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10" r:id="rId5"/>
    <p:sldId id="306" r:id="rId6"/>
    <p:sldId id="311" r:id="rId7"/>
    <p:sldId id="307" r:id="rId8"/>
    <p:sldId id="312" r:id="rId9"/>
    <p:sldId id="313" r:id="rId10"/>
    <p:sldId id="308" r:id="rId11"/>
    <p:sldId id="314" r:id="rId12"/>
    <p:sldId id="309" r:id="rId13"/>
    <p:sldId id="315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0" name="yt_shape_14610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行程问题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某种出租车的收费标准是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起步价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即行驶距离不超过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04d"/>
              </a:rPr>
              <a:t>都需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元车费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c2e2"/>
              </a:rPr>
              <a:t>某人乘这种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出租车从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地共支付车费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则此人从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e7447"/>
              </a:rPr>
              <a:t>地经过的路程最多是多少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地到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地的路程为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19.2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地到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地经过的路程最多是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8km.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6D2AE0-7092-689C-7682-BFEE8EDCFF51}"/>
              </a:ext>
            </a:extLst>
          </p:cNvPr>
          <p:cNvSpPr txBox="1"/>
          <p:nvPr/>
        </p:nvSpPr>
        <p:spPr>
          <a:xfrm>
            <a:off x="450108" y="2755146"/>
            <a:ext cx="479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地到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地的路程为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ECE5F-07D9-8C7A-743F-546433746291}"/>
              </a:ext>
            </a:extLst>
          </p:cNvPr>
          <p:cNvSpPr txBox="1"/>
          <p:nvPr/>
        </p:nvSpPr>
        <p:spPr>
          <a:xfrm>
            <a:off x="450108" y="3230634"/>
            <a:ext cx="322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C40449-B392-AF84-BBD3-745F874E65F2}"/>
              </a:ext>
            </a:extLst>
          </p:cNvPr>
          <p:cNvSpPr txBox="1"/>
          <p:nvPr/>
        </p:nvSpPr>
        <p:spPr>
          <a:xfrm>
            <a:off x="1364508" y="3706122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5E6820-8C1A-4116-4686-E750D18A8CAF}"/>
              </a:ext>
            </a:extLst>
          </p:cNvPr>
          <p:cNvSpPr txBox="1"/>
          <p:nvPr/>
        </p:nvSpPr>
        <p:spPr>
          <a:xfrm>
            <a:off x="1412133" y="4181610"/>
            <a:ext cx="896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152FA2-83FA-9C49-A8FB-EDA7BE64BAAD}"/>
              </a:ext>
            </a:extLst>
          </p:cNvPr>
          <p:cNvSpPr txBox="1"/>
          <p:nvPr/>
        </p:nvSpPr>
        <p:spPr>
          <a:xfrm>
            <a:off x="450108" y="4657098"/>
            <a:ext cx="5626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地到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地经过的路程最多是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8km.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41" name="yt_shape_14641"/>
              <p:cNvSpPr txBox="1"/>
              <p:nvPr/>
            </p:nvSpPr>
            <p:spPr>
              <a:xfrm>
                <a:off x="540119" y="900000"/>
                <a:ext cx="11492915" cy="39880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在实际帮扶中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他们决定再次购买甲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乙两种树苗共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faf6"/>
                  </a:rPr>
                  <a:t>甲种树苗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的售价比第一次购买时降低了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乙种树苗的售价不变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28797"/>
                  </a:rPr>
                  <a:t>如果再次购买两种树苗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的总费用不超过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那么他们最多可购买多少棵乙种树苗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设他们可购买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棵乙种树苗，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依题意有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为整数，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最大为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答：他们最多可购买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棵乙种树苗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41" name="yt_shape_14641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88015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3FA7076-E0F7-32BC-52EE-9BA745AB289F}"/>
              </a:ext>
            </a:extLst>
          </p:cNvPr>
          <p:cNvSpPr txBox="1"/>
          <p:nvPr/>
        </p:nvSpPr>
        <p:spPr>
          <a:xfrm>
            <a:off x="450108" y="2279658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设他们可购买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棵乙种树苗，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87B229-48F9-B251-9D9E-85045C805F40}"/>
              </a:ext>
            </a:extLst>
          </p:cNvPr>
          <p:cNvSpPr txBox="1"/>
          <p:nvPr/>
        </p:nvSpPr>
        <p:spPr>
          <a:xfrm>
            <a:off x="450108" y="2755146"/>
            <a:ext cx="7193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239E4F3-B26D-3AAC-1385-7A04F11B6629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2275396" cy="7657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mathAnswerShape': 1}">
                <a:extLst>
                  <a:ext uri="{FF2B5EF4-FFF2-40B4-BE49-F238E27FC236}">
                    <a16:creationId xmlns:a16="http://schemas.microsoft.com/office/drawing/2014/main" id="{1239E4F3-B26D-3AAC-1385-7A04F11B66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2275396" cy="765760"/>
              </a:xfrm>
              <a:prstGeom prst="rect">
                <a:avLst/>
              </a:prstGeom>
              <a:blipFill>
                <a:blip r:embed="rId3"/>
                <a:stretch>
                  <a:fillRect l="-4290" r="-4290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C17B6F3-0DAA-34CF-CCB5-F9AA246024A9}"/>
              </a:ext>
            </a:extLst>
          </p:cNvPr>
          <p:cNvSpPr txBox="1"/>
          <p:nvPr/>
        </p:nvSpPr>
        <p:spPr>
          <a:xfrm>
            <a:off x="450108" y="3902782"/>
            <a:ext cx="37533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为整数，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最大为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7A7F0E-DCC9-534B-EEF3-225662D4B403}"/>
              </a:ext>
            </a:extLst>
          </p:cNvPr>
          <p:cNvSpPr txBox="1"/>
          <p:nvPr/>
        </p:nvSpPr>
        <p:spPr>
          <a:xfrm>
            <a:off x="450108" y="4378270"/>
            <a:ext cx="481698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答：他们最多可购买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棵乙种树苗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46" name="yt_shape_14646"/>
              <p:cNvSpPr txBox="1"/>
              <p:nvPr/>
            </p:nvSpPr>
            <p:spPr>
              <a:xfrm>
                <a:off x="540119" y="900000"/>
                <a:ext cx="11492915" cy="53240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快递公司为提高快递分拣的速度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决定购买机器人来代替人工分拣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28fa0"/>
                  </a:rPr>
                  <a:t>已知购买甲型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机器人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乙型机器人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购买甲型机器人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乙型机器人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8297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乙两种型号的机器人每台的价格各是多少万元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设甲型机器人每台的价格是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万元，乙型机器人每台的价格是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万元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答：甲、乙两种型号的机器人每台的价格分别为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万元、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万元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4646" name="yt_shape_146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24022"/>
              </a:xfrm>
              <a:prstGeom prst="rect">
                <a:avLst/>
              </a:prstGeom>
              <a:blipFill>
                <a:blip r:embed="rId2"/>
                <a:stretch>
                  <a:fillRect l="-1645" t="-10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5377D49-E620-96DB-ADE1-CEA2F6AECECA}"/>
              </a:ext>
            </a:extLst>
          </p:cNvPr>
          <p:cNvSpPr txBox="1"/>
          <p:nvPr/>
        </p:nvSpPr>
        <p:spPr>
          <a:xfrm>
            <a:off x="450108" y="2755146"/>
            <a:ext cx="10622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设甲型机器人每台的价格是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万元，乙型机器人每台的价格是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E7E96E-96FD-B2BF-2CD5-C7D08C7E5E72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604558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mathAnswerShape': 1, 'IsSplitBraceMath': 1}">
                <a:extLst>
                  <a:ext uri="{FF2B5EF4-FFF2-40B4-BE49-F238E27FC236}">
                    <a16:creationId xmlns:a16="http://schemas.microsoft.com/office/drawing/2014/main" id="{3AE7E96E-96FD-B2BF-2CD5-C7D08C7E5E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6045581" cy="1154189"/>
              </a:xfrm>
              <a:prstGeom prst="rect">
                <a:avLst/>
              </a:prstGeom>
              <a:blipFill>
                <a:blip r:embed="rId3"/>
                <a:stretch>
                  <a:fillRect l="-1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12262A9-08EF-561A-34EF-946C6DE7814A}"/>
              </a:ext>
            </a:extLst>
          </p:cNvPr>
          <p:cNvSpPr txBox="1"/>
          <p:nvPr/>
        </p:nvSpPr>
        <p:spPr>
          <a:xfrm>
            <a:off x="450108" y="4291211"/>
            <a:ext cx="8485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答：甲、乙两种型号的机器人每台的价格分别为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万元、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687F0CC-6545-E59E-0348-4290BB9AC355}"/>
              </a:ext>
            </a:extLst>
          </p:cNvPr>
          <p:cNvSpPr txBox="1"/>
          <p:nvPr/>
        </p:nvSpPr>
        <p:spPr>
          <a:xfrm>
            <a:off x="433289" y="2132856"/>
            <a:ext cx="9895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设该公司购买甲型机器人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台，则购买乙型机器人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BA2635-8627-7D5E-568F-9657F3D0C499}"/>
                  </a:ext>
                </a:extLst>
              </p:cNvPr>
              <p:cNvSpPr txBox="1"/>
              <p:nvPr/>
            </p:nvSpPr>
            <p:spPr>
              <a:xfrm>
                <a:off x="433289" y="2608344"/>
                <a:ext cx="65570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根据题意，得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BA2635-8627-7D5E-568F-9657F3D0C4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289" y="2608344"/>
                <a:ext cx="6557073" cy="766077"/>
              </a:xfrm>
              <a:prstGeom prst="rect">
                <a:avLst/>
              </a:prstGeom>
              <a:blipFill>
                <a:blip r:embed="rId2"/>
                <a:stretch>
                  <a:fillRect l="-1394" r="-148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DA13852-AD32-F496-FEBB-7A7D8DEBE7A2}"/>
              </a:ext>
            </a:extLst>
          </p:cNvPr>
          <p:cNvSpPr txBox="1"/>
          <p:nvPr/>
        </p:nvSpPr>
        <p:spPr>
          <a:xfrm>
            <a:off x="433289" y="3280809"/>
            <a:ext cx="562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为正整数，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B11D78-3824-3606-EBF8-A0FA465EBCD9}"/>
              </a:ext>
            </a:extLst>
          </p:cNvPr>
          <p:cNvSpPr txBox="1"/>
          <p:nvPr/>
        </p:nvSpPr>
        <p:spPr>
          <a:xfrm>
            <a:off x="433289" y="3756297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甲型和乙型机器人每台每小时分拣的快递分别是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543A84-349E-4F11-9C9A-D6AA6AA489A4}"/>
              </a:ext>
            </a:extLst>
          </p:cNvPr>
          <p:cNvSpPr txBox="1"/>
          <p:nvPr/>
        </p:nvSpPr>
        <p:spPr>
          <a:xfrm>
            <a:off x="433289" y="4231785"/>
            <a:ext cx="7285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时，可分拣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1685A7-2B63-3D1E-12A9-1CD60460B442}"/>
              </a:ext>
            </a:extLst>
          </p:cNvPr>
          <p:cNvSpPr txBox="1"/>
          <p:nvPr/>
        </p:nvSpPr>
        <p:spPr>
          <a:xfrm>
            <a:off x="433289" y="4707273"/>
            <a:ext cx="7285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时，可分拣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AF0A55-5435-FC35-75A6-58E37E21BBEF}"/>
              </a:ext>
            </a:extLst>
          </p:cNvPr>
          <p:cNvSpPr txBox="1"/>
          <p:nvPr/>
        </p:nvSpPr>
        <p:spPr>
          <a:xfrm>
            <a:off x="433289" y="5182761"/>
            <a:ext cx="7285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时，可分拣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C4C6F6-021A-91EB-9096-E30265F32775}"/>
              </a:ext>
            </a:extLst>
          </p:cNvPr>
          <p:cNvSpPr txBox="1"/>
          <p:nvPr/>
        </p:nvSpPr>
        <p:spPr>
          <a:xfrm>
            <a:off x="433289" y="5658249"/>
            <a:ext cx="7057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时，可分拣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EFD5B8B-0383-F621-B22E-0CD7B26D5083}"/>
              </a:ext>
            </a:extLst>
          </p:cNvPr>
          <p:cNvSpPr txBox="1"/>
          <p:nvPr/>
        </p:nvSpPr>
        <p:spPr>
          <a:xfrm>
            <a:off x="433289" y="6133737"/>
            <a:ext cx="1122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该公司购买甲型和乙型机器人分别是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台时，才能使得每小时的分拣量最大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3641" y="655655"/>
            <a:ext cx="11748569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已知甲型和乙型机器人每台每小时分拣的快递分别是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1200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件和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1000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2_aa326"/>
              </a:rPr>
              <a:t>该公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司计划最多用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万元购买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台这两种型号的机器人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每种型号都要购买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3_a2d87"/>
              </a:rPr>
              <a:t>则该公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司该如何购买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才能使得每小时的分拣量最大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14" name="yt_shape_14614"/>
              <p:cNvSpPr txBox="1"/>
              <p:nvPr/>
            </p:nvSpPr>
            <p:spPr>
              <a:xfrm>
                <a:off x="540119" y="900000"/>
                <a:ext cx="11492915" cy="49516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工程问题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一个工程队规定要在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土方的工程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第一天完成了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6af2"/>
                  </a:rPr>
                  <a:t>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现在要比原计划至少提前两天完成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8_0cc00"/>
                  </a:rPr>
                  <a:t>则以后平均每天至少要比原计划多完成多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少土方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解：设以后平均每天要比原计划多完成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土方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答：以后平均每天至少要比原计划多完成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土方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4614" name="yt_shape_146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51612"/>
              </a:xfrm>
              <a:prstGeom prst="rect">
                <a:avLst/>
              </a:prstGeom>
              <a:blipFill>
                <a:blip r:embed="rId2"/>
                <a:stretch>
                  <a:fillRect l="-1645" t="-1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EC3F114-2767-70BE-FA01-F31AD4A94376}"/>
              </a:ext>
            </a:extLst>
          </p:cNvPr>
          <p:cNvSpPr txBox="1"/>
          <p:nvPr/>
        </p:nvSpPr>
        <p:spPr>
          <a:xfrm>
            <a:off x="450108" y="2279658"/>
            <a:ext cx="6277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解：设以后平均每天要比原计划多完成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土方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D095BD-BE28-018A-4F39-5BE1E002FACF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66840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, 'mathAnswerShape': 1}">
                <a:extLst>
                  <a:ext uri="{FF2B5EF4-FFF2-40B4-BE49-F238E27FC236}">
                    <a16:creationId xmlns:a16="http://schemas.microsoft.com/office/drawing/2014/main" id="{08D095BD-BE28-018A-4F39-5BE1E002F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6684073" cy="769062"/>
              </a:xfrm>
              <a:prstGeom prst="rect">
                <a:avLst/>
              </a:prstGeom>
              <a:blipFill>
                <a:blip r:embed="rId3"/>
                <a:stretch>
                  <a:fillRect l="-1460" r="-146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D7B086C-0E41-E5E7-185F-09F4877F1A5B}"/>
              </a:ext>
            </a:extLst>
          </p:cNvPr>
          <p:cNvSpPr txBox="1"/>
          <p:nvPr/>
        </p:nvSpPr>
        <p:spPr>
          <a:xfrm>
            <a:off x="450108" y="3430596"/>
            <a:ext cx="6657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答：以后平均每天至少要比原计划多完成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土方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8" name="yt_shape_14618"/>
          <p:cNvSpPr txBox="1"/>
          <p:nvPr/>
        </p:nvSpPr>
        <p:spPr>
          <a:xfrm>
            <a:off x="497379" y="2755726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解：设外出的老师为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人，甲旅行社的收费为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9_f450f"/>
              </a:rPr>
              <a:t>，乙旅行社的收费为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，即人数小于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7_e6cf2"/>
              </a:rPr>
              <a:t>人时，选择乙旅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行社；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，即人数超过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7_cd6dd"/>
              </a:rPr>
              <a:t>人时，选择甲旅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行社；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即人数为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人时，选择甲、乙旅行社都可以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DD4EF5-FED4-E1E9-9772-2629083518D6}"/>
              </a:ext>
            </a:extLst>
          </p:cNvPr>
          <p:cNvSpPr txBox="1"/>
          <p:nvPr/>
        </p:nvSpPr>
        <p:spPr>
          <a:xfrm>
            <a:off x="407368" y="2708920"/>
            <a:ext cx="1053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解：设外出的老师为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人，甲旅行社的收费为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9_f450f"/>
              </a:rPr>
              <a:t>，乙旅行社的收费为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6AEC0F-597D-07BC-32FF-98FBC512E868}"/>
              </a:ext>
            </a:extLst>
          </p:cNvPr>
          <p:cNvSpPr txBox="1"/>
          <p:nvPr/>
        </p:nvSpPr>
        <p:spPr>
          <a:xfrm>
            <a:off x="407368" y="3184408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05CD10-CA93-8882-AB80-5E6D9B701559}"/>
              </a:ext>
            </a:extLst>
          </p:cNvPr>
          <p:cNvSpPr txBox="1"/>
          <p:nvPr/>
        </p:nvSpPr>
        <p:spPr>
          <a:xfrm>
            <a:off x="407368" y="3659896"/>
            <a:ext cx="11149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，即人数小于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7_e6cf2"/>
              </a:rPr>
              <a:t>人时，选择乙旅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03CEF0-180A-8380-B49A-055F30C77467}"/>
              </a:ext>
            </a:extLst>
          </p:cNvPr>
          <p:cNvSpPr txBox="1"/>
          <p:nvPr/>
        </p:nvSpPr>
        <p:spPr>
          <a:xfrm>
            <a:off x="407368" y="41353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行社；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290B31-86D4-6791-B929-971D407275B7}"/>
              </a:ext>
            </a:extLst>
          </p:cNvPr>
          <p:cNvSpPr txBox="1"/>
          <p:nvPr/>
        </p:nvSpPr>
        <p:spPr>
          <a:xfrm>
            <a:off x="407368" y="4610872"/>
            <a:ext cx="11149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，即人数超过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7_cd6dd"/>
              </a:rPr>
              <a:t>人时，选择甲旅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DB08E4-0760-2F5C-43B3-81F816689A24}"/>
              </a:ext>
            </a:extLst>
          </p:cNvPr>
          <p:cNvSpPr txBox="1"/>
          <p:nvPr/>
        </p:nvSpPr>
        <p:spPr>
          <a:xfrm>
            <a:off x="407368" y="50863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行社；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167DB0-ED0A-AAB7-77B9-85E5F60E5088}"/>
              </a:ext>
            </a:extLst>
          </p:cNvPr>
          <p:cNvSpPr txBox="1"/>
          <p:nvPr/>
        </p:nvSpPr>
        <p:spPr>
          <a:xfrm>
            <a:off x="407368" y="5561848"/>
            <a:ext cx="711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1308EC-B439-A130-D960-D29F78406CE9}"/>
              </a:ext>
            </a:extLst>
          </p:cNvPr>
          <p:cNvSpPr txBox="1"/>
          <p:nvPr/>
        </p:nvSpPr>
        <p:spPr>
          <a:xfrm>
            <a:off x="407368" y="6037336"/>
            <a:ext cx="604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人时，选择甲、乙旅行社都可以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9039" y="748222"/>
            <a:ext cx="11149647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阳光中学计划利用暑假组织部分老师外出学习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计划参加学习的人数不少于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_⨹_2_fea7d"/>
              </a:rPr>
              <a:t>12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乙两家旅行社组织的学习和服务质量都相同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且费用每人都是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1_eb9c9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旅行社给每位老师七五折优惠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乙旅行社免去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位老师的费用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8_ff5da"/>
              </a:rPr>
              <a:t>然后给予其余老师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/>
            </a:r>
            <a:b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</a:b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八折优惠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该中学选择哪一家旅行社支付的费用较少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21" name="yt_shape_14621"/>
              <p:cNvSpPr txBox="1"/>
              <p:nvPr/>
            </p:nvSpPr>
            <p:spPr>
              <a:xfrm>
                <a:off x="540119" y="900000"/>
                <a:ext cx="11492915" cy="48603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益阳万源中学月考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某电器商场销售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两种型号的计算器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0d710"/>
                  </a:rPr>
                  <a:t>两种计算器的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进货价格分别为每台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商场销售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型号和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型号计算器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1401"/>
                  </a:rPr>
                  <a:t>可获利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销售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型号和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型号计算器可获利润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商场销售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两种型号计算器的销售价格分别是多少元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4acc"/>
                  </a:rPr>
                  <a:t>销售价格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进货价格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型号计算器的销售价格是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型号计算器的销售价格是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3_b6299"/>
                  </a:rPr>
                  <a:t>元，由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题意得：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型号计算器的销售价格是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型号计算器的销售价格是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21" name="yt_shape_14621" descr="{&quot;rangeId&quot;:14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60370"/>
              </a:xfrm>
              <a:prstGeom prst="rect">
                <a:avLst/>
              </a:prstGeom>
              <a:blipFill>
                <a:blip r:embed="rId2"/>
                <a:stretch>
                  <a:fillRect l="-1645" t="-1129" b="-2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BC96DE6-3CDC-0E58-3324-57A8AF05ACDE}"/>
              </a:ext>
            </a:extLst>
          </p:cNvPr>
          <p:cNvSpPr txBox="1"/>
          <p:nvPr/>
        </p:nvSpPr>
        <p:spPr>
          <a:xfrm>
            <a:off x="450108" y="3230634"/>
            <a:ext cx="1117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型号计算器的销售价格是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型号计算器的销售价格是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_b6299"/>
              </a:rPr>
              <a:t>元，由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047313-276F-65B7-E5D6-35F4DC1880BA}"/>
              </a:ext>
            </a:extLst>
          </p:cNvPr>
          <p:cNvSpPr txBox="1"/>
          <p:nvPr/>
        </p:nvSpPr>
        <p:spPr>
          <a:xfrm>
            <a:off x="450108" y="37061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题意得：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0F11338-FCE7-110F-B01F-F5A678626185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717067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, 'IsSplitBraceMath': 1}">
                <a:extLst>
                  <a:ext uri="{FF2B5EF4-FFF2-40B4-BE49-F238E27FC236}">
                    <a16:creationId xmlns:a16="http://schemas.microsoft.com/office/drawing/2014/main" id="{30F11338-FCE7-110F-B01F-F5A6786261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7170675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3B41ECF-7D4B-AF17-3A56-52839C2CED2D}"/>
              </a:ext>
            </a:extLst>
          </p:cNvPr>
          <p:cNvSpPr txBox="1"/>
          <p:nvPr/>
        </p:nvSpPr>
        <p:spPr>
          <a:xfrm>
            <a:off x="450108" y="5242187"/>
            <a:ext cx="9886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型号计算器的销售价格是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型号计算器的销售价格是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3" name="yt_shape_1462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商场准备用不多于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元的资金购进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两种型号计算器共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f875"/>
              </a:rPr>
              <a:t>问最少需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要购进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型号的计算器多少台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设购进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型号计算器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台，则购进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型号计算器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答：最少需要购进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型号计算器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209238-E3A5-068B-AE45-CD12D2AD19E9}"/>
              </a:ext>
            </a:extLst>
          </p:cNvPr>
          <p:cNvSpPr txBox="1"/>
          <p:nvPr/>
        </p:nvSpPr>
        <p:spPr>
          <a:xfrm>
            <a:off x="450108" y="1804170"/>
            <a:ext cx="9924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设购进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型号计算器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台，则购进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型号计算器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A1F5C0-B355-68A3-B94C-A7631F263942}"/>
              </a:ext>
            </a:extLst>
          </p:cNvPr>
          <p:cNvSpPr txBox="1"/>
          <p:nvPr/>
        </p:nvSpPr>
        <p:spPr>
          <a:xfrm>
            <a:off x="450108" y="2279658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CA1710-4E68-A003-0A9A-CCDD4B6B3776}"/>
              </a:ext>
            </a:extLst>
          </p:cNvPr>
          <p:cNvSpPr txBox="1"/>
          <p:nvPr/>
        </p:nvSpPr>
        <p:spPr>
          <a:xfrm>
            <a:off x="450108" y="2755146"/>
            <a:ext cx="172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BF6ADA-C95E-6140-506E-9B391BD55DD8}"/>
              </a:ext>
            </a:extLst>
          </p:cNvPr>
          <p:cNvSpPr txBox="1"/>
          <p:nvPr/>
        </p:nvSpPr>
        <p:spPr>
          <a:xfrm>
            <a:off x="450108" y="3230634"/>
            <a:ext cx="5109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答：最少需要购进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型号计算器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6" name="yt_shape_14626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为了更好治理水质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保护环境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市治污公司决定购买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台污水处理设备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0ab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两种型号的设备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其中每台的价格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月处理污水量如下表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购买一台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08ad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设备比购买一台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型设备多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型设备比购买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型设备少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aphicFrame>
        <p:nvGraphicFramePr>
          <p:cNvPr id="14627" name="yt_table_14627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105068"/>
              </p:ext>
            </p:extLst>
          </p:nvPr>
        </p:nvGraphicFramePr>
        <p:xfrm>
          <a:off x="540000" y="2491930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173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价格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处理污水量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630" name="yt_shape_14630"/>
              <p:cNvSpPr txBox="1"/>
              <p:nvPr/>
            </p:nvSpPr>
            <p:spPr>
              <a:xfrm>
                <a:off x="540000" y="4462339"/>
                <a:ext cx="7009098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630" name="yt_shape_14630" descr="{&quot;rangeId&quot;:1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2339"/>
                <a:ext cx="7009098" cy="1551066"/>
              </a:xfrm>
              <a:prstGeom prst="rect">
                <a:avLst/>
              </a:prstGeom>
              <a:blipFill>
                <a:blip r:embed="rId2"/>
                <a:stretch>
                  <a:fillRect l="-2698" t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7691CD-F639-24FD-AA75-F2E5EC3E9938}"/>
                  </a:ext>
                </a:extLst>
              </p:cNvPr>
              <p:cNvSpPr txBox="1"/>
              <p:nvPr/>
            </p:nvSpPr>
            <p:spPr>
              <a:xfrm>
                <a:off x="449989" y="4891021"/>
                <a:ext cx="712139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2" name="文本框 1" descr="{'rangeId': 11, 'mathAnswerShape': 1, 'IsSplitBraceMath': 1}">
                <a:extLst>
                  <a:ext uri="{FF2B5EF4-FFF2-40B4-BE49-F238E27FC236}">
                    <a16:creationId xmlns:a16="http://schemas.microsoft.com/office/drawing/2014/main" id="{C07691CD-F639-24FD-AA75-F2E5EC3E9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1021"/>
                <a:ext cx="7121399" cy="1154189"/>
              </a:xfrm>
              <a:prstGeom prst="rect">
                <a:avLst/>
              </a:prstGeom>
              <a:blipFill>
                <a:blip r:embed="rId3"/>
                <a:stretch>
                  <a:fillRect l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2" name="yt_shape_14632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经预算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市治污公司购买污水处理设备的资金不超过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eee6"/>
              </a:rPr>
              <a:t>你认为该公司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有哪几种购买方案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设购买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型设备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台，则购买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型设备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根据题意得，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取非负整数，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有三种购买方案：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型设备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型设备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型设备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型设备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eab36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型设备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型设备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DC1105-49D4-1280-F87A-C2E30402606E}"/>
              </a:ext>
            </a:extLst>
          </p:cNvPr>
          <p:cNvSpPr txBox="1"/>
          <p:nvPr/>
        </p:nvSpPr>
        <p:spPr>
          <a:xfrm>
            <a:off x="450108" y="1804170"/>
            <a:ext cx="8670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设购买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型设备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台，则购买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型设备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F4B7C9-462C-A2A4-704E-58E71EA61582}"/>
              </a:ext>
            </a:extLst>
          </p:cNvPr>
          <p:cNvSpPr txBox="1"/>
          <p:nvPr/>
        </p:nvSpPr>
        <p:spPr>
          <a:xfrm>
            <a:off x="450108" y="2279658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根据题意得，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C46FEE-3DF8-8A86-8399-73D8332B2D05}"/>
              </a:ext>
            </a:extLst>
          </p:cNvPr>
          <p:cNvSpPr txBox="1"/>
          <p:nvPr/>
        </p:nvSpPr>
        <p:spPr>
          <a:xfrm>
            <a:off x="450108" y="2755146"/>
            <a:ext cx="628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取非负整数，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FB4593-2ECA-766B-FFDB-5B4C0DEF8527}"/>
              </a:ext>
            </a:extLst>
          </p:cNvPr>
          <p:cNvSpPr txBox="1"/>
          <p:nvPr/>
        </p:nvSpPr>
        <p:spPr>
          <a:xfrm>
            <a:off x="450108" y="3230634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0C1683-DA61-66AC-6DCE-E1C1549F4C4F}"/>
              </a:ext>
            </a:extLst>
          </p:cNvPr>
          <p:cNvSpPr txBox="1"/>
          <p:nvPr/>
        </p:nvSpPr>
        <p:spPr>
          <a:xfrm>
            <a:off x="450108" y="3706122"/>
            <a:ext cx="10981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有三种购买方案：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型设备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型设备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型设备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型设备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eab36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2CBBAB-65FF-EAC2-F1B2-6B89E845523C}"/>
              </a:ext>
            </a:extLst>
          </p:cNvPr>
          <p:cNvSpPr txBox="1"/>
          <p:nvPr/>
        </p:nvSpPr>
        <p:spPr>
          <a:xfrm>
            <a:off x="450108" y="4181610"/>
            <a:ext cx="4780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型设备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型设备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4" name="yt_shape_14634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若每月要求处理污水量不低于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为了节约资金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0923"/>
              </a:rPr>
              <a:t>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你为治污公司设计一种最省钱的购买方案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由题意得：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时，购买资金为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时，购买资金为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为了节约资金，应选购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型设备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型设备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CA5EEB-B19F-366D-8100-A0B84803B364}"/>
              </a:ext>
            </a:extLst>
          </p:cNvPr>
          <p:cNvSpPr txBox="1"/>
          <p:nvPr/>
        </p:nvSpPr>
        <p:spPr>
          <a:xfrm>
            <a:off x="450108" y="1804170"/>
            <a:ext cx="849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5A8FE4-4408-EA85-D1C8-35B690E135D7}"/>
              </a:ext>
            </a:extLst>
          </p:cNvPr>
          <p:cNvSpPr txBox="1"/>
          <p:nvPr/>
        </p:nvSpPr>
        <p:spPr>
          <a:xfrm>
            <a:off x="450108" y="227965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7F02CA-0361-AFA5-006F-417ABB254C5A}"/>
              </a:ext>
            </a:extLst>
          </p:cNvPr>
          <p:cNvSpPr txBox="1"/>
          <p:nvPr/>
        </p:nvSpPr>
        <p:spPr>
          <a:xfrm>
            <a:off x="450108" y="2755146"/>
            <a:ext cx="742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时，购买资金为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810BA5-D6D3-A487-886D-A456FDCAD21A}"/>
              </a:ext>
            </a:extLst>
          </p:cNvPr>
          <p:cNvSpPr txBox="1"/>
          <p:nvPr/>
        </p:nvSpPr>
        <p:spPr>
          <a:xfrm>
            <a:off x="450108" y="3230634"/>
            <a:ext cx="742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时，购买资金为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73C7CE-6291-D2E4-9B6F-B0AFF615D62C}"/>
              </a:ext>
            </a:extLst>
          </p:cNvPr>
          <p:cNvSpPr txBox="1"/>
          <p:nvPr/>
        </p:nvSpPr>
        <p:spPr>
          <a:xfrm>
            <a:off x="450108" y="3706122"/>
            <a:ext cx="7219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为了节约资金，应选购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型设备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型设备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38" name="yt_shape_14638"/>
              <p:cNvSpPr txBox="1"/>
              <p:nvPr/>
            </p:nvSpPr>
            <p:spPr>
              <a:xfrm>
                <a:off x="540119" y="900000"/>
                <a:ext cx="11492915" cy="49516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株洲景弘学校月考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某青春党支部在精准扶贫活动中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a1cff"/>
                  </a:rPr>
                  <a:t>给结对帮扶的贫困家庭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赠送甲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乙两种树苗让其栽种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已知乙种树苗的价格比甲种树苗贵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866a"/>
                  </a:rPr>
                  <a:t>购买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乙种树苗的棵数恰好与用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元购买甲种树苗的棵数相同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乙两种树苗每棵的价格各是多少元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设甲种树苗每棵的价格是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则乙种树苗每棵的价格是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元，依题意有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答：甲种树苗每棵的价格是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元，乙种树苗每棵的价格是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38" name="yt_shape_14638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51612"/>
              </a:xfrm>
              <a:prstGeom prst="rect">
                <a:avLst/>
              </a:prstGeom>
              <a:blipFill>
                <a:blip r:embed="rId2"/>
                <a:stretch>
                  <a:fillRect l="-1645" t="-1108" b="-2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63423AB-5807-1ED4-2752-6FBB0587C646}"/>
              </a:ext>
            </a:extLst>
          </p:cNvPr>
          <p:cNvSpPr txBox="1"/>
          <p:nvPr/>
        </p:nvSpPr>
        <p:spPr>
          <a:xfrm>
            <a:off x="450108" y="2755146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设甲种树苗每棵的价格是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2CDDF8-08BF-1900-27C3-1C1B5399074E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855376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则乙种树苗每棵的价格是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元，依题意有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4D2CDDF8-08BF-1900-27C3-1C1B53990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8553767" cy="769062"/>
              </a:xfrm>
              <a:prstGeom prst="rect">
                <a:avLst/>
              </a:prstGeom>
              <a:blipFill>
                <a:blip r:embed="rId3"/>
                <a:stretch>
                  <a:fillRect l="-1140" r="-106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ECD3CA2-FF4E-E82B-EFA7-D72AAC7C32A7}"/>
              </a:ext>
            </a:extLst>
          </p:cNvPr>
          <p:cNvSpPr txBox="1"/>
          <p:nvPr/>
        </p:nvSpPr>
        <p:spPr>
          <a:xfrm>
            <a:off x="450108" y="3906084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B882D8-2BF9-791D-5550-6843DC7650DF}"/>
              </a:ext>
            </a:extLst>
          </p:cNvPr>
          <p:cNvSpPr txBox="1"/>
          <p:nvPr/>
        </p:nvSpPr>
        <p:spPr>
          <a:xfrm>
            <a:off x="450108" y="4381572"/>
            <a:ext cx="597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F59B2C-5166-A34B-B236-E6765E2FE2CE}"/>
              </a:ext>
            </a:extLst>
          </p:cNvPr>
          <p:cNvSpPr txBox="1"/>
          <p:nvPr/>
        </p:nvSpPr>
        <p:spPr>
          <a:xfrm>
            <a:off x="450108" y="4857061"/>
            <a:ext cx="322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C3C50E-BE91-AF77-2FF0-A48834753297}"/>
              </a:ext>
            </a:extLst>
          </p:cNvPr>
          <p:cNvSpPr txBox="1"/>
          <p:nvPr/>
        </p:nvSpPr>
        <p:spPr>
          <a:xfrm>
            <a:off x="450108" y="5332548"/>
            <a:ext cx="8485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答：甲种树苗每棵的价格是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元，乙种树苗每棵的价格是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1400</Words>
  <Application>Microsoft Office PowerPoint</Application>
  <PresentationFormat>宽屏</PresentationFormat>
  <Paragraphs>134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5" baseType="lpstr">
      <vt:lpstr>_⨹_1_56af2</vt:lpstr>
      <vt:lpstr>_⨹_1_608ad</vt:lpstr>
      <vt:lpstr>_⨹_1_90923</vt:lpstr>
      <vt:lpstr>_⨹_1_98297</vt:lpstr>
      <vt:lpstr>_⨹_1_b0ab5</vt:lpstr>
      <vt:lpstr>_⨹_1_eab36</vt:lpstr>
      <vt:lpstr>_⨹_1_eb9c9</vt:lpstr>
      <vt:lpstr>_⨹_10_28797</vt:lpstr>
      <vt:lpstr>_⨹_10_a1cff</vt:lpstr>
      <vt:lpstr>_⨹_11_e7447</vt:lpstr>
      <vt:lpstr>_⨹_18_0cc00</vt:lpstr>
      <vt:lpstr>_⨹_2_2866a</vt:lpstr>
      <vt:lpstr>_⨹_2_aa326</vt:lpstr>
      <vt:lpstr>_⨹_2_b304d</vt:lpstr>
      <vt:lpstr>_⨹_2_fea7d</vt:lpstr>
      <vt:lpstr>_⨹_3_61401</vt:lpstr>
      <vt:lpstr>_⨹_3_a2d87</vt:lpstr>
      <vt:lpstr>_⨹_3_b6299</vt:lpstr>
      <vt:lpstr>_⨹_4_1f875</vt:lpstr>
      <vt:lpstr>_⨹_4_f4acc</vt:lpstr>
      <vt:lpstr>_⨹_4_ffaf6</vt:lpstr>
      <vt:lpstr>_⨹_5_5c2e2</vt:lpstr>
      <vt:lpstr>_⨹_6_0d710</vt:lpstr>
      <vt:lpstr>_⨹_6_28fa0</vt:lpstr>
      <vt:lpstr>_⨹_6_deee6</vt:lpstr>
      <vt:lpstr>_⨹_7_cd6dd</vt:lpstr>
      <vt:lpstr>_⨹_7_e6cf2</vt:lpstr>
      <vt:lpstr>_⨹_8_ff5da</vt:lpstr>
      <vt:lpstr>_⨹_9_f450f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5</cp:revision>
  <dcterms:created xsi:type="dcterms:W3CDTF">2024-04-26T09:09:48Z</dcterms:created>
  <dcterms:modified xsi:type="dcterms:W3CDTF">2024-04-28T05:10:25Z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