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0" r:id="rId5"/>
    <p:sldId id="311" r:id="rId6"/>
    <p:sldId id="314" r:id="rId7"/>
    <p:sldId id="330" r:id="rId8"/>
    <p:sldId id="316" r:id="rId9"/>
    <p:sldId id="317" r:id="rId10"/>
    <p:sldId id="334" r:id="rId11"/>
    <p:sldId id="320" r:id="rId12"/>
    <p:sldId id="324" r:id="rId13"/>
    <p:sldId id="325" r:id="rId14"/>
    <p:sldId id="331" r:id="rId15"/>
    <p:sldId id="326" r:id="rId16"/>
    <p:sldId id="332" r:id="rId17"/>
    <p:sldId id="328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42" autoAdjust="0"/>
    <p:restoredTop sz="94660"/>
  </p:normalViewPr>
  <p:slideViewPr>
    <p:cSldViewPr showGuides="1">
      <p:cViewPr varScale="1">
        <p:scale>
          <a:sx n="64" d="100"/>
          <a:sy n="64" d="100"/>
        </p:scale>
        <p:origin x="26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14" name="yt_image_12114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16" name="yt_shape_12116"/>
          <p:cNvSpPr txBox="1"/>
          <p:nvPr/>
        </p:nvSpPr>
        <p:spPr>
          <a:xfrm>
            <a:off x="540000" y="1482165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等腰三角形的判定</a:t>
            </a:r>
          </a:p>
        </p:txBody>
      </p:sp>
      <p:sp>
        <p:nvSpPr>
          <p:cNvPr id="12117" name="yt_shape_12117"/>
          <p:cNvSpPr txBox="1"/>
          <p:nvPr/>
        </p:nvSpPr>
        <p:spPr>
          <a:xfrm>
            <a:off x="540119" y="19773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常德市石门三中月考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36b9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18" name="yt_table_1211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313701"/>
              </p:ext>
            </p:extLst>
          </p:nvPr>
        </p:nvGraphicFramePr>
        <p:xfrm>
          <a:off x="540047" y="2936805"/>
          <a:ext cx="81146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7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7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4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</a:tbl>
          </a:graphicData>
        </a:graphic>
      </p:graphicFrame>
      <p:sp>
        <p:nvSpPr>
          <p:cNvPr id="12120" name="yt_shape_12120"/>
          <p:cNvSpPr txBox="1"/>
          <p:nvPr/>
        </p:nvSpPr>
        <p:spPr>
          <a:xfrm>
            <a:off x="540119" y="34629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ab8a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则图中的等腰三角形有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22" name="yt_table_1212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592422"/>
              </p:ext>
            </p:extLst>
          </p:nvPr>
        </p:nvGraphicFramePr>
        <p:xfrm>
          <a:off x="540047" y="4422411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47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7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75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9"/>
                  </a:ext>
                </a:extLst>
              </a:tr>
            </a:tbl>
          </a:graphicData>
        </a:graphic>
      </p:graphicFrame>
      <p:pic>
        <p:nvPicPr>
          <p:cNvPr id="12121" name="yt_image_12121_skip" title="H_142.9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3319" y="4422411"/>
            <a:ext cx="1216432" cy="181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2977364" title="H_26.259764">
            <a:extLst>
              <a:ext uri="{FF2B5EF4-FFF2-40B4-BE49-F238E27FC236}">
                <a16:creationId xmlns:a16="http://schemas.microsoft.com/office/drawing/2014/main" id="{0FBD42D1-AF05-0CA3-139F-C2768AB953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1EA044-A30D-1DB7-9FB7-2785754D4BFE}"/>
              </a:ext>
            </a:extLst>
          </p:cNvPr>
          <p:cNvSpPr txBox="1"/>
          <p:nvPr/>
        </p:nvSpPr>
        <p:spPr>
          <a:xfrm>
            <a:off x="1059708" y="24060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62D3E1-D997-1A07-D041-FA944E00AA33}"/>
              </a:ext>
            </a:extLst>
          </p:cNvPr>
          <p:cNvSpPr txBox="1"/>
          <p:nvPr/>
        </p:nvSpPr>
        <p:spPr>
          <a:xfrm>
            <a:off x="5326908" y="38916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1" name="yt_shape_12161"/>
          <p:cNvSpPr txBox="1"/>
          <p:nvPr/>
        </p:nvSpPr>
        <p:spPr>
          <a:xfrm>
            <a:off x="540119" y="900000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下列命题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有一个角是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的等腰三角形是等边三角形；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6_e1004,isEnd"/>
              </a:rPr>
              <a:t>有两个外角相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等的等腰三角形是等边三角形；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9_db6b4,isEnd"/>
              </a:rPr>
              <a:t>一边上的高也是这边上的中线的等腰三角形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是等边三角形；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三个外角都相等的三角形是等边三角形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3.50504,H:37.44"/>
              </a:rPr>
              <a:t/>
            </a:r>
            <a:b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3.5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2162" name="yt_shape_12162"/>
          <p:cNvSpPr txBox="1"/>
          <p:nvPr/>
        </p:nvSpPr>
        <p:spPr>
          <a:xfrm>
            <a:off x="540119" y="280321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3d9d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166" name="yt_shape_12166"/>
          <p:cNvSpPr txBox="1"/>
          <p:nvPr/>
        </p:nvSpPr>
        <p:spPr>
          <a:xfrm>
            <a:off x="540000" y="592004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63" name="yt_shape_12163" title="H_165.9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0398" y="3762653"/>
            <a:ext cx="1771203" cy="2107071"/>
            <a:chOff x="0" y="0"/>
            <a:chExt cx="1771203" cy="2107071"/>
          </a:xfrm>
        </p:grpSpPr>
        <p:pic>
          <p:nvPicPr>
            <p:cNvPr id="2" name="yt_image_1216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1203" cy="17110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65" name="yt_shape_12165"/>
            <p:cNvSpPr txBox="1"/>
            <p:nvPr/>
          </p:nvSpPr>
          <p:spPr>
            <a:xfrm>
              <a:off x="276137" y="174707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3AC53B0-0539-16A9-A49B-082B8C183337}"/>
              </a:ext>
            </a:extLst>
          </p:cNvPr>
          <p:cNvSpPr txBox="1"/>
          <p:nvPr/>
        </p:nvSpPr>
        <p:spPr>
          <a:xfrm>
            <a:off x="10930782" y="1804170"/>
            <a:ext cx="67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f45e3"/>
              </a:rPr>
              <a:t>①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7B6BFF-6572-DBBC-EDD2-193E6E665DB8}"/>
              </a:ext>
            </a:extLst>
          </p:cNvPr>
          <p:cNvSpPr txBox="1"/>
          <p:nvPr/>
        </p:nvSpPr>
        <p:spPr>
          <a:xfrm>
            <a:off x="450108" y="2279658"/>
            <a:ext cx="827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683835-5C17-FF3F-03F0-B71DB4A2774A}"/>
              </a:ext>
            </a:extLst>
          </p:cNvPr>
          <p:cNvSpPr txBox="1"/>
          <p:nvPr/>
        </p:nvSpPr>
        <p:spPr>
          <a:xfrm>
            <a:off x="1059708" y="323190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7" name="yt_shape_1216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岳阳县期末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ee31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168" name="yt_image_12168" title="H_149.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9976" y="2636912"/>
            <a:ext cx="978762" cy="189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0F516B-5310-8887-9B0F-A868D4EAFC0E}"/>
              </a:ext>
            </a:extLst>
          </p:cNvPr>
          <p:cNvSpPr txBox="1"/>
          <p:nvPr/>
        </p:nvSpPr>
        <p:spPr>
          <a:xfrm>
            <a:off x="8687646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70" name="yt_shape_12170"/>
              <p:cNvSpPr txBox="1"/>
              <p:nvPr/>
            </p:nvSpPr>
            <p:spPr>
              <a:xfrm>
                <a:off x="540000" y="900000"/>
                <a:ext cx="8795678" cy="35196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70" name="yt_shape_12170" descr="{&quot;rangeId&quot;:2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95678" cy="3519681"/>
              </a:xfrm>
              <a:prstGeom prst="rect">
                <a:avLst/>
              </a:prstGeom>
              <a:blipFill>
                <a:blip r:embed="rId2"/>
                <a:stretch>
                  <a:fillRect l="-2150" t="-1560" r="-1110" b="-20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74" name="yt_image_12174" title="H_120.5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3209" y="2010970"/>
            <a:ext cx="1958790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72F146-F963-74DD-1307-25E899CF5FAE}"/>
              </a:ext>
            </a:extLst>
          </p:cNvPr>
          <p:cNvSpPr txBox="1"/>
          <p:nvPr/>
        </p:nvSpPr>
        <p:spPr>
          <a:xfrm>
            <a:off x="449989" y="1804170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18D831-EADB-7A69-3942-039B62D9FFA3}"/>
              </a:ext>
            </a:extLst>
          </p:cNvPr>
          <p:cNvSpPr txBox="1"/>
          <p:nvPr/>
        </p:nvSpPr>
        <p:spPr>
          <a:xfrm>
            <a:off x="497614" y="2279658"/>
            <a:ext cx="1745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393587-F122-C769-EF9A-E0F79E73ABA4}"/>
              </a:ext>
            </a:extLst>
          </p:cNvPr>
          <p:cNvSpPr txBox="1"/>
          <p:nvPr/>
        </p:nvSpPr>
        <p:spPr>
          <a:xfrm>
            <a:off x="449989" y="2755146"/>
            <a:ext cx="252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7E6076-EDC7-F161-C0CB-D3F8A5566CE2}"/>
              </a:ext>
            </a:extLst>
          </p:cNvPr>
          <p:cNvSpPr txBox="1"/>
          <p:nvPr/>
        </p:nvSpPr>
        <p:spPr>
          <a:xfrm>
            <a:off x="449989" y="3230634"/>
            <a:ext cx="4718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E54EE38-1F1A-A7FE-D1D3-FFF7F4AFF954}"/>
                  </a:ext>
                </a:extLst>
              </p:cNvPr>
              <p:cNvSpPr txBox="1"/>
              <p:nvPr/>
            </p:nvSpPr>
            <p:spPr>
              <a:xfrm>
                <a:off x="449989" y="3706122"/>
                <a:ext cx="34169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4, 'hasSerialNum': 1}">
                <a:extLst>
                  <a:ext uri="{FF2B5EF4-FFF2-40B4-BE49-F238E27FC236}">
                    <a16:creationId xmlns:a16="http://schemas.microsoft.com/office/drawing/2014/main" id="{BE54EE38-1F1A-A7FE-D1D3-FFF7F4AFF9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06122"/>
                <a:ext cx="3416998" cy="726326"/>
              </a:xfrm>
              <a:prstGeom prst="rect">
                <a:avLst/>
              </a:prstGeom>
              <a:blipFill>
                <a:blip r:embed="rId4"/>
                <a:stretch>
                  <a:fillRect l="-2857" r="-267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6" name="yt_shape_12176"/>
          <p:cNvSpPr txBox="1"/>
          <p:nvPr/>
        </p:nvSpPr>
        <p:spPr>
          <a:xfrm>
            <a:off x="540000" y="900000"/>
            <a:ext cx="755495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是等腰三角形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是等腰三角形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78" name="yt_image_12178" title="H_120.5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3209" y="1531667"/>
            <a:ext cx="1958790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DAA1A3-7F31-70FD-5DCC-8FA0AA929C19}"/>
              </a:ext>
            </a:extLst>
          </p:cNvPr>
          <p:cNvSpPr txBox="1"/>
          <p:nvPr/>
        </p:nvSpPr>
        <p:spPr>
          <a:xfrm>
            <a:off x="449989" y="1328682"/>
            <a:ext cx="4431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E74F38-82F5-AC45-3A0C-DA37345F966E}"/>
              </a:ext>
            </a:extLst>
          </p:cNvPr>
          <p:cNvSpPr txBox="1"/>
          <p:nvPr/>
        </p:nvSpPr>
        <p:spPr>
          <a:xfrm>
            <a:off x="449989" y="1804170"/>
            <a:ext cx="503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492E2F-92E9-99DF-4C5D-54D163614304}"/>
              </a:ext>
            </a:extLst>
          </p:cNvPr>
          <p:cNvSpPr txBox="1"/>
          <p:nvPr/>
        </p:nvSpPr>
        <p:spPr>
          <a:xfrm>
            <a:off x="449989" y="2279658"/>
            <a:ext cx="5179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BDF36F-E3A8-882E-D7EE-8EC2FF218AA4}"/>
              </a:ext>
            </a:extLst>
          </p:cNvPr>
          <p:cNvSpPr txBox="1"/>
          <p:nvPr/>
        </p:nvSpPr>
        <p:spPr>
          <a:xfrm>
            <a:off x="449989" y="2755146"/>
            <a:ext cx="4537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BD5F77-89B8-AE05-A989-95D287C98B47}"/>
              </a:ext>
            </a:extLst>
          </p:cNvPr>
          <p:cNvSpPr txBox="1"/>
          <p:nvPr/>
        </p:nvSpPr>
        <p:spPr>
          <a:xfrm>
            <a:off x="449989" y="3230634"/>
            <a:ext cx="3364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0" name="yt_shape_12180"/>
          <p:cNvSpPr txBox="1"/>
          <p:nvPr/>
        </p:nvSpPr>
        <p:spPr>
          <a:xfrm>
            <a:off x="540000" y="900000"/>
            <a:ext cx="569386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角平分线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平行线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等腰三角形</a:t>
            </a:r>
          </a:p>
        </p:txBody>
      </p:sp>
      <p:sp>
        <p:nvSpPr>
          <p:cNvPr id="12181" name="yt_shape_12181"/>
          <p:cNvSpPr txBox="1"/>
          <p:nvPr/>
        </p:nvSpPr>
        <p:spPr>
          <a:xfrm>
            <a:off x="540119" y="1386164"/>
            <a:ext cx="11111999" cy="333898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158f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185" name="yt_shape_12185"/>
          <p:cNvSpPr txBox="1"/>
          <p:nvPr/>
        </p:nvSpPr>
        <p:spPr>
          <a:xfrm>
            <a:off x="540000" y="4486940"/>
            <a:ext cx="65" cy="35849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82" name="yt_shape_12182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8273" y="2570666"/>
            <a:ext cx="2035452" cy="1865898"/>
            <a:chOff x="0" y="0"/>
            <a:chExt cx="2035452" cy="1865898"/>
          </a:xfrm>
        </p:grpSpPr>
        <p:pic>
          <p:nvPicPr>
            <p:cNvPr id="2" name="yt_image_1218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35452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84" name="yt_shape_12184"/>
            <p:cNvSpPr txBox="1"/>
            <p:nvPr/>
          </p:nvSpPr>
          <p:spPr>
            <a:xfrm>
              <a:off x="484445" y="150589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BE76D27-81AF-9B39-435D-B4ED7FF6ED1B}"/>
              </a:ext>
            </a:extLst>
          </p:cNvPr>
          <p:cNvSpPr txBox="1"/>
          <p:nvPr/>
        </p:nvSpPr>
        <p:spPr>
          <a:xfrm>
            <a:off x="4975046" y="181484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7" name="yt_image_1218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1909" y="2113235"/>
            <a:ext cx="2194660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89" name="yt_shape_12189"/>
          <p:cNvSpPr txBox="1"/>
          <p:nvPr/>
        </p:nvSpPr>
        <p:spPr>
          <a:xfrm>
            <a:off x="5447928" y="3645024"/>
            <a:ext cx="1222624" cy="514738"/>
          </a:xfrm>
          <a:prstGeom prst="rect">
            <a:avLst/>
          </a:prstGeom>
          <a:ln>
            <a:noFill/>
          </a:ln>
        </p:spPr>
        <p:txBody>
          <a:bodyPr vert="horz" wrap="none" lIns="72000" tIns="72000" rIns="72000" bIns="72000" rtlCol="0">
            <a:no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</a:p>
        </p:txBody>
      </p:sp>
      <p:sp>
        <p:nvSpPr>
          <p:cNvPr id="4" name="yt_shape_12186"/>
          <p:cNvSpPr txBox="1"/>
          <p:nvPr/>
        </p:nvSpPr>
        <p:spPr>
          <a:xfrm>
            <a:off x="551384" y="879108"/>
            <a:ext cx="11492915" cy="341398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的平分线相交于点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6733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cm.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135FEE-4F95-2E38-5913-34AFF912708F}"/>
              </a:ext>
            </a:extLst>
          </p:cNvPr>
          <p:cNvSpPr txBox="1"/>
          <p:nvPr/>
        </p:nvSpPr>
        <p:spPr>
          <a:xfrm>
            <a:off x="8416898" y="130779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1" name="yt_shape_12191"/>
          <p:cNvSpPr txBox="1"/>
          <p:nvPr/>
        </p:nvSpPr>
        <p:spPr>
          <a:xfrm>
            <a:off x="479376" y="899999"/>
            <a:ext cx="11111999" cy="5864229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b0e6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cm.</a:t>
            </a:r>
          </a:p>
        </p:txBody>
      </p:sp>
      <p:pic>
        <p:nvPicPr>
          <p:cNvPr id="12192" name="yt_image_121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171" y="2084502"/>
            <a:ext cx="1619656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94" name="yt_shape_12194"/>
          <p:cNvSpPr txBox="1"/>
          <p:nvPr/>
        </p:nvSpPr>
        <p:spPr>
          <a:xfrm>
            <a:off x="540119" y="3446022"/>
            <a:ext cx="11492915" cy="1461481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                                                       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图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的平分线分别交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059d,isEnd"/>
              </a:rPr>
              <a:t>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195" name="yt_image_1219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0366" y="4793171"/>
            <a:ext cx="2289409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D49CE5-9B8C-D1D1-A48C-5A6252B84508}"/>
              </a:ext>
            </a:extLst>
          </p:cNvPr>
          <p:cNvSpPr txBox="1"/>
          <p:nvPr/>
        </p:nvSpPr>
        <p:spPr>
          <a:xfrm>
            <a:off x="6786383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8D9D7F-52E5-8DEC-D124-135A816B3F17}"/>
              </a:ext>
            </a:extLst>
          </p:cNvPr>
          <p:cNvSpPr txBox="1"/>
          <p:nvPr/>
        </p:nvSpPr>
        <p:spPr>
          <a:xfrm>
            <a:off x="8137345" y="435019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197"/>
          <p:cNvSpPr txBox="1"/>
          <p:nvPr/>
        </p:nvSpPr>
        <p:spPr>
          <a:xfrm>
            <a:off x="5563758" y="6179488"/>
            <a:ext cx="1222624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4" name="yt_shape_12124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ff8c,isEnd"/>
              </a:rPr>
              <a:t>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一艘船从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c444c,isEnd"/>
              </a:rPr>
              <a:t>小时的速度向正北方向航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时到达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处望灯塔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f6e7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处到灯塔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126" name="yt_image_12126" title="H_129.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6421" y="3861048"/>
            <a:ext cx="826923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2756DB-F7F9-733A-4B0F-AAE959BE028D}"/>
              </a:ext>
            </a:extLst>
          </p:cNvPr>
          <p:cNvSpPr txBox="1"/>
          <p:nvPr/>
        </p:nvSpPr>
        <p:spPr>
          <a:xfrm>
            <a:off x="8997207" y="85319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等腰三角形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A83CE0-0ADB-9717-0D2F-BAB482FF988C}"/>
              </a:ext>
            </a:extLst>
          </p:cNvPr>
          <p:cNvSpPr txBox="1"/>
          <p:nvPr/>
        </p:nvSpPr>
        <p:spPr>
          <a:xfrm>
            <a:off x="3725121" y="2755146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海里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8" name="yt_shape_1212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7cab"/>
              </a:rPr>
              <a:t>是等腰三角形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29" name="yt_image_12129" title="H_120.0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2132856"/>
            <a:ext cx="1833539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131"/>
          <p:cNvSpPr txBox="1"/>
          <p:nvPr/>
        </p:nvSpPr>
        <p:spPr>
          <a:xfrm>
            <a:off x="540119" y="1831114"/>
            <a:ext cx="554639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是等腰三角形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的平分线，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是等腰三角形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F2BAC4-EB16-09E9-678C-178D379B775D}"/>
              </a:ext>
            </a:extLst>
          </p:cNvPr>
          <p:cNvSpPr txBox="1"/>
          <p:nvPr/>
        </p:nvSpPr>
        <p:spPr>
          <a:xfrm>
            <a:off x="450108" y="1784308"/>
            <a:ext cx="3686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231E723-44EB-1F83-9BD3-68B873977ADC}"/>
              </a:ext>
            </a:extLst>
          </p:cNvPr>
          <p:cNvSpPr txBox="1"/>
          <p:nvPr/>
        </p:nvSpPr>
        <p:spPr>
          <a:xfrm>
            <a:off x="450108" y="225979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1B993A-7D2F-2B87-8F23-558F20409EFC}"/>
              </a:ext>
            </a:extLst>
          </p:cNvPr>
          <p:cNvSpPr txBox="1"/>
          <p:nvPr/>
        </p:nvSpPr>
        <p:spPr>
          <a:xfrm>
            <a:off x="450108" y="2735284"/>
            <a:ext cx="206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4EDCC02-1BCA-31E4-0AC7-9FEDCBB3F09B}"/>
              </a:ext>
            </a:extLst>
          </p:cNvPr>
          <p:cNvSpPr txBox="1"/>
          <p:nvPr/>
        </p:nvSpPr>
        <p:spPr>
          <a:xfrm>
            <a:off x="450108" y="3210772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EAD763F-9A8C-BA57-25BA-A813C726AE50}"/>
              </a:ext>
            </a:extLst>
          </p:cNvPr>
          <p:cNvSpPr txBox="1"/>
          <p:nvPr/>
        </p:nvSpPr>
        <p:spPr>
          <a:xfrm>
            <a:off x="450108" y="3686260"/>
            <a:ext cx="379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的平分线，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0752AEF-C47C-00E8-29D6-54821DDA5A58}"/>
              </a:ext>
            </a:extLst>
          </p:cNvPr>
          <p:cNvSpPr txBox="1"/>
          <p:nvPr/>
        </p:nvSpPr>
        <p:spPr>
          <a:xfrm>
            <a:off x="450108" y="4161748"/>
            <a:ext cx="567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863E55F-80CA-6E94-B817-7BB946061E93}"/>
              </a:ext>
            </a:extLst>
          </p:cNvPr>
          <p:cNvSpPr txBox="1"/>
          <p:nvPr/>
        </p:nvSpPr>
        <p:spPr>
          <a:xfrm>
            <a:off x="450108" y="4637236"/>
            <a:ext cx="3382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3" name="yt_shape_12133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等边三角形的判定</a:t>
            </a:r>
          </a:p>
        </p:txBody>
      </p:sp>
      <p:sp>
        <p:nvSpPr>
          <p:cNvPr id="12134" name="yt_shape_12134"/>
          <p:cNvSpPr txBox="1"/>
          <p:nvPr/>
        </p:nvSpPr>
        <p:spPr>
          <a:xfrm>
            <a:off x="540000" y="1395205"/>
            <a:ext cx="69939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下列条件中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不能得到等边三角形的是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35" name="yt_table_1213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827377"/>
              </p:ext>
            </p:extLst>
          </p:nvPr>
        </p:nvGraphicFramePr>
        <p:xfrm>
          <a:off x="540047" y="1874508"/>
          <a:ext cx="4919663" cy="1901952"/>
        </p:xfrm>
        <a:graphic>
          <a:graphicData uri="http://schemas.openxmlformats.org/drawingml/2006/table">
            <a:tbl>
              <a:tblPr/>
              <a:tblGrid>
                <a:gridCol w="4919663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有两个内角是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三边都相等的三角形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有一个角是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有两个外角相等的等腰三角形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</a:tbl>
          </a:graphicData>
        </a:graphic>
      </p:graphicFrame>
      <p:sp>
        <p:nvSpPr>
          <p:cNvPr id="12137" name="yt_shape_12137"/>
          <p:cNvSpPr txBox="1"/>
          <p:nvPr/>
        </p:nvSpPr>
        <p:spPr>
          <a:xfrm>
            <a:off x="540119" y="382682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三边长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5bf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38" name="yt_table_121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122140"/>
              </p:ext>
            </p:extLst>
          </p:nvPr>
        </p:nvGraphicFramePr>
        <p:xfrm>
          <a:off x="540047" y="4786263"/>
          <a:ext cx="4492943" cy="950976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4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</a:tbl>
          </a:graphicData>
        </a:graphic>
      </p:graphicFrame>
      <p:pic>
        <p:nvPicPr>
          <p:cNvPr id="3" name="yt_shape_1714122977443" title="H_26.259764">
            <a:extLst>
              <a:ext uri="{FF2B5EF4-FFF2-40B4-BE49-F238E27FC236}">
                <a16:creationId xmlns:a16="http://schemas.microsoft.com/office/drawing/2014/main" id="{EAA8059D-064A-836D-C74B-CA1DBEC5BB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80853F-45A5-F8A7-F7F6-3EE8F4A1625A}"/>
              </a:ext>
            </a:extLst>
          </p:cNvPr>
          <p:cNvSpPr txBox="1"/>
          <p:nvPr/>
        </p:nvSpPr>
        <p:spPr>
          <a:xfrm>
            <a:off x="654598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BEB46D-9048-C396-6221-BABF51B875CD}"/>
              </a:ext>
            </a:extLst>
          </p:cNvPr>
          <p:cNvSpPr txBox="1"/>
          <p:nvPr/>
        </p:nvSpPr>
        <p:spPr>
          <a:xfrm>
            <a:off x="2278908" y="425551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0" name="yt_shape_12140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铜仁市中考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将两个完全相同的含有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角的直角三角板拼接在一起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8f24,isEnd"/>
              </a:rPr>
              <a:t>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直角边为公共边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则拼接后的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141" name="yt_image_12141" title="H_118.7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3952" y="2007197"/>
            <a:ext cx="1496710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28C0E0-76AE-0836-29D1-752E80ED3BEC}"/>
              </a:ext>
            </a:extLst>
          </p:cNvPr>
          <p:cNvSpPr txBox="1"/>
          <p:nvPr/>
        </p:nvSpPr>
        <p:spPr>
          <a:xfrm>
            <a:off x="6928696" y="132868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等边三角形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6" name="yt_shape_12146"/>
          <p:cNvSpPr txBox="1"/>
          <p:nvPr/>
        </p:nvSpPr>
        <p:spPr>
          <a:xfrm>
            <a:off x="477932" y="1779608"/>
            <a:ext cx="4565352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是等边三角形，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是等边三角形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F306A4-DB8D-DFD1-46D1-B27C7102F844}"/>
              </a:ext>
            </a:extLst>
          </p:cNvPr>
          <p:cNvSpPr txBox="1"/>
          <p:nvPr/>
        </p:nvSpPr>
        <p:spPr>
          <a:xfrm>
            <a:off x="387921" y="1732802"/>
            <a:ext cx="4507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46D689-FA15-849A-B70A-BF12C9CDCEB3}"/>
              </a:ext>
            </a:extLst>
          </p:cNvPr>
          <p:cNvSpPr txBox="1"/>
          <p:nvPr/>
        </p:nvSpPr>
        <p:spPr>
          <a:xfrm>
            <a:off x="387921" y="2208290"/>
            <a:ext cx="3677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12C71A-7E19-04AB-F195-B7F8E217DFB8}"/>
              </a:ext>
            </a:extLst>
          </p:cNvPr>
          <p:cNvSpPr txBox="1"/>
          <p:nvPr/>
        </p:nvSpPr>
        <p:spPr>
          <a:xfrm>
            <a:off x="387921" y="2683778"/>
            <a:ext cx="2385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F65C8A-6D03-CD83-6CEB-F417674B1E5E}"/>
              </a:ext>
            </a:extLst>
          </p:cNvPr>
          <p:cNvSpPr txBox="1"/>
          <p:nvPr/>
        </p:nvSpPr>
        <p:spPr>
          <a:xfrm>
            <a:off x="387921" y="3159266"/>
            <a:ext cx="3404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7F8904-C858-2C82-277B-4A00E1D6D0E6}"/>
              </a:ext>
            </a:extLst>
          </p:cNvPr>
          <p:cNvSpPr txBox="1"/>
          <p:nvPr/>
        </p:nvSpPr>
        <p:spPr>
          <a:xfrm>
            <a:off x="387921" y="3634754"/>
            <a:ext cx="311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9DD140-C48D-350B-0243-073992F148B5}"/>
              </a:ext>
            </a:extLst>
          </p:cNvPr>
          <p:cNvSpPr txBox="1"/>
          <p:nvPr/>
        </p:nvSpPr>
        <p:spPr>
          <a:xfrm>
            <a:off x="387921" y="4110242"/>
            <a:ext cx="470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3BCD31-6556-732D-6DAA-DE0F8AD22C5B}"/>
              </a:ext>
            </a:extLst>
          </p:cNvPr>
          <p:cNvSpPr txBox="1"/>
          <p:nvPr/>
        </p:nvSpPr>
        <p:spPr>
          <a:xfrm>
            <a:off x="387921" y="4585730"/>
            <a:ext cx="3382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143"/>
          <p:cNvSpPr txBox="1"/>
          <p:nvPr/>
        </p:nvSpPr>
        <p:spPr>
          <a:xfrm>
            <a:off x="477932" y="83356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ac6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等边三角形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" name="yt_image_12144" title="H_129.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2062973"/>
            <a:ext cx="1604975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7" name="yt_shape_1214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8d70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48" name="yt_image_12148" title="H_103.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5461" y="2011799"/>
            <a:ext cx="1821076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50" name="yt_shape_12150"/>
          <p:cNvSpPr txBox="1"/>
          <p:nvPr/>
        </p:nvSpPr>
        <p:spPr>
          <a:xfrm>
            <a:off x="540000" y="3379032"/>
            <a:ext cx="451566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是等边三角形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D4EA85B-1E8F-8FB1-8642-89476126C305}"/>
              </a:ext>
            </a:extLst>
          </p:cNvPr>
          <p:cNvSpPr txBox="1"/>
          <p:nvPr/>
        </p:nvSpPr>
        <p:spPr>
          <a:xfrm>
            <a:off x="449989" y="3332226"/>
            <a:ext cx="465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3BCE72-B649-0D4A-D275-F86D763EF171}"/>
              </a:ext>
            </a:extLst>
          </p:cNvPr>
          <p:cNvSpPr txBox="1"/>
          <p:nvPr/>
        </p:nvSpPr>
        <p:spPr>
          <a:xfrm>
            <a:off x="449989" y="3807714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9CAF7C-29F8-94EB-F327-612FB0E6D457}"/>
              </a:ext>
            </a:extLst>
          </p:cNvPr>
          <p:cNvSpPr txBox="1"/>
          <p:nvPr/>
        </p:nvSpPr>
        <p:spPr>
          <a:xfrm>
            <a:off x="449989" y="4283203"/>
            <a:ext cx="4507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12F23B-9EF2-819E-24D8-49E097AB033F}"/>
              </a:ext>
            </a:extLst>
          </p:cNvPr>
          <p:cNvSpPr txBox="1"/>
          <p:nvPr/>
        </p:nvSpPr>
        <p:spPr>
          <a:xfrm>
            <a:off x="449989" y="4758690"/>
            <a:ext cx="2420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DA0617-1AF6-8637-9744-39612617A606}"/>
              </a:ext>
            </a:extLst>
          </p:cNvPr>
          <p:cNvSpPr txBox="1"/>
          <p:nvPr/>
        </p:nvSpPr>
        <p:spPr>
          <a:xfrm>
            <a:off x="449989" y="5234178"/>
            <a:ext cx="3399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1" name="yt_shape_12151"/>
          <p:cNvSpPr txBox="1"/>
          <p:nvPr/>
        </p:nvSpPr>
        <p:spPr>
          <a:xfrm>
            <a:off x="540000" y="900000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考虑不全而出错</a:t>
            </a:r>
          </a:p>
        </p:txBody>
      </p:sp>
      <p:sp>
        <p:nvSpPr>
          <p:cNvPr id="12152" name="yt_shape_12152"/>
          <p:cNvSpPr txBox="1"/>
          <p:nvPr/>
        </p:nvSpPr>
        <p:spPr>
          <a:xfrm>
            <a:off x="540119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291c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是等腰三角形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4" name="yt_shape_1714122977539">
            <a:extLst>
              <a:ext uri="{FF2B5EF4-FFF2-40B4-BE49-F238E27FC236}">
                <a16:creationId xmlns:a16="http://schemas.microsoft.com/office/drawing/2014/main" id="{13E68EBF-A62A-84D3-C0C6-368B9BACCE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B356915-7599-CEE3-EAD3-90D0E4D3B766}"/>
              </a:ext>
            </a:extLst>
          </p:cNvPr>
          <p:cNvSpPr txBox="1"/>
          <p:nvPr/>
        </p:nvSpPr>
        <p:spPr>
          <a:xfrm>
            <a:off x="8346142" y="1348399"/>
            <a:ext cx="2375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t_image_12153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249" y="974627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2155"/>
          <p:cNvSpPr txBox="1"/>
          <p:nvPr/>
        </p:nvSpPr>
        <p:spPr>
          <a:xfrm>
            <a:off x="407368" y="155679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4ce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则图中共有等腰三角形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4" name="yt_table_1215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405484"/>
              </p:ext>
            </p:extLst>
          </p:nvPr>
        </p:nvGraphicFramePr>
        <p:xfrm>
          <a:off x="407296" y="2516227"/>
          <a:ext cx="3761106" cy="950976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480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7"/>
                  </a:ext>
                </a:extLst>
              </a:tr>
            </a:tbl>
          </a:graphicData>
        </a:graphic>
      </p:graphicFrame>
      <p:grpSp>
        <p:nvGrpSpPr>
          <p:cNvPr id="5" name="yt_shape_12156_skip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00057" y="2516227"/>
            <a:ext cx="2217164" cy="1624725"/>
            <a:chOff x="0" y="0"/>
            <a:chExt cx="2217164" cy="1624725"/>
          </a:xfrm>
        </p:grpSpPr>
        <p:pic>
          <p:nvPicPr>
            <p:cNvPr id="6" name="yt_image_1215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17164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2158"/>
            <p:cNvSpPr txBox="1"/>
            <p:nvPr/>
          </p:nvSpPr>
          <p:spPr>
            <a:xfrm>
              <a:off x="499118" y="126472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20415265-AA75-FD39-4550-35446F855826}"/>
              </a:ext>
            </a:extLst>
          </p:cNvPr>
          <p:cNvSpPr txBox="1"/>
          <p:nvPr/>
        </p:nvSpPr>
        <p:spPr>
          <a:xfrm>
            <a:off x="5651357" y="19854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49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1325</Words>
  <Application>Microsoft Office PowerPoint</Application>
  <PresentationFormat>宽屏</PresentationFormat>
  <Paragraphs>133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54" baseType="lpstr">
      <vt:lpstr>,isEnd</vt:lpstr>
      <vt:lpstr>_⨹_1_0158f,isEnd</vt:lpstr>
      <vt:lpstr>_⨹_1_08f24,isEnd</vt:lpstr>
      <vt:lpstr>_⨹_1_0ee31,isEnd</vt:lpstr>
      <vt:lpstr>_⨹_1_2059d,isEnd</vt:lpstr>
      <vt:lpstr>_⨹_1_2291c,isEnd</vt:lpstr>
      <vt:lpstr>_⨹_1_2ac64</vt:lpstr>
      <vt:lpstr>_⨹_1_2b0e6,isEnd</vt:lpstr>
      <vt:lpstr>_⨹_1_33d9d,isEnd</vt:lpstr>
      <vt:lpstr>_⨹_1_74ce0</vt:lpstr>
      <vt:lpstr>_⨹_1_8f6e7,isEnd</vt:lpstr>
      <vt:lpstr>_⨹_1_95bf0</vt:lpstr>
      <vt:lpstr>_⨹_1_9ff8c,isEnd</vt:lpstr>
      <vt:lpstr>_⨹_1_e6733,isEnd</vt:lpstr>
      <vt:lpstr>_⨹_1_f45e3</vt:lpstr>
      <vt:lpstr>_⨹_1_f8d70</vt:lpstr>
      <vt:lpstr>_⨹_1_fab8a</vt:lpstr>
      <vt:lpstr>_⨹_11_c444c,isEnd</vt:lpstr>
      <vt:lpstr>_⨹_19_db6b4,isEnd</vt:lpstr>
      <vt:lpstr>_⨹_3_e36b9</vt:lpstr>
      <vt:lpstr>_⨹_6_e1004,isEnd</vt:lpstr>
      <vt:lpstr>_⨹_6_e7cab</vt:lpstr>
      <vt:lpstr>Finished</vt:lpstr>
      <vt:lpstr>W:13.50504,H:37.44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2024-04-28T01:40:20Z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