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2"/>
  </p:notesMasterIdLst>
  <p:sldIdLst>
    <p:sldId id="303" r:id="rId3"/>
    <p:sldId id="305" r:id="rId4"/>
    <p:sldId id="306" r:id="rId5"/>
    <p:sldId id="309" r:id="rId6"/>
    <p:sldId id="311" r:id="rId7"/>
    <p:sldId id="314" r:id="rId8"/>
    <p:sldId id="317" r:id="rId9"/>
    <p:sldId id="318" r:id="rId10"/>
    <p:sldId id="256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D907FF-9F27-4C55-97AE-341890D0AE99}" type="datetimeFigureOut">
              <a:rPr lang="zh-CN" altLang="en-US" smtClean="0"/>
              <a:t>2024/4/28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609BF-5EDC-4A25-962B-F696ED356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565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609BF-5EDC-4A25-962B-F696ED3566A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133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61" name="yt_image_11861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63" name="yt_shape_11863"/>
          <p:cNvSpPr txBox="1"/>
          <p:nvPr/>
        </p:nvSpPr>
        <p:spPr>
          <a:xfrm>
            <a:off x="540000" y="1482165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真命题与假命题</a:t>
            </a:r>
          </a:p>
        </p:txBody>
      </p:sp>
      <p:sp>
        <p:nvSpPr>
          <p:cNvPr id="11864" name="yt_shape_11864"/>
          <p:cNvSpPr txBox="1"/>
          <p:nvPr/>
        </p:nvSpPr>
        <p:spPr>
          <a:xfrm>
            <a:off x="540000" y="1977370"/>
            <a:ext cx="48218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下列命题是假命题的是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65" name="yt_table_1186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601714"/>
              </p:ext>
            </p:extLst>
          </p:nvPr>
        </p:nvGraphicFramePr>
        <p:xfrm>
          <a:off x="540047" y="2456673"/>
          <a:ext cx="7662864" cy="1901952"/>
        </p:xfrm>
        <a:graphic>
          <a:graphicData uri="http://schemas.openxmlformats.org/drawingml/2006/table">
            <a:tbl>
              <a:tblPr/>
              <a:tblGrid>
                <a:gridCol w="7662864">
                  <a:extLst>
                    <a:ext uri="{9D8B030D-6E8A-4147-A177-3AD203B41FA5}">
                      <a16:colId xmlns:a16="http://schemas.microsoft.com/office/drawing/2014/main" val="104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有一个角是钝角的三角形是钝角三角形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两条直线相交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有且只有一个交点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过一点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有且只有一条直线与已知直线相交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过直线外一点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有且只有一条直线与已知直线平行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3"/>
                  </a:ext>
                </a:extLst>
              </a:tr>
            </a:tbl>
          </a:graphicData>
        </a:graphic>
      </p:graphicFrame>
      <p:pic>
        <p:nvPicPr>
          <p:cNvPr id="3" name="yt_shape_1714122943769" title="H_26.259764">
            <a:extLst>
              <a:ext uri="{FF2B5EF4-FFF2-40B4-BE49-F238E27FC236}">
                <a16:creationId xmlns:a16="http://schemas.microsoft.com/office/drawing/2014/main" id="{F4F46A4A-F0BF-4558-31E1-8686B0ADC8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38664D-4C07-F3CD-7F45-42CC6A8A4E0E}"/>
              </a:ext>
            </a:extLst>
          </p:cNvPr>
          <p:cNvSpPr txBox="1"/>
          <p:nvPr/>
        </p:nvSpPr>
        <p:spPr>
          <a:xfrm>
            <a:off x="44123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7" name="yt_shape_1186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对顶角相等；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同位角相等；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两点之间线段最短；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76a7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其中假命题有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4AD8CC-FC2B-76EC-BADE-3C2BE521E069}"/>
              </a:ext>
            </a:extLst>
          </p:cNvPr>
          <p:cNvSpPr txBox="1"/>
          <p:nvPr/>
        </p:nvSpPr>
        <p:spPr>
          <a:xfrm>
            <a:off x="6382596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8" name="yt_shape_11868"/>
          <p:cNvSpPr txBox="1"/>
          <p:nvPr/>
        </p:nvSpPr>
        <p:spPr>
          <a:xfrm>
            <a:off x="540000" y="900000"/>
            <a:ext cx="212077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反例</a:t>
            </a:r>
          </a:p>
        </p:txBody>
      </p:sp>
      <p:sp>
        <p:nvSpPr>
          <p:cNvPr id="11869" name="yt_shape_11869"/>
          <p:cNvSpPr txBox="1"/>
          <p:nvPr/>
        </p:nvSpPr>
        <p:spPr>
          <a:xfrm>
            <a:off x="540120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洪江区一中月考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f256"/>
              </a:rPr>
              <a:t>下列能说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明它是假命题的例子是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70" name="yt_table_1187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4106713"/>
              </p:ext>
            </p:extLst>
          </p:nvPr>
        </p:nvGraphicFramePr>
        <p:xfrm>
          <a:off x="540047" y="2354640"/>
          <a:ext cx="8212456" cy="950976"/>
        </p:xfrm>
        <a:graphic>
          <a:graphicData uri="http://schemas.openxmlformats.org/drawingml/2006/table">
            <a:tbl>
              <a:tblPr/>
              <a:tblGrid>
                <a:gridCol w="4572318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  <a:gridCol w="3640138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5"/>
                  </a:ext>
                </a:extLst>
              </a:tr>
            </a:tbl>
          </a:graphicData>
        </a:graphic>
      </p:graphicFrame>
      <p:sp>
        <p:nvSpPr>
          <p:cNvPr id="11872" name="yt_shape_11872"/>
          <p:cNvSpPr txBox="1"/>
          <p:nvPr/>
        </p:nvSpPr>
        <p:spPr>
          <a:xfrm>
            <a:off x="540119" y="335619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请给假命题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两个锐角的和是锐角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举出一个反例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2943843" title="H_26.259764">
            <a:extLst>
              <a:ext uri="{FF2B5EF4-FFF2-40B4-BE49-F238E27FC236}">
                <a16:creationId xmlns:a16="http://schemas.microsoft.com/office/drawing/2014/main" id="{5AD1F753-7896-2398-91C9-0C38014C28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272371-530C-60FA-71C0-90DFB62E8141}"/>
              </a:ext>
            </a:extLst>
          </p:cNvPr>
          <p:cNvSpPr txBox="1"/>
          <p:nvPr/>
        </p:nvSpPr>
        <p:spPr>
          <a:xfrm>
            <a:off x="4107709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430629-42D9-0472-A19B-2432739E99CD}"/>
              </a:ext>
            </a:extLst>
          </p:cNvPr>
          <p:cNvSpPr txBox="1"/>
          <p:nvPr/>
        </p:nvSpPr>
        <p:spPr>
          <a:xfrm>
            <a:off x="8070107" y="3309388"/>
            <a:ext cx="372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一个锐角为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5_251c7"/>
              </a:rPr>
              <a:t>，另一个锐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FD784D-A160-0AEC-2FE5-06FDAE67C9E4}"/>
              </a:ext>
            </a:extLst>
          </p:cNvPr>
          <p:cNvSpPr txBox="1"/>
          <p:nvPr/>
        </p:nvSpPr>
        <p:spPr>
          <a:xfrm>
            <a:off x="450108" y="3784876"/>
            <a:ext cx="3655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角为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3" name="yt_shape_11873"/>
          <p:cNvSpPr txBox="1"/>
          <p:nvPr/>
        </p:nvSpPr>
        <p:spPr>
          <a:xfrm>
            <a:off x="540000" y="900000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基本事实与定理</a:t>
            </a:r>
          </a:p>
        </p:txBody>
      </p:sp>
      <p:sp>
        <p:nvSpPr>
          <p:cNvPr id="11874" name="yt_shape_11874"/>
          <p:cNvSpPr txBox="1"/>
          <p:nvPr/>
        </p:nvSpPr>
        <p:spPr>
          <a:xfrm>
            <a:off x="540000" y="1395205"/>
            <a:ext cx="54550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下列命题称为基本事实的是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75" name="yt_table_1187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99428"/>
              </p:ext>
            </p:extLst>
          </p:nvPr>
        </p:nvGraphicFramePr>
        <p:xfrm>
          <a:off x="540047" y="1874508"/>
          <a:ext cx="4292600" cy="1901952"/>
        </p:xfrm>
        <a:graphic>
          <a:graphicData uri="http://schemas.openxmlformats.org/drawingml/2006/table">
            <a:tbl>
              <a:tblPr/>
              <a:tblGrid>
                <a:gridCol w="4292600">
                  <a:extLst>
                    <a:ext uri="{9D8B030D-6E8A-4147-A177-3AD203B41FA5}">
                      <a16:colId xmlns:a16="http://schemas.microsoft.com/office/drawing/2014/main" val="104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三角形的内角和等于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同角的余角相等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邻补角的平分线互相垂直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两点确定一条直线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9"/>
                  </a:ext>
                </a:extLst>
              </a:tr>
            </a:tbl>
          </a:graphicData>
        </a:graphic>
      </p:graphicFrame>
      <p:pic>
        <p:nvPicPr>
          <p:cNvPr id="3" name="yt_shape_1714122943911" title="H_26.259764">
            <a:extLst>
              <a:ext uri="{FF2B5EF4-FFF2-40B4-BE49-F238E27FC236}">
                <a16:creationId xmlns:a16="http://schemas.microsoft.com/office/drawing/2014/main" id="{25BC7879-02E2-4EE1-B83B-C86692ED01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B1C85A-5611-19AC-6A8C-BBE14CC4AB7E}"/>
              </a:ext>
            </a:extLst>
          </p:cNvPr>
          <p:cNvSpPr txBox="1"/>
          <p:nvPr/>
        </p:nvSpPr>
        <p:spPr>
          <a:xfrm>
            <a:off x="502198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7" name="yt_shape_11877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平行于同一条直线的两条直线互相平行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7dec,isEnd"/>
              </a:rPr>
              <a:t>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用两个钉子就可以把木条固定在墙上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的现象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可用基本事实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来解释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F6A0749-12AD-D98A-0A18-C3ACF02DAAFE}"/>
              </a:ext>
            </a:extLst>
          </p:cNvPr>
          <p:cNvSpPr txBox="1"/>
          <p:nvPr/>
        </p:nvSpPr>
        <p:spPr>
          <a:xfrm>
            <a:off x="7155707" y="85319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定理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1800EF-CA58-3D76-DD82-2F6C90AB371C}"/>
              </a:ext>
            </a:extLst>
          </p:cNvPr>
          <p:cNvSpPr txBox="1"/>
          <p:nvPr/>
        </p:nvSpPr>
        <p:spPr>
          <a:xfrm>
            <a:off x="9898907" y="1804170"/>
            <a:ext cx="177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5_ca3c8"/>
              </a:rPr>
              <a:t>两点确定一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32EDDF-C511-7D95-84B2-09EC0C47B61D}"/>
              </a:ext>
            </a:extLst>
          </p:cNvPr>
          <p:cNvSpPr txBox="1"/>
          <p:nvPr/>
        </p:nvSpPr>
        <p:spPr>
          <a:xfrm>
            <a:off x="450108" y="2279658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条直线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0" name="yt_shape_1188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879" name="yt_image_11879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82" name="yt_shape_11882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宜昌市中考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的和是锐角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b6134"/>
              </a:rPr>
              <a:t>是假命题的例证图是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887" name="yt_shape_11887"/>
          <p:cNvSpPr txBox="1"/>
          <p:nvPr/>
        </p:nvSpPr>
        <p:spPr>
          <a:xfrm>
            <a:off x="540000" y="2593964"/>
            <a:ext cx="5231881" cy="91031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950" b="0" i="0" u="none" spc="-4950">
                <a:solidFill>
                  <a:srgbClr val="1EE3CF"/>
                </a:solidFill>
                <a:effectLst/>
                <a:latin typeface="宋体/Times New Roman" pitchFamily="50"/>
                <a:ea typeface="宋体" pitchFamily="50"/>
              </a:rPr>
              <a:t> </a:t>
            </a:r>
            <a:r>
              <a:rPr lang="en-US" altLang="zh-CN" sz="4950" b="0" i="0" u="none" spc="6374">
                <a:solidFill>
                  <a:srgbClr val="1EE3CF"/>
                </a:solidFill>
                <a:effectLst/>
                <a:latin typeface="宋体/Times New Roman" pitchFamily="50"/>
                <a:ea typeface="宋体" pitchFamily="50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1350" b="0" i="0" u="none" spc="10718">
                <a:solidFill>
                  <a:srgbClr val="1EE3CF"/>
                </a:solidFill>
                <a:effectLst/>
                <a:latin typeface="宋体/Times New Roman" pitchFamily="14"/>
                <a:ea typeface="宋体" pitchFamily="1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4000" b="0" i="0" u="none" spc="6652">
                <a:solidFill>
                  <a:srgbClr val="1EE3CF"/>
                </a:solidFill>
                <a:effectLst/>
                <a:latin typeface="宋体/Times New Roman" pitchFamily="40"/>
                <a:ea typeface="宋体" pitchFamily="40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4500" b="0" i="0" u="none" spc="6516">
                <a:solidFill>
                  <a:srgbClr val="1EE3CF"/>
                </a:solidFill>
                <a:effectLst/>
                <a:latin typeface="宋体/Times New Roman" pitchFamily="45"/>
                <a:ea typeface="宋体" pitchFamily="45"/>
              </a:rPr>
              <a:t> </a:t>
            </a:r>
          </a:p>
        </p:txBody>
      </p:sp>
      <p:pic>
        <p:nvPicPr>
          <p:cNvPr id="11883" name="yt_image_11883" title="H_78.1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593964"/>
            <a:ext cx="964866" cy="99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84" name="yt_image_11884" title="H_21.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09598" y="3421746"/>
            <a:ext cx="1402117" cy="26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85" name="yt_image_11885" title="H_6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16447" y="2785988"/>
            <a:ext cx="97155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86" name="yt_image_11886" title="H_70.8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16378" y="2697773"/>
            <a:ext cx="970198" cy="89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89" name="yt_shape_11889"/>
          <p:cNvSpPr txBox="1"/>
          <p:nvPr/>
        </p:nvSpPr>
        <p:spPr>
          <a:xfrm>
            <a:off x="540119" y="3740897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A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B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                 C                   D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易错题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已知三条不同的直线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下列四个命题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8d00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，那么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，那么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1fc3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，那么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，那么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其中是真命题的是</a:t>
            </a:r>
          </a:p>
          <a:p>
            <a:pPr eaLnBrk="1" latinLnBrk="0" hangingPunct="0">
              <a:lnSpc>
                <a:spcPct val="129999"/>
              </a:lnSpc>
            </a:pP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6EC79F-B2C6-055F-C851-544AF47C6878}"/>
              </a:ext>
            </a:extLst>
          </p:cNvPr>
          <p:cNvSpPr txBox="1"/>
          <p:nvPr/>
        </p:nvSpPr>
        <p:spPr>
          <a:xfrm>
            <a:off x="10597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467B6C-CCBF-D10E-1909-C0A3C8B6132A}"/>
              </a:ext>
            </a:extLst>
          </p:cNvPr>
          <p:cNvSpPr txBox="1"/>
          <p:nvPr/>
        </p:nvSpPr>
        <p:spPr>
          <a:xfrm>
            <a:off x="754908" y="559604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92" name="yt_shape_11892"/>
              <p:cNvSpPr txBox="1"/>
              <p:nvPr/>
            </p:nvSpPr>
            <p:spPr>
              <a:xfrm>
                <a:off x="540000" y="900000"/>
                <a:ext cx="9251379" cy="26883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判断下列命题是真还是假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如果是假命题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请举出反例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内错角相等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两直线平行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真命题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假命题，反例：当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，分式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无意义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92" name="yt_shape_11892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251379" cy="2688300"/>
              </a:xfrm>
              <a:prstGeom prst="rect">
                <a:avLst/>
              </a:prstGeom>
              <a:blipFill>
                <a:blip r:embed="rId3"/>
                <a:stretch>
                  <a:fillRect l="-2044" t="-2041" r="-1055" b="-27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900" name="yt_shape_11900"/>
          <p:cNvSpPr txBox="1"/>
          <p:nvPr/>
        </p:nvSpPr>
        <p:spPr>
          <a:xfrm>
            <a:off x="540000" y="3802693"/>
            <a:ext cx="1555234" cy="101143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500" b="0" i="0" u="none" spc="-5500">
                <a:solidFill>
                  <a:srgbClr val="1EE3CF"/>
                </a:solidFill>
                <a:effectLst/>
                <a:latin typeface="宋体/Times New Roman" pitchFamily="55"/>
                <a:ea typeface="宋体" pitchFamily="55"/>
              </a:rPr>
              <a:t> </a:t>
            </a:r>
            <a:r>
              <a:rPr lang="en-US" altLang="zh-CN" sz="5500" b="0" i="0" u="none" spc="10890">
                <a:solidFill>
                  <a:srgbClr val="1EE3CF"/>
                </a:solidFill>
                <a:effectLst/>
                <a:latin typeface="宋体/Times New Roman" pitchFamily="55"/>
                <a:ea typeface="宋体" pitchFamily="55"/>
              </a:rPr>
              <a:t> </a:t>
            </a:r>
          </a:p>
        </p:txBody>
      </p:sp>
      <p:pic>
        <p:nvPicPr>
          <p:cNvPr id="11899" name="yt_image_11899" title="H_86.7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61355" y="4795080"/>
            <a:ext cx="1557320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02" name="yt_shape_11902"/>
          <p:cNvSpPr txBox="1"/>
          <p:nvPr/>
        </p:nvSpPr>
        <p:spPr>
          <a:xfrm>
            <a:off x="540000" y="380269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是同位角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也是同位角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是同位角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假命题，反例：如图，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满足条件，但不满足结论，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1_c09a4"/>
              </a:rPr>
              <a:t>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不是同位角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B52CA4-A793-B5F0-E956-D2F948159EC0}"/>
              </a:ext>
            </a:extLst>
          </p:cNvPr>
          <p:cNvSpPr txBox="1"/>
          <p:nvPr/>
        </p:nvSpPr>
        <p:spPr>
          <a:xfrm>
            <a:off x="449989" y="1804170"/>
            <a:ext cx="254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真命题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C5052A5-BA08-69A8-A8BB-35C6C6451D27}"/>
                  </a:ext>
                </a:extLst>
              </p:cNvPr>
              <p:cNvSpPr txBox="1"/>
              <p:nvPr/>
            </p:nvSpPr>
            <p:spPr>
              <a:xfrm>
                <a:off x="449989" y="2915928"/>
                <a:ext cx="9341993" cy="6931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假命题，反例：当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，分式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无意义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hasSerialNum': 1}">
                <a:extLst>
                  <a:ext uri="{FF2B5EF4-FFF2-40B4-BE49-F238E27FC236}">
                    <a16:creationId xmlns:a16="http://schemas.microsoft.com/office/drawing/2014/main" id="{5C5052A5-BA08-69A8-A8BB-35C6C6451D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15928"/>
                <a:ext cx="9341993" cy="693179"/>
              </a:xfrm>
              <a:prstGeom prst="rect">
                <a:avLst/>
              </a:prstGeom>
              <a:blipFill>
                <a:blip r:embed="rId5"/>
                <a:stretch>
                  <a:fillRect l="-1044" r="-1044" b="-8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F5BC0F7-A49E-3A71-FDEF-D69924647B6E}"/>
              </a:ext>
            </a:extLst>
          </p:cNvPr>
          <p:cNvSpPr txBox="1"/>
          <p:nvPr/>
        </p:nvSpPr>
        <p:spPr>
          <a:xfrm>
            <a:off x="449989" y="4231375"/>
            <a:ext cx="1106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假命题，反例：如图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68F1344-7C38-2291-3152-492C25C239C3}"/>
              </a:ext>
            </a:extLst>
          </p:cNvPr>
          <p:cNvSpPr txBox="1"/>
          <p:nvPr/>
        </p:nvSpPr>
        <p:spPr>
          <a:xfrm>
            <a:off x="477884" y="4857411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满足条件，但不满足结论，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1_c09a4"/>
              </a:rPr>
              <a:t>与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不是同位角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5" name="yt_shape_1190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904" name="yt_image_11904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07" name="yt_shape_11907"/>
          <p:cNvSpPr txBox="1"/>
          <p:nvPr/>
        </p:nvSpPr>
        <p:spPr>
          <a:xfrm>
            <a:off x="540119" y="1482165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下列定理有逆定理吗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把它写出来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如果没有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举一个反例说明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三角形的内角和等于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有逆定理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其逆定理为：如果一个多边形的内角和等于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6_6c638"/>
              </a:rPr>
              <a:t>，那么这个多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边形为三角形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内错角相等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两直线平行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有逆定理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27_c580d"/>
              </a:rPr>
              <a:t>其逆定理为：如果两条平行直线被第三条直线所截，那么内错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角相等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439571-921C-5A87-DD7A-F1B428197DE8}"/>
              </a:ext>
            </a:extLst>
          </p:cNvPr>
          <p:cNvSpPr txBox="1"/>
          <p:nvPr/>
        </p:nvSpPr>
        <p:spPr>
          <a:xfrm>
            <a:off x="450108" y="2386335"/>
            <a:ext cx="111147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有逆定理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其逆定理为：如果一个多边形的内角和等于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6_6c638"/>
              </a:rPr>
              <a:t>，那么这个多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1C807B-D101-16A6-325B-7D587F376AB5}"/>
              </a:ext>
            </a:extLst>
          </p:cNvPr>
          <p:cNvSpPr txBox="1"/>
          <p:nvPr/>
        </p:nvSpPr>
        <p:spPr>
          <a:xfrm>
            <a:off x="450108" y="2861823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边形为三角形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2796BE-88E2-870B-51B5-DB7F23E75A43}"/>
              </a:ext>
            </a:extLst>
          </p:cNvPr>
          <p:cNvSpPr txBox="1"/>
          <p:nvPr/>
        </p:nvSpPr>
        <p:spPr>
          <a:xfrm>
            <a:off x="450108" y="3812799"/>
            <a:ext cx="1114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有逆定理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7_c580d"/>
              </a:rPr>
              <a:t>其逆定理为：如果两条平行直线被第三条直线所截，那么内错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A23038-EB64-1B1A-98CC-DFBF30970CB4}"/>
              </a:ext>
            </a:extLst>
          </p:cNvPr>
          <p:cNvSpPr txBox="1"/>
          <p:nvPr/>
        </p:nvSpPr>
        <p:spPr>
          <a:xfrm>
            <a:off x="450108" y="4288287"/>
            <a:ext cx="1170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角相等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793</Words>
  <Application>Microsoft Office PowerPoint</Application>
  <PresentationFormat>宽屏</PresentationFormat>
  <Paragraphs>68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36" baseType="lpstr">
      <vt:lpstr>,isEnd</vt:lpstr>
      <vt:lpstr>_⨹_1_176a7,isEnd</vt:lpstr>
      <vt:lpstr>_⨹_1_68d00,isEnd</vt:lpstr>
      <vt:lpstr>_⨹_1_b7dec,isEnd</vt:lpstr>
      <vt:lpstr>_⨹_1_c09a4</vt:lpstr>
      <vt:lpstr>_⨹_1_e1fc3,isEnd</vt:lpstr>
      <vt:lpstr>_⨹_27_c580d</vt:lpstr>
      <vt:lpstr>_⨹_4_0f256</vt:lpstr>
      <vt:lpstr>_⨹_5_251c7</vt:lpstr>
      <vt:lpstr>_⨹_5_ca3c8</vt:lpstr>
      <vt:lpstr>_⨹_6_6c638</vt:lpstr>
      <vt:lpstr>_⨹_9_b6134</vt:lpstr>
      <vt:lpstr>Finished</vt:lpstr>
      <vt:lpstr>W:5.38,H:37.44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2024-04-26T09:09:48Z</dcterms:created>
  <dcterms:modified xsi:type="dcterms:W3CDTF">2024-04-28T01:33:45Z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