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0" r:id="rId5"/>
    <p:sldId id="313" r:id="rId6"/>
    <p:sldId id="315" r:id="rId7"/>
    <p:sldId id="326" r:id="rId8"/>
    <p:sldId id="316" r:id="rId9"/>
    <p:sldId id="318" r:id="rId10"/>
    <p:sldId id="322" r:id="rId11"/>
    <p:sldId id="327" r:id="rId12"/>
    <p:sldId id="323" r:id="rId13"/>
    <p:sldId id="324" r:id="rId14"/>
    <p:sldId id="32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17" name="yt_image_10617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19" name="yt_shape_10619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整数指数幂的运算</a:t>
            </a:r>
          </a:p>
        </p:txBody>
      </p:sp>
      <p:sp>
        <p:nvSpPr>
          <p:cNvPr id="10620" name="yt_shape_10620"/>
          <p:cNvSpPr txBox="1"/>
          <p:nvPr/>
        </p:nvSpPr>
        <p:spPr>
          <a:xfrm>
            <a:off x="540000" y="1977370"/>
            <a:ext cx="44531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21" name="yt_table_1062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652103"/>
              </p:ext>
            </p:extLst>
          </p:nvPr>
        </p:nvGraphicFramePr>
        <p:xfrm>
          <a:off x="540047" y="2456673"/>
          <a:ext cx="8657591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2500630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</a:tbl>
          </a:graphicData>
        </a:graphic>
      </p:graphicFrame>
      <p:sp>
        <p:nvSpPr>
          <p:cNvPr id="10623" name="yt_shape_10623"/>
          <p:cNvSpPr txBox="1"/>
          <p:nvPr/>
        </p:nvSpPr>
        <p:spPr>
          <a:xfrm>
            <a:off x="540000" y="2982844"/>
            <a:ext cx="53011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24" name="yt_table_10624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0417483"/>
                  </p:ext>
                </p:extLst>
              </p:nvPr>
            </p:nvGraphicFramePr>
            <p:xfrm>
              <a:off x="540047" y="3462147"/>
              <a:ext cx="8381366" cy="635572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196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197"/>
                        </a:ext>
                      </a:extLst>
                    </a:gridCol>
                    <a:gridCol w="2500630">
                      <a:extLst>
                        <a:ext uri="{9D8B030D-6E8A-4147-A177-3AD203B41FA5}">
                          <a16:colId xmlns:a16="http://schemas.microsoft.com/office/drawing/2014/main" val="10198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19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624" name="yt_table_10624" descr="{&quot;rangeId&quot;:3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0417483"/>
                  </p:ext>
                </p:extLst>
              </p:nvPr>
            </p:nvGraphicFramePr>
            <p:xfrm>
              <a:off x="540047" y="3462147"/>
              <a:ext cx="8381366" cy="635572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196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197"/>
                        </a:ext>
                      </a:extLst>
                    </a:gridCol>
                    <a:gridCol w="2500630">
                      <a:extLst>
                        <a:ext uri="{9D8B030D-6E8A-4147-A177-3AD203B41FA5}">
                          <a16:colId xmlns:a16="http://schemas.microsoft.com/office/drawing/2014/main" val="10198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199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7317" r="-48293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94949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625" name="yt_shape_10625"/>
          <p:cNvSpPr txBox="1"/>
          <p:nvPr/>
        </p:nvSpPr>
        <p:spPr>
          <a:xfrm>
            <a:off x="540000" y="4148366"/>
            <a:ext cx="69762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常德市中考改编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26" name="yt_table_106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618032"/>
              </p:ext>
            </p:extLst>
          </p:nvPr>
        </p:nvGraphicFramePr>
        <p:xfrm>
          <a:off x="540047" y="4627669"/>
          <a:ext cx="7836536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3160713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</a:tbl>
          </a:graphicData>
        </a:graphic>
      </p:graphicFrame>
      <p:pic>
        <p:nvPicPr>
          <p:cNvPr id="3" name="yt_shape_1714122755067" title="H_26.259764">
            <a:extLst>
              <a:ext uri="{FF2B5EF4-FFF2-40B4-BE49-F238E27FC236}">
                <a16:creationId xmlns:a16="http://schemas.microsoft.com/office/drawing/2014/main" id="{7A3436CD-3C02-6691-2270-EEE6086440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9BFD8F-DB9A-E6DE-B911-A82DB2B7F7C8}"/>
              </a:ext>
            </a:extLst>
          </p:cNvPr>
          <p:cNvSpPr txBox="1"/>
          <p:nvPr/>
        </p:nvSpPr>
        <p:spPr>
          <a:xfrm>
            <a:off x="4047264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6DE484-7255-3A0E-BC94-5FD395C32F2F}"/>
              </a:ext>
            </a:extLst>
          </p:cNvPr>
          <p:cNvSpPr txBox="1"/>
          <p:nvPr/>
        </p:nvSpPr>
        <p:spPr>
          <a:xfrm>
            <a:off x="4869589" y="29360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648C79-2BA6-4657-4EF2-D0ED7BDB2B84}"/>
              </a:ext>
            </a:extLst>
          </p:cNvPr>
          <p:cNvSpPr txBox="1"/>
          <p:nvPr/>
        </p:nvSpPr>
        <p:spPr>
          <a:xfrm>
            <a:off x="6545989" y="41015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686" name="yt_shape_10686"/>
              <p:cNvSpPr txBox="1"/>
              <p:nvPr/>
            </p:nvSpPr>
            <p:spPr>
              <a:xfrm>
                <a:off x="540000" y="900000"/>
                <a:ext cx="6644448" cy="51998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686" name="yt_shape_106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44448" cy="5199885"/>
              </a:xfrm>
              <a:prstGeom prst="rect">
                <a:avLst/>
              </a:prstGeom>
              <a:blipFill>
                <a:blip r:embed="rId2"/>
                <a:stretch>
                  <a:fillRect l="-2844" t="-1055" r="-1835" b="-9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EC8F84D-DCAD-14E2-0657-AF31ED3238D9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59220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DEC8F84D-DCAD-14E2-0657-AF31ED3238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5922073" cy="765061"/>
              </a:xfrm>
              <a:prstGeom prst="rect">
                <a:avLst/>
              </a:prstGeom>
              <a:blipFill>
                <a:blip r:embed="rId3"/>
                <a:stretch>
                  <a:fillRect l="-1648" r="-164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06088E-4C72-EA88-1177-8E4FDB173D35}"/>
                  </a:ext>
                </a:extLst>
              </p:cNvPr>
              <p:cNvSpPr txBox="1"/>
              <p:nvPr/>
            </p:nvSpPr>
            <p:spPr>
              <a:xfrm>
                <a:off x="1755151" y="2093743"/>
                <a:ext cx="32804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06088E-4C72-EA88-1177-8E4FDB173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5151" y="2093743"/>
                <a:ext cx="3280473" cy="765061"/>
              </a:xfrm>
              <a:prstGeom prst="rect">
                <a:avLst/>
              </a:prstGeom>
              <a:blipFill>
                <a:blip r:embed="rId4"/>
                <a:stretch>
                  <a:fillRect l="-2974" r="-92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B20E8D-ED3F-299C-44A7-7A090B995917}"/>
                  </a:ext>
                </a:extLst>
              </p:cNvPr>
              <p:cNvSpPr txBox="1"/>
              <p:nvPr/>
            </p:nvSpPr>
            <p:spPr>
              <a:xfrm>
                <a:off x="1755151" y="2765192"/>
                <a:ext cx="17120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B20E8D-ED3F-299C-44A7-7A090B995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5151" y="2765192"/>
                <a:ext cx="1712023" cy="765061"/>
              </a:xfrm>
              <a:prstGeom prst="rect">
                <a:avLst/>
              </a:prstGeom>
              <a:blipFill>
                <a:blip r:embed="rId5"/>
                <a:stretch>
                  <a:fillRect l="-5694" r="-569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B62F11B-16EF-9E6D-6638-7FB9FFF36F91}"/>
                  </a:ext>
                </a:extLst>
              </p:cNvPr>
              <p:cNvSpPr txBox="1"/>
              <p:nvPr/>
            </p:nvSpPr>
            <p:spPr>
              <a:xfrm>
                <a:off x="449989" y="4017463"/>
                <a:ext cx="620306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8}">
                <a:extLst>
                  <a:ext uri="{FF2B5EF4-FFF2-40B4-BE49-F238E27FC236}">
                    <a16:creationId xmlns:a16="http://schemas.microsoft.com/office/drawing/2014/main" id="{9B62F11B-16EF-9E6D-6638-7FB9FFF36F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7463"/>
                <a:ext cx="6203061" cy="768045"/>
              </a:xfrm>
              <a:prstGeom prst="rect">
                <a:avLst/>
              </a:prstGeom>
              <a:blipFill>
                <a:blip r:embed="rId6"/>
                <a:stretch>
                  <a:fillRect l="-1573" r="-157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DD91262-017D-0DA4-A60F-5C7EB9B760CC}"/>
                  </a:ext>
                </a:extLst>
              </p:cNvPr>
              <p:cNvSpPr txBox="1"/>
              <p:nvPr/>
            </p:nvSpPr>
            <p:spPr>
              <a:xfrm>
                <a:off x="1755151" y="4785508"/>
                <a:ext cx="3348736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DD91262-017D-0DA4-A60F-5C7EB9B760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5151" y="4785508"/>
                <a:ext cx="3348736" cy="768554"/>
              </a:xfrm>
              <a:prstGeom prst="rect">
                <a:avLst/>
              </a:prstGeom>
              <a:blipFill>
                <a:blip r:embed="rId7"/>
                <a:stretch>
                  <a:fillRect l="-2914" r="-291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5801A49-CB82-558C-C18E-0CE5FEF22EE4}"/>
                  </a:ext>
                </a:extLst>
              </p:cNvPr>
              <p:cNvSpPr txBox="1"/>
              <p:nvPr/>
            </p:nvSpPr>
            <p:spPr>
              <a:xfrm>
                <a:off x="1755151" y="5392801"/>
                <a:ext cx="1284987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5801A49-CB82-558C-C18E-0CE5FEF22E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5151" y="5392801"/>
                <a:ext cx="1284987" cy="729564"/>
              </a:xfrm>
              <a:prstGeom prst="rect">
                <a:avLst/>
              </a:prstGeom>
              <a:blipFill>
                <a:blip r:embed="rId8"/>
                <a:stretch>
                  <a:fillRect l="-7583" r="-758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3" name="yt_shape_10693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纳米是非常小的长度单位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纳米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8bbe"/>
              </a:rPr>
              <a:t>纳米的物体放到乒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乓球上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就如同把乒乓球放在地球上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立方毫米的空间可以放多少个体积为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7930"/>
              </a:rPr>
              <a:t>立方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纳米的物体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立方毫米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立方米，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立方毫米的空间可以放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个体积为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立方纳米的物体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32AECB9-E0C3-2584-0CA2-9A6E2D2AFD82}"/>
              </a:ext>
            </a:extLst>
          </p:cNvPr>
          <p:cNvSpPr txBox="1"/>
          <p:nvPr/>
        </p:nvSpPr>
        <p:spPr>
          <a:xfrm>
            <a:off x="450108" y="2279658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立方毫米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立方米，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B48140-15D2-A115-7578-C538DE312977}"/>
              </a:ext>
            </a:extLst>
          </p:cNvPr>
          <p:cNvSpPr txBox="1"/>
          <p:nvPr/>
        </p:nvSpPr>
        <p:spPr>
          <a:xfrm>
            <a:off x="450108" y="2755146"/>
            <a:ext cx="6758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BF8336-F32D-DB86-5B00-BECBD082BDA5}"/>
              </a:ext>
            </a:extLst>
          </p:cNvPr>
          <p:cNvSpPr txBox="1"/>
          <p:nvPr/>
        </p:nvSpPr>
        <p:spPr>
          <a:xfrm>
            <a:off x="450108" y="3230634"/>
            <a:ext cx="8079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立方毫米的空间可以放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个体积为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立方纳米的物体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7" name="yt_shape_1069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696" name="yt_image_10696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699" name="yt_shape_10699"/>
              <p:cNvSpPr txBox="1"/>
              <p:nvPr/>
            </p:nvSpPr>
            <p:spPr>
              <a:xfrm>
                <a:off x="540119" y="1482165"/>
                <a:ext cx="11492915" cy="49425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55ce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0699" name="yt_shape_106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942571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3B4CEBB-4EAD-0068-B0D9-88D7F6EDF07A}"/>
              </a:ext>
            </a:extLst>
          </p:cNvPr>
          <p:cNvSpPr txBox="1"/>
          <p:nvPr/>
        </p:nvSpPr>
        <p:spPr>
          <a:xfrm>
            <a:off x="450108" y="2584900"/>
            <a:ext cx="483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B37420-AF8E-E24A-30CA-3E11A929830C}"/>
              </a:ext>
            </a:extLst>
          </p:cNvPr>
          <p:cNvSpPr txBox="1"/>
          <p:nvPr/>
        </p:nvSpPr>
        <p:spPr>
          <a:xfrm>
            <a:off x="1631504" y="3037895"/>
            <a:ext cx="382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9DA53A-7CD4-89E9-6321-C5EDF2805AC8}"/>
              </a:ext>
            </a:extLst>
          </p:cNvPr>
          <p:cNvSpPr txBox="1"/>
          <p:nvPr/>
        </p:nvSpPr>
        <p:spPr>
          <a:xfrm>
            <a:off x="1631504" y="3513383"/>
            <a:ext cx="1664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17ACA00-F407-9995-C506-A73BBF77B4E0}"/>
                  </a:ext>
                </a:extLst>
              </p:cNvPr>
              <p:cNvSpPr txBox="1"/>
              <p:nvPr/>
            </p:nvSpPr>
            <p:spPr>
              <a:xfrm>
                <a:off x="1631504" y="3988871"/>
                <a:ext cx="1456754" cy="8352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17ACA00-F407-9995-C506-A73BBF77B4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988871"/>
                <a:ext cx="1456754" cy="835228"/>
              </a:xfrm>
              <a:prstGeom prst="rect">
                <a:avLst/>
              </a:prstGeom>
              <a:blipFill>
                <a:blip r:embed="rId4"/>
                <a:stretch>
                  <a:fillRect l="-6695" r="-6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090F923-30BD-2020-7C96-17433263849C}"/>
              </a:ext>
            </a:extLst>
          </p:cNvPr>
          <p:cNvSpPr txBox="1"/>
          <p:nvPr/>
        </p:nvSpPr>
        <p:spPr>
          <a:xfrm>
            <a:off x="450108" y="4752980"/>
            <a:ext cx="3182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16BD7CF-F92C-7239-E165-97D6FF31D413}"/>
                  </a:ext>
                </a:extLst>
              </p:cNvPr>
              <p:cNvSpPr txBox="1"/>
              <p:nvPr/>
            </p:nvSpPr>
            <p:spPr>
              <a:xfrm>
                <a:off x="450108" y="5228468"/>
                <a:ext cx="2318449" cy="764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21, 'hasSerialNum': 1}">
                <a:extLst>
                  <a:ext uri="{FF2B5EF4-FFF2-40B4-BE49-F238E27FC236}">
                    <a16:creationId xmlns:a16="http://schemas.microsoft.com/office/drawing/2014/main" id="{E16BD7CF-F92C-7239-E165-97D6FF31D4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28468"/>
                <a:ext cx="2318449" cy="764109"/>
              </a:xfrm>
              <a:prstGeom prst="rect">
                <a:avLst/>
              </a:prstGeom>
              <a:blipFill>
                <a:blip r:embed="rId5"/>
                <a:stretch>
                  <a:fillRect l="-4211" r="-447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4" name="yt_shape_10704"/>
          <p:cNvSpPr txBox="1"/>
          <p:nvPr/>
        </p:nvSpPr>
        <p:spPr>
          <a:xfrm>
            <a:off x="767408" y="1556792"/>
            <a:ext cx="10945216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整数指数幂的运算顺序是：先乘方，再乘除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4_086bf"/>
              </a:rPr>
              <a:t>并且运算的最后结果要把幂指数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化为正整数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矩形 2"/>
          <p:cNvSpPr/>
          <p:nvPr/>
        </p:nvSpPr>
        <p:spPr>
          <a:xfrm>
            <a:off x="551384" y="836712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学霸笔记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8" name="yt_shape_10628"/>
          <p:cNvSpPr txBox="1"/>
          <p:nvPr/>
        </p:nvSpPr>
        <p:spPr>
          <a:xfrm>
            <a:off x="540000" y="900000"/>
            <a:ext cx="54373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29" name="yt_table_10629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4240703"/>
                  </p:ext>
                </p:extLst>
              </p:nvPr>
            </p:nvGraphicFramePr>
            <p:xfrm>
              <a:off x="540047" y="1379303"/>
              <a:ext cx="7563803" cy="1149541"/>
            </p:xfrm>
            <a:graphic>
              <a:graphicData uri="http://schemas.openxmlformats.org/drawingml/2006/table">
                <a:tbl>
                  <a:tblPr/>
                  <a:tblGrid>
                    <a:gridCol w="4126548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  <a:gridCol w="3437255">
                      <a:extLst>
                        <a:ext uri="{9D8B030D-6E8A-4147-A177-3AD203B41FA5}">
                          <a16:colId xmlns:a16="http://schemas.microsoft.com/office/drawing/2014/main" val="102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629" name="yt_table_10629" descr="{&quot;rangeId&quot;:5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44240703"/>
                  </p:ext>
                </p:extLst>
              </p:nvPr>
            </p:nvGraphicFramePr>
            <p:xfrm>
              <a:off x="540047" y="1379303"/>
              <a:ext cx="7563803" cy="1059562"/>
            </p:xfrm>
            <a:graphic>
              <a:graphicData uri="http://schemas.openxmlformats.org/drawingml/2006/table">
                <a:tbl>
                  <a:tblPr/>
                  <a:tblGrid>
                    <a:gridCol w="4126548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  <a:gridCol w="3437255">
                      <a:extLst>
                        <a:ext uri="{9D8B030D-6E8A-4147-A177-3AD203B41FA5}">
                          <a16:colId xmlns:a16="http://schemas.microsoft.com/office/drawing/2014/main" val="1020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1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83186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0213" t="-7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630" name="yt_shape_10630"/>
          <p:cNvSpPr txBox="1"/>
          <p:nvPr/>
        </p:nvSpPr>
        <p:spPr>
          <a:xfrm>
            <a:off x="540000" y="2489419"/>
            <a:ext cx="51905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31" name="yt_table_10631" title="H_50.01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7860256"/>
                  </p:ext>
                </p:extLst>
              </p:nvPr>
            </p:nvGraphicFramePr>
            <p:xfrm>
              <a:off x="540047" y="2968722"/>
              <a:ext cx="7209410" cy="674053"/>
            </p:xfrm>
            <a:graphic>
              <a:graphicData uri="http://schemas.openxmlformats.org/drawingml/2006/table">
                <a:tbl>
                  <a:tblPr/>
                  <a:tblGrid>
                    <a:gridCol w="2072005">
                      <a:extLst>
                        <a:ext uri="{9D8B030D-6E8A-4147-A177-3AD203B41FA5}">
                          <a16:colId xmlns:a16="http://schemas.microsoft.com/office/drawing/2014/main" val="10204"/>
                        </a:ext>
                      </a:extLst>
                    </a:gridCol>
                    <a:gridCol w="2054543">
                      <a:extLst>
                        <a:ext uri="{9D8B030D-6E8A-4147-A177-3AD203B41FA5}">
                          <a16:colId xmlns:a16="http://schemas.microsoft.com/office/drawing/2014/main" val="10205"/>
                        </a:ext>
                      </a:extLst>
                    </a:gridCol>
                    <a:gridCol w="1997393">
                      <a:extLst>
                        <a:ext uri="{9D8B030D-6E8A-4147-A177-3AD203B41FA5}">
                          <a16:colId xmlns:a16="http://schemas.microsoft.com/office/drawing/2014/main" val="10206"/>
                        </a:ext>
                      </a:extLst>
                    </a:gridCol>
                    <a:gridCol w="1085469">
                      <a:extLst>
                        <a:ext uri="{9D8B030D-6E8A-4147-A177-3AD203B41FA5}">
                          <a16:colId xmlns:a16="http://schemas.microsoft.com/office/drawing/2014/main" val="102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631" name="yt_table_10631" descr="{&quot;rangeId&quot;:6,&quot;type&quot;:&quot;Option&quot;}" title="H_50.01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7860256"/>
                  </p:ext>
                </p:extLst>
              </p:nvPr>
            </p:nvGraphicFramePr>
            <p:xfrm>
              <a:off x="540047" y="2968722"/>
              <a:ext cx="7209410" cy="635191"/>
            </p:xfrm>
            <a:graphic>
              <a:graphicData uri="http://schemas.openxmlformats.org/drawingml/2006/table">
                <a:tbl>
                  <a:tblPr/>
                  <a:tblGrid>
                    <a:gridCol w="2072005">
                      <a:extLst>
                        <a:ext uri="{9D8B030D-6E8A-4147-A177-3AD203B41FA5}">
                          <a16:colId xmlns:a16="http://schemas.microsoft.com/office/drawing/2014/main" val="10204"/>
                        </a:ext>
                      </a:extLst>
                    </a:gridCol>
                    <a:gridCol w="2054543">
                      <a:extLst>
                        <a:ext uri="{9D8B030D-6E8A-4147-A177-3AD203B41FA5}">
                          <a16:colId xmlns:a16="http://schemas.microsoft.com/office/drawing/2014/main" val="10205"/>
                        </a:ext>
                      </a:extLst>
                    </a:gridCol>
                    <a:gridCol w="1997393">
                      <a:extLst>
                        <a:ext uri="{9D8B030D-6E8A-4147-A177-3AD203B41FA5}">
                          <a16:colId xmlns:a16="http://schemas.microsoft.com/office/drawing/2014/main" val="10206"/>
                        </a:ext>
                      </a:extLst>
                    </a:gridCol>
                    <a:gridCol w="1085469">
                      <a:extLst>
                        <a:ext uri="{9D8B030D-6E8A-4147-A177-3AD203B41FA5}">
                          <a16:colId xmlns:a16="http://schemas.microsoft.com/office/drawing/2014/main" val="10207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65169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632" name="yt_shape_10632"/>
          <p:cNvSpPr txBox="1"/>
          <p:nvPr/>
        </p:nvSpPr>
        <p:spPr>
          <a:xfrm>
            <a:off x="540000" y="3654560"/>
            <a:ext cx="99001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已知一个正方体的棱长为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则这个正方体的体积为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33" name="yt_table_106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754563"/>
              </p:ext>
            </p:extLst>
          </p:nvPr>
        </p:nvGraphicFramePr>
        <p:xfrm>
          <a:off x="540047" y="4133863"/>
          <a:ext cx="7065011" cy="950976"/>
        </p:xfrm>
        <a:graphic>
          <a:graphicData uri="http://schemas.openxmlformats.org/drawingml/2006/table">
            <a:tbl>
              <a:tblPr/>
              <a:tblGrid>
                <a:gridCol w="4126548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  <a:gridCol w="2938463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立方米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立方米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立方米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立方米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3293A1B-67DC-2AF0-995C-82E1B61F1902}"/>
              </a:ext>
            </a:extLst>
          </p:cNvPr>
          <p:cNvSpPr txBox="1"/>
          <p:nvPr/>
        </p:nvSpPr>
        <p:spPr>
          <a:xfrm>
            <a:off x="5021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F12394-C8C2-7092-9FC1-8288C00E9366}"/>
              </a:ext>
            </a:extLst>
          </p:cNvPr>
          <p:cNvSpPr txBox="1"/>
          <p:nvPr/>
        </p:nvSpPr>
        <p:spPr>
          <a:xfrm>
            <a:off x="4777514" y="24426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83DD7B-185E-5D21-BD51-7B90F5197C7D}"/>
              </a:ext>
            </a:extLst>
          </p:cNvPr>
          <p:cNvSpPr txBox="1"/>
          <p:nvPr/>
        </p:nvSpPr>
        <p:spPr>
          <a:xfrm>
            <a:off x="9441589" y="36077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5" name="yt_shape_10635"/>
          <p:cNvSpPr txBox="1"/>
          <p:nvPr/>
        </p:nvSpPr>
        <p:spPr>
          <a:xfrm>
            <a:off x="540000" y="900000"/>
            <a:ext cx="8429808" cy="418088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结果不能有负指数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结果不能有负指数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C91EE0A-E22D-9D08-FD55-77A418DAD05A}"/>
                  </a:ext>
                </a:extLst>
              </p:cNvPr>
              <p:cNvSpPr txBox="1"/>
              <p:nvPr/>
            </p:nvSpPr>
            <p:spPr>
              <a:xfrm>
                <a:off x="2777264" y="1247732"/>
                <a:ext cx="677608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}">
                <a:extLst>
                  <a:ext uri="{FF2B5EF4-FFF2-40B4-BE49-F238E27FC236}">
                    <a16:creationId xmlns:a16="http://schemas.microsoft.com/office/drawing/2014/main" id="{5C91EE0A-E22D-9D08-FD55-77A418DAD0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7264" y="1247732"/>
                <a:ext cx="677608" cy="767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4EE72C-B169-78E1-FFE8-47A9CCFEA38B}"/>
                  </a:ext>
                </a:extLst>
              </p:cNvPr>
              <p:cNvSpPr txBox="1"/>
              <p:nvPr/>
            </p:nvSpPr>
            <p:spPr>
              <a:xfrm>
                <a:off x="3342414" y="1921785"/>
                <a:ext cx="1148779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}">
                <a:extLst>
                  <a:ext uri="{FF2B5EF4-FFF2-40B4-BE49-F238E27FC236}">
                    <a16:creationId xmlns:a16="http://schemas.microsoft.com/office/drawing/2014/main" id="{B84EE72C-B169-78E1-FFE8-47A9CCFEA3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2414" y="1921785"/>
                <a:ext cx="1148779" cy="767664"/>
              </a:xfrm>
              <a:prstGeom prst="rect">
                <a:avLst/>
              </a:prstGeom>
              <a:blipFill>
                <a:blip r:embed="rId4"/>
                <a:stretch>
                  <a:fillRect l="-793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970F0EE-3AA3-687E-3FD5-347247FCBBA1}"/>
                  </a:ext>
                </a:extLst>
              </p:cNvPr>
              <p:cNvSpPr txBox="1"/>
              <p:nvPr/>
            </p:nvSpPr>
            <p:spPr>
              <a:xfrm>
                <a:off x="3440839" y="2595837"/>
                <a:ext cx="915099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hasSerialNum': 1}">
                <a:extLst>
                  <a:ext uri="{FF2B5EF4-FFF2-40B4-BE49-F238E27FC236}">
                    <a16:creationId xmlns:a16="http://schemas.microsoft.com/office/drawing/2014/main" id="{9970F0EE-3AA3-687E-3FD5-347247FCBB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0839" y="2595837"/>
                <a:ext cx="915099" cy="768300"/>
              </a:xfrm>
              <a:prstGeom prst="rect">
                <a:avLst/>
              </a:prstGeom>
              <a:blipFill>
                <a:blip r:embed="rId5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27E11D4-08FF-CA35-038C-ACB84C29382D}"/>
              </a:ext>
            </a:extLst>
          </p:cNvPr>
          <p:cNvSpPr txBox="1"/>
          <p:nvPr/>
        </p:nvSpPr>
        <p:spPr>
          <a:xfrm>
            <a:off x="2980464" y="3351475"/>
            <a:ext cx="73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341FEBF-DFDE-0293-F726-23BD3D8FECBE}"/>
                  </a:ext>
                </a:extLst>
              </p:cNvPr>
              <p:cNvSpPr txBox="1"/>
              <p:nvPr/>
            </p:nvSpPr>
            <p:spPr>
              <a:xfrm>
                <a:off x="5087888" y="3637851"/>
                <a:ext cx="800417" cy="8359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341FEBF-DFDE-0293-F726-23BD3D8FEC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7888" y="3637851"/>
                <a:ext cx="800417" cy="83592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646" name="yt_shape_10646"/>
              <p:cNvSpPr txBox="1"/>
              <p:nvPr/>
            </p:nvSpPr>
            <p:spPr>
              <a:xfrm>
                <a:off x="551384" y="1374398"/>
                <a:ext cx="4042773" cy="42583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646" name="yt_shape_106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74398"/>
                <a:ext cx="4042773" cy="4258345"/>
              </a:xfrm>
              <a:prstGeom prst="rect">
                <a:avLst/>
              </a:prstGeom>
              <a:blipFill>
                <a:blip r:embed="rId2"/>
                <a:stretch>
                  <a:fillRect l="-4518" t="-1144" r="-2108" b="-14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A1215E-07A3-C6B9-C01B-C015094B5E11}"/>
              </a:ext>
            </a:extLst>
          </p:cNvPr>
          <p:cNvSpPr txBox="1"/>
          <p:nvPr/>
        </p:nvSpPr>
        <p:spPr>
          <a:xfrm>
            <a:off x="461373" y="1803080"/>
            <a:ext cx="293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F79FB1-06D5-4C40-6B03-2CD84D68AFB6}"/>
                  </a:ext>
                </a:extLst>
              </p:cNvPr>
              <p:cNvSpPr txBox="1"/>
              <p:nvPr/>
            </p:nvSpPr>
            <p:spPr>
              <a:xfrm>
                <a:off x="1654043" y="2372180"/>
                <a:ext cx="1039369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F79FB1-06D5-4C40-6B03-2CD84D68AF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4043" y="2372180"/>
                <a:ext cx="1039369" cy="835229"/>
              </a:xfrm>
              <a:prstGeom prst="rect">
                <a:avLst/>
              </a:prstGeom>
              <a:blipFill>
                <a:blip r:embed="rId3"/>
                <a:stretch>
                  <a:fillRect l="-8772" r="-9942" b="-1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857DEB6-8DD5-C2B3-9B13-C2E39F7114FD}"/>
              </a:ext>
            </a:extLst>
          </p:cNvPr>
          <p:cNvSpPr txBox="1"/>
          <p:nvPr/>
        </p:nvSpPr>
        <p:spPr>
          <a:xfrm>
            <a:off x="461373" y="3760722"/>
            <a:ext cx="418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C6EFF0-7C9A-5A05-5C10-2390E5D42449}"/>
                  </a:ext>
                </a:extLst>
              </p:cNvPr>
              <p:cNvSpPr txBox="1"/>
              <p:nvPr/>
            </p:nvSpPr>
            <p:spPr>
              <a:xfrm>
                <a:off x="1654043" y="4329822"/>
                <a:ext cx="16707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C6EFF0-7C9A-5A05-5C10-2390E5D424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4043" y="4329822"/>
                <a:ext cx="1670748" cy="766077"/>
              </a:xfrm>
              <a:prstGeom prst="rect">
                <a:avLst/>
              </a:prstGeom>
              <a:blipFill>
                <a:blip r:embed="rId4"/>
                <a:stretch>
                  <a:fillRect l="-5474" r="-219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E54E729-22CD-2502-D611-2DA58B510598}"/>
                  </a:ext>
                </a:extLst>
              </p:cNvPr>
              <p:cNvSpPr txBox="1"/>
              <p:nvPr/>
            </p:nvSpPr>
            <p:spPr>
              <a:xfrm>
                <a:off x="1654043" y="5002287"/>
                <a:ext cx="1188086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E54E729-22CD-2502-D611-2DA58B5105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4043" y="5002287"/>
                <a:ext cx="1188086" cy="729691"/>
              </a:xfrm>
              <a:prstGeom prst="rect">
                <a:avLst/>
              </a:prstGeom>
              <a:blipFill>
                <a:blip r:embed="rId5"/>
                <a:stretch>
                  <a:fillRect l="-7692" r="-871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551384" y="764704"/>
            <a:ext cx="241604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计算下列各式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53" name="yt_shape_10653"/>
              <p:cNvSpPr txBox="1"/>
              <p:nvPr/>
            </p:nvSpPr>
            <p:spPr>
              <a:xfrm>
                <a:off x="540119" y="900000"/>
                <a:ext cx="11492915" cy="40581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注重过程学习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湘潭凤凰中学月考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cb9e,isEnd"/>
                  </a:rPr>
                  <a:t>小明的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计算过程如下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[18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①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2561288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②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2561288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③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2561288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④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请你完成下列学习任务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找错：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从第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步开始出现错误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53" name="yt_shape_106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058162"/>
              </a:xfrm>
              <a:prstGeom prst="rect">
                <a:avLst/>
              </a:prstGeom>
              <a:blipFill>
                <a:blip r:embed="rId2"/>
                <a:stretch>
                  <a:fillRect l="-1645" t="-1353" b="-3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5979F0D-9502-5F64-ABC9-974766B72C00}"/>
              </a:ext>
            </a:extLst>
          </p:cNvPr>
          <p:cNvSpPr txBox="1"/>
          <p:nvPr/>
        </p:nvSpPr>
        <p:spPr>
          <a:xfrm>
            <a:off x="3040908" y="4447739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1" name="yt_shape_10661"/>
          <p:cNvSpPr txBox="1"/>
          <p:nvPr/>
        </p:nvSpPr>
        <p:spPr>
          <a:xfrm>
            <a:off x="540000" y="900000"/>
            <a:ext cx="746999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纠错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[18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E0922D-A3C3-4D78-3FFB-7512E2BD823E}"/>
              </a:ext>
            </a:extLst>
          </p:cNvPr>
          <p:cNvSpPr txBox="1"/>
          <p:nvPr/>
        </p:nvSpPr>
        <p:spPr>
          <a:xfrm>
            <a:off x="449989" y="1328682"/>
            <a:ext cx="7577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[18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FD921F-CA9B-82CE-1AE0-CDF47851A1B1}"/>
              </a:ext>
            </a:extLst>
          </p:cNvPr>
          <p:cNvSpPr txBox="1"/>
          <p:nvPr/>
        </p:nvSpPr>
        <p:spPr>
          <a:xfrm>
            <a:off x="2423592" y="1897782"/>
            <a:ext cx="2764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B4C7A0-C45C-7D17-0644-90C475FC507E}"/>
              </a:ext>
            </a:extLst>
          </p:cNvPr>
          <p:cNvSpPr txBox="1"/>
          <p:nvPr/>
        </p:nvSpPr>
        <p:spPr>
          <a:xfrm>
            <a:off x="2423592" y="2373270"/>
            <a:ext cx="1621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3" name="yt_shape_10663"/>
          <p:cNvSpPr txBox="1"/>
          <p:nvPr/>
        </p:nvSpPr>
        <p:spPr>
          <a:xfrm>
            <a:off x="540000" y="900000"/>
            <a:ext cx="612186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对整数指数幂的运算法则混淆致错</a:t>
            </a:r>
          </a:p>
        </p:txBody>
      </p:sp>
      <p:sp>
        <p:nvSpPr>
          <p:cNvPr id="10664" name="yt_shape_10664"/>
          <p:cNvSpPr txBox="1"/>
          <p:nvPr/>
        </p:nvSpPr>
        <p:spPr>
          <a:xfrm>
            <a:off x="540000" y="1395205"/>
            <a:ext cx="43663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65" name="yt_table_10665" title="H_88.4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2380957"/>
                  </p:ext>
                </p:extLst>
              </p:nvPr>
            </p:nvGraphicFramePr>
            <p:xfrm>
              <a:off x="540047" y="1874508"/>
              <a:ext cx="6282056" cy="1217105"/>
            </p:xfrm>
            <a:graphic>
              <a:graphicData uri="http://schemas.openxmlformats.org/drawingml/2006/table">
                <a:tbl>
                  <a:tblPr/>
                  <a:tblGrid>
                    <a:gridCol w="3505518">
                      <a:extLst>
                        <a:ext uri="{9D8B030D-6E8A-4147-A177-3AD203B41FA5}">
                          <a16:colId xmlns:a16="http://schemas.microsoft.com/office/drawing/2014/main" val="10210"/>
                        </a:ext>
                      </a:extLst>
                    </a:gridCol>
                    <a:gridCol w="2776538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665" name="yt_table_10665" descr="{&quot;rangeId&quot;:12,&quot;type&quot;:&quot;Option&quot;}" title="H_88.4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2380957"/>
                  </p:ext>
                </p:extLst>
              </p:nvPr>
            </p:nvGraphicFramePr>
            <p:xfrm>
              <a:off x="540047" y="1874508"/>
              <a:ext cx="6282056" cy="1123252"/>
            </p:xfrm>
            <a:graphic>
              <a:graphicData uri="http://schemas.openxmlformats.org/drawingml/2006/table">
                <a:tbl>
                  <a:tblPr/>
                  <a:tblGrid>
                    <a:gridCol w="3505518">
                      <a:extLst>
                        <a:ext uri="{9D8B030D-6E8A-4147-A177-3AD203B41FA5}">
                          <a16:colId xmlns:a16="http://schemas.microsoft.com/office/drawing/2014/main" val="10210"/>
                        </a:ext>
                      </a:extLst>
                    </a:gridCol>
                    <a:gridCol w="2776538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</a:tblGrid>
                  <a:tr h="69888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6316" b="-886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2755177" title="H_26.259764">
            <a:extLst>
              <a:ext uri="{FF2B5EF4-FFF2-40B4-BE49-F238E27FC236}">
                <a16:creationId xmlns:a16="http://schemas.microsoft.com/office/drawing/2014/main" id="{4F400C95-0D23-F2AB-FDB7-215F993ED1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64FA36-FDB5-8E5A-1F0B-F37E8BF594D3}"/>
              </a:ext>
            </a:extLst>
          </p:cNvPr>
          <p:cNvSpPr txBox="1"/>
          <p:nvPr/>
        </p:nvSpPr>
        <p:spPr>
          <a:xfrm>
            <a:off x="3943886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7" name="yt_shape_1066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666" name="yt_image_10666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69" name="yt_shape_10669"/>
          <p:cNvSpPr txBox="1"/>
          <p:nvPr/>
        </p:nvSpPr>
        <p:spPr>
          <a:xfrm>
            <a:off x="540000" y="1482165"/>
            <a:ext cx="76302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70" name="yt_table_10670" title="H_55.0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6132110"/>
                  </p:ext>
                </p:extLst>
              </p:nvPr>
            </p:nvGraphicFramePr>
            <p:xfrm>
              <a:off x="540047" y="1961468"/>
              <a:ext cx="8422577" cy="741617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212"/>
                        </a:ext>
                      </a:extLst>
                    </a:gridCol>
                    <a:gridCol w="2254885">
                      <a:extLst>
                        <a:ext uri="{9D8B030D-6E8A-4147-A177-3AD203B41FA5}">
                          <a16:colId xmlns:a16="http://schemas.microsoft.com/office/drawing/2014/main" val="10213"/>
                        </a:ext>
                      </a:extLst>
                    </a:gridCol>
                    <a:gridCol w="2352294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  <a:gridCol w="1468755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36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670" name="yt_table_10670" descr="{&quot;rangeId&quot;:14,&quot;type&quot;:&quot;Option&quot;}" title="H_55.0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6132110"/>
                  </p:ext>
                </p:extLst>
              </p:nvPr>
            </p:nvGraphicFramePr>
            <p:xfrm>
              <a:off x="540047" y="1961468"/>
              <a:ext cx="8422577" cy="698881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212"/>
                        </a:ext>
                      </a:extLst>
                    </a:gridCol>
                    <a:gridCol w="2254885">
                      <a:extLst>
                        <a:ext uri="{9D8B030D-6E8A-4147-A177-3AD203B41FA5}">
                          <a16:colId xmlns:a16="http://schemas.microsoft.com/office/drawing/2014/main" val="10213"/>
                        </a:ext>
                      </a:extLst>
                    </a:gridCol>
                    <a:gridCol w="2352294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  <a:gridCol w="1468755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</a:tblGrid>
                  <a:tr h="6988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9221" b="-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3774" r="-169003" b="-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5855" r="-62435" b="-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3859" b="-137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671" name="yt_shape_10671"/>
          <p:cNvSpPr txBox="1"/>
          <p:nvPr/>
        </p:nvSpPr>
        <p:spPr>
          <a:xfrm>
            <a:off x="540000" y="2710982"/>
            <a:ext cx="8670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72" name="yt_table_1067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715221"/>
              </p:ext>
            </p:extLst>
          </p:nvPr>
        </p:nvGraphicFramePr>
        <p:xfrm>
          <a:off x="540047" y="3190285"/>
          <a:ext cx="8520685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  <a:gridCol w="2254885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2352294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74" name="yt_shape_10674"/>
              <p:cNvSpPr txBox="1"/>
              <p:nvPr/>
            </p:nvSpPr>
            <p:spPr>
              <a:xfrm>
                <a:off x="540000" y="3716456"/>
                <a:ext cx="6479338" cy="1323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674" name="yt_shape_106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16456"/>
                <a:ext cx="6479338" cy="1323376"/>
              </a:xfrm>
              <a:prstGeom prst="rect">
                <a:avLst/>
              </a:prstGeom>
              <a:blipFill>
                <a:blip r:embed="rId4"/>
                <a:stretch>
                  <a:fillRect l="-2919" r="-1977" b="-6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58A55A6-FA5A-F684-FB77-5C4CB21797BB}"/>
              </a:ext>
            </a:extLst>
          </p:cNvPr>
          <p:cNvSpPr txBox="1"/>
          <p:nvPr/>
        </p:nvSpPr>
        <p:spPr>
          <a:xfrm>
            <a:off x="71936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E48568-9826-189B-578C-6721D47B4B74}"/>
              </a:ext>
            </a:extLst>
          </p:cNvPr>
          <p:cNvSpPr txBox="1"/>
          <p:nvPr/>
        </p:nvSpPr>
        <p:spPr>
          <a:xfrm>
            <a:off x="8206514" y="26641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376752-A206-C390-38DD-E4A3A5B62B66}"/>
              </a:ext>
            </a:extLst>
          </p:cNvPr>
          <p:cNvSpPr txBox="1"/>
          <p:nvPr/>
        </p:nvSpPr>
        <p:spPr>
          <a:xfrm>
            <a:off x="5416007" y="3669650"/>
            <a:ext cx="942086" cy="7676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A32E42-B3FB-E3B8-AC33-A35BF3F24CE1}"/>
                  </a:ext>
                </a:extLst>
              </p:cNvPr>
              <p:cNvSpPr txBox="1"/>
              <p:nvPr/>
            </p:nvSpPr>
            <p:spPr>
              <a:xfrm>
                <a:off x="5787037" y="4149080"/>
                <a:ext cx="114211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A32E42-B3FB-E3B8-AC33-A35BF3F24C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7037" y="4149080"/>
                <a:ext cx="1142112" cy="730136"/>
              </a:xfrm>
              <a:prstGeom prst="rect">
                <a:avLst/>
              </a:prstGeom>
              <a:blipFill>
                <a:blip r:embed="rId5"/>
                <a:stretch>
                  <a:fillRect l="-7979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78" name="yt_shape_10678"/>
              <p:cNvSpPr txBox="1"/>
              <p:nvPr/>
            </p:nvSpPr>
            <p:spPr>
              <a:xfrm>
                <a:off x="540000" y="900000"/>
                <a:ext cx="6142964" cy="50126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78" name="yt_shape_10678" descr="{&quot;rangeId&quot;:2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42964" cy="5012654"/>
              </a:xfrm>
              <a:prstGeom prst="rect">
                <a:avLst/>
              </a:prstGeom>
              <a:blipFill>
                <a:blip r:embed="rId2"/>
                <a:stretch>
                  <a:fillRect l="-3078" t="-1095" r="-2085" b="-1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8E4775F-F17A-DB31-EF4E-C9BFABBF737D}"/>
              </a:ext>
            </a:extLst>
          </p:cNvPr>
          <p:cNvSpPr txBox="1"/>
          <p:nvPr/>
        </p:nvSpPr>
        <p:spPr>
          <a:xfrm>
            <a:off x="449989" y="1804170"/>
            <a:ext cx="504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BB02518-2D61-23C8-BB92-485370DFDA9F}"/>
                  </a:ext>
                </a:extLst>
              </p:cNvPr>
              <p:cNvSpPr txBox="1"/>
              <p:nvPr/>
            </p:nvSpPr>
            <p:spPr>
              <a:xfrm>
                <a:off x="1703512" y="2296266"/>
                <a:ext cx="19009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BB02518-2D61-23C8-BB92-485370DFDA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296266"/>
                <a:ext cx="1900936" cy="766077"/>
              </a:xfrm>
              <a:prstGeom prst="rect">
                <a:avLst/>
              </a:prstGeom>
              <a:blipFill>
                <a:blip r:embed="rId3"/>
                <a:stretch>
                  <a:fillRect l="-4808" r="-192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73299C-1AD0-CDB6-7270-1F7FD138D3DA}"/>
                  </a:ext>
                </a:extLst>
              </p:cNvPr>
              <p:cNvSpPr txBox="1"/>
              <p:nvPr/>
            </p:nvSpPr>
            <p:spPr>
              <a:xfrm>
                <a:off x="1703512" y="2968731"/>
                <a:ext cx="1476376" cy="840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73299C-1AD0-CDB6-7270-1F7FD138D3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968731"/>
                <a:ext cx="1476376" cy="840436"/>
              </a:xfrm>
              <a:prstGeom prst="rect">
                <a:avLst/>
              </a:prstGeom>
              <a:blipFill>
                <a:blip r:embed="rId4"/>
                <a:stretch>
                  <a:fillRect l="-6173" r="-6996" b="-1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AE17E58-EB2A-115C-B671-CA05BE450978}"/>
                  </a:ext>
                </a:extLst>
              </p:cNvPr>
              <p:cNvSpPr txBox="1"/>
              <p:nvPr/>
            </p:nvSpPr>
            <p:spPr>
              <a:xfrm>
                <a:off x="449989" y="4440563"/>
                <a:ext cx="3898963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, 'hasSerialNum': 1}">
                <a:extLst>
                  <a:ext uri="{FF2B5EF4-FFF2-40B4-BE49-F238E27FC236}">
                    <a16:creationId xmlns:a16="http://schemas.microsoft.com/office/drawing/2014/main" id="{FAE17E58-EB2A-115C-B671-CA05BE4509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40563"/>
                <a:ext cx="3898963" cy="835229"/>
              </a:xfrm>
              <a:prstGeom prst="rect">
                <a:avLst/>
              </a:prstGeom>
              <a:blipFill>
                <a:blip r:embed="rId5"/>
                <a:stretch>
                  <a:fillRect l="-2504" b="-4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987ADD7-2D97-AF4D-2D5C-AE09393D424C}"/>
                  </a:ext>
                </a:extLst>
              </p:cNvPr>
              <p:cNvSpPr txBox="1"/>
              <p:nvPr/>
            </p:nvSpPr>
            <p:spPr>
              <a:xfrm>
                <a:off x="1703512" y="5198788"/>
                <a:ext cx="1483043" cy="7288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987ADD7-2D97-AF4D-2D5C-AE09393D42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5198788"/>
                <a:ext cx="1483043" cy="728802"/>
              </a:xfrm>
              <a:prstGeom prst="rect">
                <a:avLst/>
              </a:prstGeom>
              <a:blipFill>
                <a:blip r:embed="rId6"/>
                <a:stretch>
                  <a:fillRect l="-6148" r="-696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1032</Words>
  <Application>Microsoft Office PowerPoint</Application>
  <PresentationFormat>宽屏</PresentationFormat>
  <Paragraphs>156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,isEnd</vt:lpstr>
      <vt:lpstr>_⨹_1_b55ce</vt:lpstr>
      <vt:lpstr>_⨹_14_086bf</vt:lpstr>
      <vt:lpstr>_⨹_2_87930</vt:lpstr>
      <vt:lpstr>_⨹_3_7cb9e,isEnd</vt:lpstr>
      <vt:lpstr>_⨹_8_78bbe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2024-04-28T01:01:21Z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