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3" r:id="rId10"/>
    <p:sldId id="321" r:id="rId11"/>
    <p:sldId id="315" r:id="rId12"/>
    <p:sldId id="316" r:id="rId13"/>
    <p:sldId id="322" r:id="rId14"/>
    <p:sldId id="317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E970A9-0433-454D-8B8C-6704687F7511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CB38ED-7B0D-48D8-9609-3C863751CA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5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B38ED-7B0D-48D8-9609-3C863751CA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9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12" name="yt_image_119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4" name="yt_shape_11914"/>
          <p:cNvSpPr txBox="1"/>
          <p:nvPr/>
        </p:nvSpPr>
        <p:spPr>
          <a:xfrm>
            <a:off x="540000" y="1482165"/>
            <a:ext cx="212077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证明</a:t>
            </a:r>
          </a:p>
        </p:txBody>
      </p:sp>
      <p:sp>
        <p:nvSpPr>
          <p:cNvPr id="11915" name="yt_shape_11915"/>
          <p:cNvSpPr txBox="1"/>
          <p:nvPr/>
        </p:nvSpPr>
        <p:spPr>
          <a:xfrm>
            <a:off x="540000" y="1977370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下列推理中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9" name="yt_table_1191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309048"/>
              </p:ext>
            </p:extLst>
          </p:nvPr>
        </p:nvGraphicFramePr>
        <p:xfrm>
          <a:off x="540047" y="2456673"/>
          <a:ext cx="5383213" cy="1901952"/>
        </p:xfrm>
        <a:graphic>
          <a:graphicData uri="http://schemas.openxmlformats.org/drawingml/2006/table">
            <a:tbl>
              <a:tblPr/>
              <a:tblGrid>
                <a:gridCol w="5383213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∵∠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∴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grpSp>
        <p:nvGrpSpPr>
          <p:cNvPr id="11916" name="yt_shape_11916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0055" y="2456673"/>
            <a:ext cx="2319939" cy="1783602"/>
            <a:chOff x="0" y="0"/>
            <a:chExt cx="2319939" cy="1783602"/>
          </a:xfrm>
        </p:grpSpPr>
        <p:pic>
          <p:nvPicPr>
            <p:cNvPr id="2" name="yt_image_1191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19939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18" name="yt_shape_11918"/>
            <p:cNvSpPr txBox="1"/>
            <p:nvPr/>
          </p:nvSpPr>
          <p:spPr>
            <a:xfrm>
              <a:off x="626688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954564">
            <a:extLst>
              <a:ext uri="{FF2B5EF4-FFF2-40B4-BE49-F238E27FC236}">
                <a16:creationId xmlns:a16="http://schemas.microsoft.com/office/drawing/2014/main" id="{30D56DF3-515E-196F-3DA1-95665A32F1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7497E1F-5971-213A-7962-23B2D2E81085}"/>
              </a:ext>
            </a:extLst>
          </p:cNvPr>
          <p:cNvSpPr txBox="1"/>
          <p:nvPr/>
        </p:nvSpPr>
        <p:spPr>
          <a:xfrm>
            <a:off x="53267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5" name="yt_shape_11975"/>
          <p:cNvSpPr txBox="1"/>
          <p:nvPr/>
        </p:nvSpPr>
        <p:spPr>
          <a:xfrm>
            <a:off x="540000" y="900000"/>
            <a:ext cx="103281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76" name="yt_image_11976" title="H_129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1535286"/>
            <a:ext cx="200134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8" name="yt_shape_11978"/>
          <p:cNvSpPr txBox="1"/>
          <p:nvPr/>
        </p:nvSpPr>
        <p:spPr>
          <a:xfrm>
            <a:off x="540000" y="3228012"/>
            <a:ext cx="443551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B605B7-551A-94AC-53A5-76494D4468CF}"/>
              </a:ext>
            </a:extLst>
          </p:cNvPr>
          <p:cNvSpPr txBox="1"/>
          <p:nvPr/>
        </p:nvSpPr>
        <p:spPr>
          <a:xfrm>
            <a:off x="449989" y="3181206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A28ED0-0CC9-7A41-2C4B-60F253430CF5}"/>
              </a:ext>
            </a:extLst>
          </p:cNvPr>
          <p:cNvSpPr txBox="1"/>
          <p:nvPr/>
        </p:nvSpPr>
        <p:spPr>
          <a:xfrm>
            <a:off x="449989" y="3656694"/>
            <a:ext cx="2115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E0E9A4-F32B-7E4D-A5D6-2593367372D6}"/>
              </a:ext>
            </a:extLst>
          </p:cNvPr>
          <p:cNvSpPr txBox="1"/>
          <p:nvPr/>
        </p:nvSpPr>
        <p:spPr>
          <a:xfrm>
            <a:off x="449989" y="4132182"/>
            <a:ext cx="346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C22024-A122-0B56-928D-77DEA8FBB1F7}"/>
              </a:ext>
            </a:extLst>
          </p:cNvPr>
          <p:cNvSpPr txBox="1"/>
          <p:nvPr/>
        </p:nvSpPr>
        <p:spPr>
          <a:xfrm>
            <a:off x="449989" y="4607670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46249C-9431-E33C-024F-F1F6848A8BFD}"/>
              </a:ext>
            </a:extLst>
          </p:cNvPr>
          <p:cNvSpPr txBox="1"/>
          <p:nvPr/>
        </p:nvSpPr>
        <p:spPr>
          <a:xfrm>
            <a:off x="449989" y="50831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054023-A7F4-5498-97C9-B16A5FAA8BF2}"/>
              </a:ext>
            </a:extLst>
          </p:cNvPr>
          <p:cNvSpPr txBox="1"/>
          <p:nvPr/>
        </p:nvSpPr>
        <p:spPr>
          <a:xfrm>
            <a:off x="449989" y="5558646"/>
            <a:ext cx="2740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9" name="yt_shape_11979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注重过程学习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0fa6,isEnd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定是锐角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证明过程如下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证明：设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是直角，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  <a:tabLst>
                <a:tab pos="5385209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  <a:tabLst>
                <a:tab pos="5385209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③</a:t>
            </a:r>
          </a:p>
          <a:p>
            <a:pPr eaLnBrk="1" latinLnBrk="0" hangingPunct="0">
              <a:lnSpc>
                <a:spcPct val="129999"/>
              </a:lnSpc>
              <a:tabLst>
                <a:tab pos="5385209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这与三角形的内角和等于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矛盾，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④</a:t>
            </a:r>
          </a:p>
          <a:p>
            <a:pPr eaLnBrk="1" latinLnBrk="0" hangingPunct="0">
              <a:lnSpc>
                <a:spcPct val="129999"/>
              </a:lnSpc>
              <a:tabLst>
                <a:tab pos="5385209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假设不成立，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⑤</a:t>
            </a:r>
          </a:p>
          <a:p>
            <a:pPr eaLnBrk="1" latinLnBrk="0" hangingPunct="0">
              <a:lnSpc>
                <a:spcPct val="129999"/>
              </a:lnSpc>
              <a:tabLst>
                <a:tab pos="5385209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一定是锐角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⑥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请你完成下列学习任务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找错：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从第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步开始出错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AE1293-66CA-C6DD-E96E-A4B1D544ACCC}"/>
              </a:ext>
            </a:extLst>
          </p:cNvPr>
          <p:cNvSpPr txBox="1"/>
          <p:nvPr/>
        </p:nvSpPr>
        <p:spPr>
          <a:xfrm>
            <a:off x="3040908" y="51325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8" name="yt_shape_11988"/>
          <p:cNvSpPr txBox="1"/>
          <p:nvPr/>
        </p:nvSpPr>
        <p:spPr>
          <a:xfrm>
            <a:off x="540000" y="900000"/>
            <a:ext cx="4893968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纠错：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证明：假设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是直角或钝角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是直角时，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是钝角时，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这与三角形的内角和等于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矛盾，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假设不成立，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一定是锐角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3BF04B-FFCD-8DBC-6AB2-5D9B74F81919}"/>
              </a:ext>
            </a:extLst>
          </p:cNvPr>
          <p:cNvSpPr txBox="1"/>
          <p:nvPr/>
        </p:nvSpPr>
        <p:spPr>
          <a:xfrm>
            <a:off x="449989" y="1328682"/>
            <a:ext cx="4194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证明：假设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是直角或钝角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C9DD36-87B9-1C74-63A5-DFC0CD5C6D83}"/>
              </a:ext>
            </a:extLst>
          </p:cNvPr>
          <p:cNvSpPr txBox="1"/>
          <p:nvPr/>
        </p:nvSpPr>
        <p:spPr>
          <a:xfrm>
            <a:off x="449989" y="1804170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8C8662-872E-8B7E-78CA-B999C98316A1}"/>
              </a:ext>
            </a:extLst>
          </p:cNvPr>
          <p:cNvSpPr txBox="1"/>
          <p:nvPr/>
        </p:nvSpPr>
        <p:spPr>
          <a:xfrm>
            <a:off x="449989" y="2279658"/>
            <a:ext cx="405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1CCEA3-9B98-1DCA-7083-A2A3821A9F8A}"/>
              </a:ext>
            </a:extLst>
          </p:cNvPr>
          <p:cNvSpPr txBox="1"/>
          <p:nvPr/>
        </p:nvSpPr>
        <p:spPr>
          <a:xfrm>
            <a:off x="449989" y="2755146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是钝角时，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746C88-62F3-B2D9-BD05-310809E3A6A1}"/>
              </a:ext>
            </a:extLst>
          </p:cNvPr>
          <p:cNvSpPr txBox="1"/>
          <p:nvPr/>
        </p:nvSpPr>
        <p:spPr>
          <a:xfrm>
            <a:off x="449989" y="3230634"/>
            <a:ext cx="405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69AE7E-1F38-2AE6-9856-8F5C53885760}"/>
              </a:ext>
            </a:extLst>
          </p:cNvPr>
          <p:cNvSpPr txBox="1"/>
          <p:nvPr/>
        </p:nvSpPr>
        <p:spPr>
          <a:xfrm>
            <a:off x="449989" y="3706122"/>
            <a:ext cx="502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这与三角形的内角和等于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矛盾，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CCD7DB-17A1-18F3-98A6-4D5957B2579A}"/>
              </a:ext>
            </a:extLst>
          </p:cNvPr>
          <p:cNvSpPr txBox="1"/>
          <p:nvPr/>
        </p:nvSpPr>
        <p:spPr>
          <a:xfrm>
            <a:off x="449989" y="4181610"/>
            <a:ext cx="4804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假设不成立，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一定是锐角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1" name="yt_shape_1199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90" name="yt_image_1199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3" name="yt_shape_11993"/>
          <p:cNvSpPr txBox="1"/>
          <p:nvPr/>
        </p:nvSpPr>
        <p:spPr>
          <a:xfrm>
            <a:off x="540120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bcf5"/>
              </a:rPr>
              <a:t>试探索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之间有何等量关系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并加以证明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94" name="yt_image_11994" title="H_186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33491" y="2724896"/>
            <a:ext cx="2880320" cy="162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7" name="yt_shape_11997"/>
          <p:cNvSpPr txBox="1"/>
          <p:nvPr/>
        </p:nvSpPr>
        <p:spPr>
          <a:xfrm>
            <a:off x="540000" y="2557977"/>
            <a:ext cx="1912960" cy="11401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 spc="-6200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  <a:r>
              <a:rPr lang="en-US" altLang="zh-CN" sz="6200" b="0" i="0" u="none" spc="13517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</a:p>
        </p:txBody>
      </p:sp>
      <p:pic>
        <p:nvPicPr>
          <p:cNvPr id="11996" name="yt_image_11996" title="H_97.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80376" y="4732152"/>
            <a:ext cx="2280367" cy="147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9" name="yt_shape_11999"/>
          <p:cNvSpPr txBox="1"/>
          <p:nvPr/>
        </p:nvSpPr>
        <p:spPr>
          <a:xfrm>
            <a:off x="497379" y="2430894"/>
            <a:ext cx="83564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之间的等量关系是：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81AF4D-FD5B-E409-1202-0BD986FAFE33}"/>
              </a:ext>
            </a:extLst>
          </p:cNvPr>
          <p:cNvSpPr txBox="1"/>
          <p:nvPr/>
        </p:nvSpPr>
        <p:spPr>
          <a:xfrm>
            <a:off x="407368" y="2384088"/>
            <a:ext cx="8455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之间的等量关系是：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000"/>
          <p:cNvSpPr txBox="1"/>
          <p:nvPr/>
        </p:nvSpPr>
        <p:spPr>
          <a:xfrm>
            <a:off x="497379" y="2988477"/>
            <a:ext cx="68528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的外角，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D86A08-113E-4A1C-79B7-4A8259E97E10}"/>
              </a:ext>
            </a:extLst>
          </p:cNvPr>
          <p:cNvSpPr txBox="1"/>
          <p:nvPr/>
        </p:nvSpPr>
        <p:spPr>
          <a:xfrm>
            <a:off x="407368" y="2941671"/>
            <a:ext cx="235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43A513-9EF9-CFE9-C716-910FFD49B576}"/>
              </a:ext>
            </a:extLst>
          </p:cNvPr>
          <p:cNvSpPr txBox="1"/>
          <p:nvPr/>
        </p:nvSpPr>
        <p:spPr>
          <a:xfrm>
            <a:off x="407368" y="3417159"/>
            <a:ext cx="696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的外角，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99CE2D-412D-2852-E8F7-132CA3556C41}"/>
              </a:ext>
            </a:extLst>
          </p:cNvPr>
          <p:cNvSpPr txBox="1"/>
          <p:nvPr/>
        </p:nvSpPr>
        <p:spPr>
          <a:xfrm>
            <a:off x="407368" y="3892647"/>
            <a:ext cx="618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2AC2304-8E9B-BE7B-F5A5-A6570204EBCF}"/>
              </a:ext>
            </a:extLst>
          </p:cNvPr>
          <p:cNvSpPr txBox="1"/>
          <p:nvPr/>
        </p:nvSpPr>
        <p:spPr>
          <a:xfrm>
            <a:off x="407368" y="4368135"/>
            <a:ext cx="629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6288F4A-0D81-A791-36E1-B5C8D8E72390}"/>
              </a:ext>
            </a:extLst>
          </p:cNvPr>
          <p:cNvSpPr txBox="1"/>
          <p:nvPr/>
        </p:nvSpPr>
        <p:spPr>
          <a:xfrm>
            <a:off x="407368" y="4843623"/>
            <a:ext cx="492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BE0652A-A38D-A88A-5380-F004C7490343}"/>
              </a:ext>
            </a:extLst>
          </p:cNvPr>
          <p:cNvSpPr txBox="1"/>
          <p:nvPr/>
        </p:nvSpPr>
        <p:spPr>
          <a:xfrm>
            <a:off x="407368" y="5319111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1" name="yt_shape_1192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现有下列步骤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8f9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ea4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那么能体现证明顺序的是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25" name="yt_table_1192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907715"/>
              </p:ext>
            </p:extLst>
          </p:nvPr>
        </p:nvGraphicFramePr>
        <p:xfrm>
          <a:off x="540047" y="2339566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③④⑤②①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④②①⑤③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⑤②③①④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</a:tbl>
          </a:graphicData>
        </a:graphic>
      </p:graphicFrame>
      <p:grpSp>
        <p:nvGrpSpPr>
          <p:cNvPr id="11922" name="yt_shape_11922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58513" y="2339566"/>
            <a:ext cx="2191453" cy="1795032"/>
            <a:chOff x="0" y="0"/>
            <a:chExt cx="2191453" cy="1795032"/>
          </a:xfrm>
        </p:grpSpPr>
        <p:pic>
          <p:nvPicPr>
            <p:cNvPr id="2" name="yt_image_1192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91453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24" name="yt_shape_11924"/>
            <p:cNvSpPr txBox="1"/>
            <p:nvPr/>
          </p:nvSpPr>
          <p:spPr>
            <a:xfrm>
              <a:off x="562445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1D0D2B-1709-ACB9-157C-719B0731A82A}"/>
              </a:ext>
            </a:extLst>
          </p:cNvPr>
          <p:cNvSpPr txBox="1"/>
          <p:nvPr/>
        </p:nvSpPr>
        <p:spPr>
          <a:xfrm>
            <a:off x="852254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7" name="yt_shape_1192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填写下列证明过程中的推理根据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912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29" name="yt_image_11929" title="H_109.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397939"/>
            <a:ext cx="2377636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1" name="yt_shape_11931"/>
          <p:cNvSpPr txBox="1"/>
          <p:nvPr/>
        </p:nvSpPr>
        <p:spPr>
          <a:xfrm>
            <a:off x="528624" y="2397939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932"/>
              <p:cNvSpPr txBox="1"/>
              <p:nvPr/>
            </p:nvSpPr>
            <p:spPr>
              <a:xfrm>
                <a:off x="528624" y="2868799"/>
                <a:ext cx="8741175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5" name="yt_shape_119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624" y="2868799"/>
                <a:ext cx="8741175" cy="3027047"/>
              </a:xfrm>
              <a:prstGeom prst="rect">
                <a:avLst/>
              </a:prstGeom>
              <a:blipFill>
                <a:blip r:embed="rId3"/>
                <a:stretch>
                  <a:fillRect l="-2162" t="-1815" r="-1116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12B93CF-302F-0674-0463-5645C6F00D3E}"/>
              </a:ext>
            </a:extLst>
          </p:cNvPr>
          <p:cNvSpPr txBox="1"/>
          <p:nvPr/>
        </p:nvSpPr>
        <p:spPr>
          <a:xfrm>
            <a:off x="4066051" y="282199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4B4748-F689-7248-303C-0B6F1DC8A46C}"/>
              </a:ext>
            </a:extLst>
          </p:cNvPr>
          <p:cNvSpPr txBox="1"/>
          <p:nvPr/>
        </p:nvSpPr>
        <p:spPr>
          <a:xfrm>
            <a:off x="2948451" y="3297481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内错角相等，两直线平行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227BBC-2E3D-E2AB-EA72-94E10A92E93E}"/>
              </a:ext>
            </a:extLst>
          </p:cNvPr>
          <p:cNvSpPr txBox="1"/>
          <p:nvPr/>
        </p:nvSpPr>
        <p:spPr>
          <a:xfrm>
            <a:off x="3999376" y="3772969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两直线平行，内错角相等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D35F4A-2334-951B-43E3-6D966AFCD4E5}"/>
              </a:ext>
            </a:extLst>
          </p:cNvPr>
          <p:cNvSpPr txBox="1"/>
          <p:nvPr/>
        </p:nvSpPr>
        <p:spPr>
          <a:xfrm>
            <a:off x="5971051" y="4723945"/>
            <a:ext cx="26184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角平分线的定义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5C112EC-611C-7A72-77F2-4839E345AF5E}"/>
              </a:ext>
            </a:extLst>
          </p:cNvPr>
          <p:cNvSpPr txBox="1"/>
          <p:nvPr/>
        </p:nvSpPr>
        <p:spPr>
          <a:xfrm>
            <a:off x="2877013" y="539539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7" name="yt_shape_11937"/>
          <p:cNvSpPr txBox="1"/>
          <p:nvPr/>
        </p:nvSpPr>
        <p:spPr>
          <a:xfrm>
            <a:off x="551384" y="68397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76961"/>
              </a:rPr>
              <a:t>两条平行线被第三条直线所截得的同旁内角的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角平分线互相垂直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ed5b"/>
              </a:rPr>
              <a:t>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940" name="yt_image_11940" title="H_106.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3689" y="2780928"/>
            <a:ext cx="1746549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942"/>
              <p:cNvSpPr txBox="1"/>
              <p:nvPr/>
            </p:nvSpPr>
            <p:spPr>
              <a:xfrm>
                <a:off x="551384" y="2636912"/>
                <a:ext cx="7125349" cy="48631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19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36912"/>
                <a:ext cx="7125349" cy="4863191"/>
              </a:xfrm>
              <a:prstGeom prst="rect">
                <a:avLst/>
              </a:prstGeom>
              <a:blipFill>
                <a:blip r:embed="rId3"/>
                <a:stretch>
                  <a:fillRect l="-2566" t="-1129" r="-1540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83FA929-C677-9937-6680-BA459C6D0E4C}"/>
              </a:ext>
            </a:extLst>
          </p:cNvPr>
          <p:cNvSpPr txBox="1"/>
          <p:nvPr/>
        </p:nvSpPr>
        <p:spPr>
          <a:xfrm>
            <a:off x="461373" y="2590106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799D05-9895-B4C0-B74F-19027CD845EC}"/>
              </a:ext>
            </a:extLst>
          </p:cNvPr>
          <p:cNvSpPr txBox="1"/>
          <p:nvPr/>
        </p:nvSpPr>
        <p:spPr>
          <a:xfrm>
            <a:off x="3145324" y="2590106"/>
            <a:ext cx="392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EF9CE6-B676-1A43-FE00-A5A48FD38C2C}"/>
              </a:ext>
            </a:extLst>
          </p:cNvPr>
          <p:cNvSpPr txBox="1"/>
          <p:nvPr/>
        </p:nvSpPr>
        <p:spPr>
          <a:xfrm>
            <a:off x="461373" y="3071045"/>
            <a:ext cx="287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87C2DC0-C8D8-85CF-5BD0-5731DD894A69}"/>
                  </a:ext>
                </a:extLst>
              </p:cNvPr>
              <p:cNvSpPr txBox="1"/>
              <p:nvPr/>
            </p:nvSpPr>
            <p:spPr>
              <a:xfrm>
                <a:off x="3108084" y="2985556"/>
                <a:ext cx="3302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87C2DC0-C8D8-85CF-5BD0-5731DD894A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8084" y="2985556"/>
                <a:ext cx="3302698" cy="765061"/>
              </a:xfrm>
              <a:prstGeom prst="rect">
                <a:avLst/>
              </a:prstGeom>
              <a:blipFill>
                <a:blip r:embed="rId4"/>
                <a:stretch>
                  <a:fillRect l="-2952" r="-276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9B983E3-3EEA-EF9B-10B1-095AE2C6F4F7}"/>
                  </a:ext>
                </a:extLst>
              </p:cNvPr>
              <p:cNvSpPr txBox="1"/>
              <p:nvPr/>
            </p:nvSpPr>
            <p:spPr>
              <a:xfrm>
                <a:off x="465497" y="3565145"/>
                <a:ext cx="6012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9B983E3-3EEA-EF9B-10B1-095AE2C6F4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97" y="3565145"/>
                <a:ext cx="6012561" cy="765061"/>
              </a:xfrm>
              <a:prstGeom prst="rect">
                <a:avLst/>
              </a:prstGeom>
              <a:blipFill>
                <a:blip r:embed="rId5"/>
                <a:stretch>
                  <a:fillRect l="-1520" r="-162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5A6AD38-A218-859E-A280-7D6C940CB32A}"/>
                  </a:ext>
                </a:extLst>
              </p:cNvPr>
              <p:cNvSpPr txBox="1"/>
              <p:nvPr/>
            </p:nvSpPr>
            <p:spPr>
              <a:xfrm>
                <a:off x="465497" y="4236594"/>
                <a:ext cx="7236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5A6AD38-A218-859E-A280-7D6C940CB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97" y="4236594"/>
                <a:ext cx="7236523" cy="765061"/>
              </a:xfrm>
              <a:prstGeom prst="rect">
                <a:avLst/>
              </a:prstGeom>
              <a:blipFill>
                <a:blip r:embed="rId6"/>
                <a:stretch>
                  <a:fillRect l="-1264" r="-126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B8A95A38-BCA3-4C72-9E6F-813A8D4A96C8}"/>
              </a:ext>
            </a:extLst>
          </p:cNvPr>
          <p:cNvSpPr txBox="1"/>
          <p:nvPr/>
        </p:nvSpPr>
        <p:spPr>
          <a:xfrm>
            <a:off x="465497" y="4908043"/>
            <a:ext cx="529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553A59-CCD9-9735-9BFE-6885D3F2D639}"/>
              </a:ext>
            </a:extLst>
          </p:cNvPr>
          <p:cNvSpPr txBox="1"/>
          <p:nvPr/>
        </p:nvSpPr>
        <p:spPr>
          <a:xfrm>
            <a:off x="465497" y="5383531"/>
            <a:ext cx="663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A648CC-06AD-5E0E-8797-D0559ED15864}"/>
              </a:ext>
            </a:extLst>
          </p:cNvPr>
          <p:cNvSpPr txBox="1"/>
          <p:nvPr/>
        </p:nvSpPr>
        <p:spPr>
          <a:xfrm>
            <a:off x="465497" y="5859019"/>
            <a:ext cx="196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4" name="yt_shape_11944"/>
          <p:cNvSpPr txBox="1"/>
          <p:nvPr/>
        </p:nvSpPr>
        <p:spPr>
          <a:xfrm>
            <a:off x="540000" y="900000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反证法</a:t>
            </a:r>
          </a:p>
        </p:txBody>
      </p:sp>
      <p:sp>
        <p:nvSpPr>
          <p:cNvPr id="11945" name="yt_shape_11945"/>
          <p:cNvSpPr txBox="1"/>
          <p:nvPr/>
        </p:nvSpPr>
        <p:spPr>
          <a:xfrm>
            <a:off x="540000" y="1395205"/>
            <a:ext cx="8417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用反证法证明某一命题的结论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时应假设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6" name="yt_table_119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242962"/>
              </p:ext>
            </p:extLst>
          </p:nvPr>
        </p:nvGraphicFramePr>
        <p:xfrm>
          <a:off x="540047" y="1874508"/>
          <a:ext cx="9371966" cy="475488"/>
        </p:xfrm>
        <a:graphic>
          <a:graphicData uri="http://schemas.openxmlformats.org/drawingml/2006/table">
            <a:tbl>
              <a:tblPr/>
              <a:tblGrid>
                <a:gridCol w="2584768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2567305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2567305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1652588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</a:tbl>
          </a:graphicData>
        </a:graphic>
      </p:graphicFrame>
      <p:pic>
        <p:nvPicPr>
          <p:cNvPr id="3" name="yt_shape_1714122954665" title="H_26.259764">
            <a:extLst>
              <a:ext uri="{FF2B5EF4-FFF2-40B4-BE49-F238E27FC236}">
                <a16:creationId xmlns:a16="http://schemas.microsoft.com/office/drawing/2014/main" id="{138ADDDA-2113-0531-032C-41089CA871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8A3870-B726-0102-8C78-613F69977287}"/>
              </a:ext>
            </a:extLst>
          </p:cNvPr>
          <p:cNvSpPr txBox="1"/>
          <p:nvPr/>
        </p:nvSpPr>
        <p:spPr>
          <a:xfrm>
            <a:off x="79556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8" name="yt_shape_1194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两条直线被第三条直线所截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如果同旁内角不互补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aa74"/>
              </a:rPr>
              <a:t>那么这两条直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线不平行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49" name="yt_shape_11949"/>
          <p:cNvSpPr txBox="1"/>
          <p:nvPr/>
        </p:nvSpPr>
        <p:spPr>
          <a:xfrm>
            <a:off x="540000" y="1859435"/>
            <a:ext cx="69089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</p:txBody>
      </p:sp>
      <p:pic>
        <p:nvPicPr>
          <p:cNvPr id="11950" name="yt_image_119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651" y="2364016"/>
            <a:ext cx="1735462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2" name="yt_shape_11952"/>
          <p:cNvSpPr txBox="1"/>
          <p:nvPr/>
        </p:nvSpPr>
        <p:spPr>
          <a:xfrm>
            <a:off x="540000" y="4197732"/>
            <a:ext cx="27026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953" name="yt_shape_11953"/>
          <p:cNvSpPr txBox="1"/>
          <p:nvPr/>
        </p:nvSpPr>
        <p:spPr>
          <a:xfrm>
            <a:off x="540000" y="4677035"/>
            <a:ext cx="766395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两直线平行，同旁内角互补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矛盾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故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195CE-839D-49C4-28F7-0475A5FD6EB5}"/>
              </a:ext>
            </a:extLst>
          </p:cNvPr>
          <p:cNvSpPr txBox="1"/>
          <p:nvPr/>
        </p:nvSpPr>
        <p:spPr>
          <a:xfrm>
            <a:off x="2326414" y="4581017"/>
            <a:ext cx="1208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35A51E-7A4D-76F9-2EED-9594260DFCF7}"/>
              </a:ext>
            </a:extLst>
          </p:cNvPr>
          <p:cNvSpPr txBox="1"/>
          <p:nvPr/>
        </p:nvSpPr>
        <p:spPr>
          <a:xfrm>
            <a:off x="2278789" y="510571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2183BA-D2EC-00F0-C608-D4BE835D2BB2}"/>
              </a:ext>
            </a:extLst>
          </p:cNvPr>
          <p:cNvSpPr txBox="1"/>
          <p:nvPr/>
        </p:nvSpPr>
        <p:spPr>
          <a:xfrm>
            <a:off x="1364389" y="5581205"/>
            <a:ext cx="2588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418C26-86D6-5942-464C-921CDEFC1A64}"/>
              </a:ext>
            </a:extLst>
          </p:cNvPr>
          <p:cNvSpPr txBox="1"/>
          <p:nvPr/>
        </p:nvSpPr>
        <p:spPr>
          <a:xfrm>
            <a:off x="5296627" y="558120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假设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DD4A22-8A0A-B87F-A476-33253921B914}"/>
              </a:ext>
            </a:extLst>
          </p:cNvPr>
          <p:cNvSpPr txBox="1"/>
          <p:nvPr/>
        </p:nvSpPr>
        <p:spPr>
          <a:xfrm>
            <a:off x="1107214" y="6007481"/>
            <a:ext cx="2123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4" name="yt_shape_11954"/>
          <p:cNvSpPr txBox="1"/>
          <p:nvPr/>
        </p:nvSpPr>
        <p:spPr>
          <a:xfrm>
            <a:off x="540000" y="900000"/>
            <a:ext cx="735297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用反证法证明命题时，不能正确假设而出错</a:t>
            </a:r>
          </a:p>
        </p:txBody>
      </p:sp>
      <p:sp>
        <p:nvSpPr>
          <p:cNvPr id="11955" name="yt_shape_11955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用反证法证明命题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三角形的内角中至少有两个锐角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的第一步是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954740" title="H_26.259764">
            <a:extLst>
              <a:ext uri="{FF2B5EF4-FFF2-40B4-BE49-F238E27FC236}">
                <a16:creationId xmlns:a16="http://schemas.microsoft.com/office/drawing/2014/main" id="{2FBBE667-6F11-7068-9321-83FCB4EE09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8786DF-61C9-DC27-786A-E4D5907C61EA}"/>
              </a:ext>
            </a:extLst>
          </p:cNvPr>
          <p:cNvSpPr txBox="1"/>
          <p:nvPr/>
        </p:nvSpPr>
        <p:spPr>
          <a:xfrm>
            <a:off x="10203708" y="1348399"/>
            <a:ext cx="146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4_b1b95"/>
              </a:rPr>
              <a:t>假设三角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504EF9-EFB4-4D81-EC4E-FE24A3E78CF4}"/>
              </a:ext>
            </a:extLst>
          </p:cNvPr>
          <p:cNvSpPr txBox="1"/>
          <p:nvPr/>
        </p:nvSpPr>
        <p:spPr>
          <a:xfrm>
            <a:off x="450109" y="1823887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形的内角中最多只有一个锐角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7" name="yt_shape_1195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56" name="yt_image_1195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9" name="yt_shape_11959"/>
          <p:cNvSpPr txBox="1"/>
          <p:nvPr/>
        </p:nvSpPr>
        <p:spPr>
          <a:xfrm>
            <a:off x="540120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2a413"/>
              </a:rPr>
              <a:t>三角形的一个外角等于与它不相邻的两个内角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960" name="yt_image_11960" title="H_117.9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2204864"/>
            <a:ext cx="2612129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2" name="yt_shape_11962"/>
          <p:cNvSpPr txBox="1"/>
          <p:nvPr/>
        </p:nvSpPr>
        <p:spPr>
          <a:xfrm>
            <a:off x="540000" y="2492896"/>
            <a:ext cx="763350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证法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：如图，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三角形内角和定理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平角定义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等量代换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8" name="yt_shape_11968"/>
          <p:cNvSpPr txBox="1"/>
          <p:nvPr/>
        </p:nvSpPr>
        <p:spPr>
          <a:xfrm>
            <a:off x="540000" y="900000"/>
            <a:ext cx="988251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等式性质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证法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：如图，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量角器测量所得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计算所得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3" name="yt_table_1197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269451"/>
              </p:ext>
            </p:extLst>
          </p:nvPr>
        </p:nvGraphicFramePr>
        <p:xfrm>
          <a:off x="540047" y="3310237"/>
          <a:ext cx="8729663" cy="1901952"/>
        </p:xfrm>
        <a:graphic>
          <a:graphicData uri="http://schemas.openxmlformats.org/drawingml/2006/table">
            <a:tbl>
              <a:tblPr/>
              <a:tblGrid>
                <a:gridCol w="8729663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证法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还需证明其他形状的三角形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该定理的证明才完整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证法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用严谨的推理证明了该定理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证法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用特殊到一般法证明了该定理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证法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只要测量够一百个三角形进行验证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就能证明该定理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67F75BA-F0B8-9808-E768-168A84123364}"/>
              </a:ext>
            </a:extLst>
          </p:cNvPr>
          <p:cNvSpPr txBox="1"/>
          <p:nvPr/>
        </p:nvSpPr>
        <p:spPr>
          <a:xfrm>
            <a:off x="3497989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1960" title="H_117.9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9710" y="3249041"/>
            <a:ext cx="2612129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1441</Words>
  <Application>Microsoft Office PowerPoint</Application>
  <PresentationFormat>宽屏</PresentationFormat>
  <Paragraphs>152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0" baseType="lpstr">
      <vt:lpstr>,isEnd</vt:lpstr>
      <vt:lpstr>_⨹_1_0ea41</vt:lpstr>
      <vt:lpstr>_⨹_1_1ed5b</vt:lpstr>
      <vt:lpstr>_⨹_1_70fa6,isEnd</vt:lpstr>
      <vt:lpstr>_⨹_1_7912a</vt:lpstr>
      <vt:lpstr>_⨹_1_b8f94</vt:lpstr>
      <vt:lpstr>_⨹_20_2a413</vt:lpstr>
      <vt:lpstr>_⨹_20_76961</vt:lpstr>
      <vt:lpstr>_⨹_3_4bcf5</vt:lpstr>
      <vt:lpstr>_⨹_4_b1b95</vt:lpstr>
      <vt:lpstr>_⨹_6_faa74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