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26" r:id="rId7"/>
    <p:sldId id="327" r:id="rId8"/>
    <p:sldId id="328" r:id="rId9"/>
    <p:sldId id="311" r:id="rId10"/>
    <p:sldId id="314" r:id="rId11"/>
    <p:sldId id="316" r:id="rId12"/>
    <p:sldId id="320" r:id="rId13"/>
    <p:sldId id="321" r:id="rId14"/>
    <p:sldId id="322" r:id="rId15"/>
    <p:sldId id="323" r:id="rId16"/>
    <p:sldId id="324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24" y="4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60" name="yt_image_15160" title="H_41.85">
            <a:extLst>
              <a:ext uri="">
                <a16:creationId xmlns="" xmlns:m="http://schemas.openxmlformats.org/officeDocument/2006/math" xmlns:p14="http://schemas.microsoft.com/office/powerpoint/2010/main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162" name="yt_shape_15162"/>
              <p:cNvSpPr txBox="1"/>
              <p:nvPr/>
            </p:nvSpPr>
            <p:spPr>
              <a:xfrm>
                <a:off x="540000" y="1482165"/>
                <a:ext cx="8421088" cy="470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二次根式的乘法：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162" name="yt_shape_15162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421088" cy="470322"/>
              </a:xfrm>
              <a:prstGeom prst="rect">
                <a:avLst/>
              </a:prstGeom>
              <a:blipFill>
                <a:blip r:embed="rId3"/>
                <a:stretch>
                  <a:fillRect t="-2597" r="-1303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64" name="yt_shape_15164"/>
              <p:cNvSpPr txBox="1"/>
              <p:nvPr/>
            </p:nvSpPr>
            <p:spPr>
              <a:xfrm>
                <a:off x="540000" y="2003275"/>
                <a:ext cx="5004832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164" name="yt_shape_1516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3275"/>
                <a:ext cx="5004832" cy="469167"/>
              </a:xfrm>
              <a:prstGeom prst="rect">
                <a:avLst/>
              </a:prstGeom>
              <a:blipFill>
                <a:blip r:embed="rId4"/>
                <a:stretch>
                  <a:fillRect l="-3776" t="-3896" r="-268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66" name="yt_table_15166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377746"/>
                  </p:ext>
                </p:extLst>
              </p:nvPr>
            </p:nvGraphicFramePr>
            <p:xfrm>
              <a:off x="540047" y="2523230"/>
              <a:ext cx="9429624" cy="464630"/>
            </p:xfrm>
            <a:graphic>
              <a:graphicData uri="http://schemas.openxmlformats.org/drawingml/2006/table">
                <a:tbl>
                  <a:tblPr/>
                  <a:tblGrid>
                    <a:gridCol w="2645220">
                      <a:extLst>
                        <a:ext uri="{9D8B030D-6E8A-4147-A177-3AD203B41FA5}">
                          <a16:colId xmlns:a16="http://schemas.microsoft.com/office/drawing/2014/main" val="11139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140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4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1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1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5166" name="yt_table_15166" descr="{&quot;rangeId&quot;:2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377746"/>
                  </p:ext>
                </p:extLst>
              </p:nvPr>
            </p:nvGraphicFramePr>
            <p:xfrm>
              <a:off x="540047" y="2523230"/>
              <a:ext cx="9429624" cy="464630"/>
            </p:xfrm>
            <a:graphic>
              <a:graphicData uri="http://schemas.openxmlformats.org/drawingml/2006/table">
                <a:tbl>
                  <a:tblPr/>
                  <a:tblGrid>
                    <a:gridCol w="2645220">
                      <a:extLst>
                        <a:ext uri="{9D8B030D-6E8A-4147-A177-3AD203B41FA5}">
                          <a16:colId xmlns:a16="http://schemas.microsoft.com/office/drawing/2014/main" val="11139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140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4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114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6682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463" r="-157870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4888" r="-69231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54839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67" name="yt_shape_15167"/>
              <p:cNvSpPr txBox="1"/>
              <p:nvPr/>
            </p:nvSpPr>
            <p:spPr>
              <a:xfrm>
                <a:off x="540000" y="3038545"/>
                <a:ext cx="6828921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的积为有理数的是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167" name="yt_shape_1516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8545"/>
                <a:ext cx="6828921" cy="469167"/>
              </a:xfrm>
              <a:prstGeom prst="rect">
                <a:avLst/>
              </a:prstGeom>
              <a:blipFill>
                <a:blip r:embed="rId6"/>
                <a:stretch>
                  <a:fillRect l="-2768" t="-2597" r="-169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69" name="yt_table_15169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0628373"/>
                  </p:ext>
                </p:extLst>
              </p:nvPr>
            </p:nvGraphicFramePr>
            <p:xfrm>
              <a:off x="540047" y="3558500"/>
              <a:ext cx="9582024" cy="464630"/>
            </p:xfrm>
            <a:graphic>
              <a:graphicData uri="http://schemas.openxmlformats.org/drawingml/2006/table">
                <a:tbl>
                  <a:tblPr/>
                  <a:tblGrid>
                    <a:gridCol w="2645220">
                      <a:extLst>
                        <a:ext uri="{9D8B030D-6E8A-4147-A177-3AD203B41FA5}">
                          <a16:colId xmlns:a16="http://schemas.microsoft.com/office/drawing/2014/main" val="11143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14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45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11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2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5169" name="yt_table_15169" descr="{&quot;rangeId&quot;:3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0628373"/>
                  </p:ext>
                </p:extLst>
              </p:nvPr>
            </p:nvGraphicFramePr>
            <p:xfrm>
              <a:off x="540047" y="3558500"/>
              <a:ext cx="9582024" cy="464630"/>
            </p:xfrm>
            <a:graphic>
              <a:graphicData uri="http://schemas.openxmlformats.org/drawingml/2006/table">
                <a:tbl>
                  <a:tblPr/>
                  <a:tblGrid>
                    <a:gridCol w="2645220">
                      <a:extLst>
                        <a:ext uri="{9D8B030D-6E8A-4147-A177-3AD203B41FA5}">
                          <a16:colId xmlns:a16="http://schemas.microsoft.com/office/drawing/2014/main" val="11143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14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45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114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t="-2597" r="-26244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100463" t="-2597" r="-16365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214888" t="-2597" r="-7543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417434" t="-259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170" name="yt_shape_15170"/>
          <p:cNvSpPr txBox="1"/>
          <p:nvPr/>
        </p:nvSpPr>
        <p:spPr>
          <a:xfrm>
            <a:off x="540000" y="4073815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71" name="yt_table_1517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815092"/>
                  </p:ext>
                </p:extLst>
              </p:nvPr>
            </p:nvGraphicFramePr>
            <p:xfrm>
              <a:off x="540046" y="4553118"/>
              <a:ext cx="8868321" cy="1823466"/>
            </p:xfrm>
            <a:graphic>
              <a:graphicData uri="http://schemas.openxmlformats.org/drawingml/2006/table">
                <a:tbl>
                  <a:tblPr/>
                  <a:tblGrid>
                    <a:gridCol w="5349407">
                      <a:extLst>
                        <a:ext uri="{9D8B030D-6E8A-4147-A177-3AD203B41FA5}">
                          <a16:colId xmlns:a16="http://schemas.microsoft.com/office/drawing/2014/main" val="11147"/>
                        </a:ext>
                      </a:extLst>
                    </a:gridCol>
                    <a:gridCol w="3518914">
                      <a:extLst>
                        <a:ext uri="{9D8B030D-6E8A-4147-A177-3AD203B41FA5}">
                          <a16:colId xmlns:a16="http://schemas.microsoft.com/office/drawing/2014/main" val="111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171" name="yt_table_1517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815092"/>
                  </p:ext>
                </p:extLst>
              </p:nvPr>
            </p:nvGraphicFramePr>
            <p:xfrm>
              <a:off x="540046" y="4553118"/>
              <a:ext cx="8868321" cy="1935100"/>
            </p:xfrm>
            <a:graphic>
              <a:graphicData uri="http://schemas.openxmlformats.org/drawingml/2006/table">
                <a:tbl>
                  <a:tblPr/>
                  <a:tblGrid>
                    <a:gridCol w="5349407">
                      <a:extLst>
                        <a:ext uri="{9D8B030D-6E8A-4147-A177-3AD203B41FA5}">
                          <a16:colId xmlns:a16="http://schemas.microsoft.com/office/drawing/2014/main" val="11147"/>
                        </a:ext>
                      </a:extLst>
                    </a:gridCol>
                    <a:gridCol w="3518914">
                      <a:extLst>
                        <a:ext uri="{9D8B030D-6E8A-4147-A177-3AD203B41FA5}">
                          <a16:colId xmlns:a16="http://schemas.microsoft.com/office/drawing/2014/main" val="11148"/>
                        </a:ext>
                      </a:extLst>
                    </a:gridCol>
                  </a:tblGrid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r="-65831" b="-9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l="-151903" b="-993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3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t="-100629" r="-658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l="-151903" t="-1006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35910" title="H_26.259764">
            <a:extLst>
              <a:ext uri="{FF2B5EF4-FFF2-40B4-BE49-F238E27FC236}">
                <a16:creationId xmlns:a16="http://schemas.microsoft.com/office/drawing/2014/main" id="{459E8032-EAD3-0942-09DC-612B317BDA5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4830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8353AF-565B-0B48-DED6-E756C8370F10}"/>
              </a:ext>
            </a:extLst>
          </p:cNvPr>
          <p:cNvSpPr txBox="1"/>
          <p:nvPr/>
        </p:nvSpPr>
        <p:spPr>
          <a:xfrm>
            <a:off x="4593618" y="1956469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A109EA-106E-A64E-6A15-5F6477A55DC2}"/>
              </a:ext>
            </a:extLst>
          </p:cNvPr>
          <p:cNvSpPr txBox="1"/>
          <p:nvPr/>
        </p:nvSpPr>
        <p:spPr>
          <a:xfrm>
            <a:off x="6400066" y="2991739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D57735-ACA9-3C8B-7142-D588BC26CCDC}"/>
              </a:ext>
            </a:extLst>
          </p:cNvPr>
          <p:cNvSpPr txBox="1"/>
          <p:nvPr/>
        </p:nvSpPr>
        <p:spPr>
          <a:xfrm>
            <a:off x="4107589" y="40270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6" name="yt_shape_1523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235" name="yt_image_15235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38" name="yt_shape_15238"/>
              <p:cNvSpPr txBox="1"/>
              <p:nvPr/>
            </p:nvSpPr>
            <p:spPr>
              <a:xfrm>
                <a:off x="540120" y="148216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恩施州中考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这三个实数中任选两数相乘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1757"/>
                  </a:rPr>
                  <a:t>所有积中小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238" name="yt_shape_1523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701" t="-1911" r="-43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240" name="yt_table_152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579980"/>
              </p:ext>
            </p:extLst>
          </p:nvPr>
        </p:nvGraphicFramePr>
        <p:xfrm>
          <a:off x="540047" y="2488343"/>
          <a:ext cx="8554404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159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11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16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242" name="yt_shape_15242"/>
              <p:cNvSpPr txBox="1"/>
              <p:nvPr/>
            </p:nvSpPr>
            <p:spPr>
              <a:xfrm>
                <a:off x="540120" y="3014514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157ca"/>
                  </a:rPr>
                  <a:t>则下列表示正确的是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242" name="yt_shape_1524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014514"/>
                <a:ext cx="11492915" cy="958724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244" name="yt_table_152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154520"/>
              </p:ext>
            </p:extLst>
          </p:nvPr>
        </p:nvGraphicFramePr>
        <p:xfrm>
          <a:off x="540047" y="4024026"/>
          <a:ext cx="86099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163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116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165"/>
                    </a:ext>
                  </a:extLst>
                </a:gridCol>
                <a:gridCol w="1470025">
                  <a:extLst>
                    <a:ext uri="{9D8B030D-6E8A-4147-A177-3AD203B41FA5}">
                      <a16:colId xmlns:a16="http://schemas.microsoft.com/office/drawing/2014/main" val="11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246" name="yt_shape_15246"/>
              <p:cNvSpPr txBox="1"/>
              <p:nvPr/>
            </p:nvSpPr>
            <p:spPr>
              <a:xfrm>
                <a:off x="540000" y="4550197"/>
                <a:ext cx="9836026" cy="10099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长沙师大附中单元卷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＝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5246" name="yt_shape_15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0197"/>
                <a:ext cx="9836026" cy="1009956"/>
              </a:xfrm>
              <a:prstGeom prst="rect">
                <a:avLst/>
              </a:prstGeom>
              <a:blipFill>
                <a:blip r:embed="rId5"/>
                <a:stretch>
                  <a:fillRect l="-1922" r="-930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E5D3B6-6231-3022-64F1-C31099FA283D}"/>
              </a:ext>
            </a:extLst>
          </p:cNvPr>
          <p:cNvSpPr txBox="1"/>
          <p:nvPr/>
        </p:nvSpPr>
        <p:spPr>
          <a:xfrm>
            <a:off x="2126509" y="195713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CF6E48-93A1-B290-6B23-0A1FC898452F}"/>
              </a:ext>
            </a:extLst>
          </p:cNvPr>
          <p:cNvSpPr txBox="1"/>
          <p:nvPr/>
        </p:nvSpPr>
        <p:spPr>
          <a:xfrm>
            <a:off x="1059709" y="349279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BC3A01-01C2-6554-54EB-3B2A62EA5001}"/>
              </a:ext>
            </a:extLst>
          </p:cNvPr>
          <p:cNvSpPr txBox="1"/>
          <p:nvPr/>
        </p:nvSpPr>
        <p:spPr>
          <a:xfrm>
            <a:off x="754789" y="507920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49" name="yt_shape_15249"/>
              <p:cNvSpPr txBox="1"/>
              <p:nvPr/>
            </p:nvSpPr>
            <p:spPr>
              <a:xfrm>
                <a:off x="540000" y="900000"/>
                <a:ext cx="3799373" cy="14795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49" name="yt_shape_15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99373" cy="1479508"/>
              </a:xfrm>
              <a:prstGeom prst="rect">
                <a:avLst/>
              </a:prstGeom>
              <a:blipFill>
                <a:blip r:embed="rId2"/>
                <a:stretch>
                  <a:fillRect l="-4976" t="-3719" r="-3852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9A7445-5186-50D8-BB3B-4140679382BD}"/>
              </a:ext>
            </a:extLst>
          </p:cNvPr>
          <p:cNvSpPr txBox="1"/>
          <p:nvPr/>
        </p:nvSpPr>
        <p:spPr>
          <a:xfrm>
            <a:off x="2132866" y="1328682"/>
            <a:ext cx="7896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A4132C-717C-82CF-CD88-60EE0F0AE640}"/>
              </a:ext>
            </a:extLst>
          </p:cNvPr>
          <p:cNvSpPr txBox="1"/>
          <p:nvPr/>
        </p:nvSpPr>
        <p:spPr>
          <a:xfrm>
            <a:off x="2437666" y="1853764"/>
            <a:ext cx="789686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54" name="yt_shape_15254"/>
              <p:cNvSpPr txBox="1"/>
              <p:nvPr/>
            </p:nvSpPr>
            <p:spPr>
              <a:xfrm>
                <a:off x="540000" y="900000"/>
                <a:ext cx="5585247" cy="5291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54" name="yt_shape_15254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85247" cy="5291833"/>
              </a:xfrm>
              <a:prstGeom prst="rect">
                <a:avLst/>
              </a:prstGeom>
              <a:blipFill>
                <a:blip r:embed="rId2"/>
                <a:stretch>
                  <a:fillRect l="-3384" t="-1037" r="-2293" b="-2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8D7F3F-FAAB-B726-022A-63CB16E766A3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430885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BA8D7F3F-FAAB-B726-022A-63CB16E766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4308856" cy="1061161"/>
              </a:xfrm>
              <a:prstGeom prst="rect">
                <a:avLst/>
              </a:prstGeom>
              <a:blipFill>
                <a:blip r:embed="rId3"/>
                <a:stretch>
                  <a:fillRect l="-2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EA8DC7-B674-6648-86D2-C38D547C3D84}"/>
                  </a:ext>
                </a:extLst>
              </p:cNvPr>
              <p:cNvSpPr txBox="1"/>
              <p:nvPr/>
            </p:nvSpPr>
            <p:spPr>
              <a:xfrm>
                <a:off x="1703512" y="3343398"/>
                <a:ext cx="191585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EA8DC7-B674-6648-86D2-C38D547C3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343398"/>
                <a:ext cx="1915858" cy="631267"/>
              </a:xfrm>
              <a:prstGeom prst="rect">
                <a:avLst/>
              </a:prstGeom>
              <a:blipFill>
                <a:blip r:embed="rId4"/>
                <a:stretch>
                  <a:fillRect l="-4762" b="-8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A86268-CA94-2BA1-52F3-6DEA2C13EAD9}"/>
                  </a:ext>
                </a:extLst>
              </p:cNvPr>
              <p:cNvSpPr txBox="1"/>
              <p:nvPr/>
            </p:nvSpPr>
            <p:spPr>
              <a:xfrm>
                <a:off x="1703512" y="3881053"/>
                <a:ext cx="14819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A86268-CA94-2BA1-52F3-6DEA2C13EA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81053"/>
                <a:ext cx="1481964" cy="613931"/>
              </a:xfrm>
              <a:prstGeom prst="rect">
                <a:avLst/>
              </a:prstGeom>
              <a:blipFill>
                <a:blip r:embed="rId5"/>
                <a:stretch>
                  <a:fillRect l="-6148" r="-655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9E62AC-9D46-79A4-C893-20244A5BB4D9}"/>
                  </a:ext>
                </a:extLst>
              </p:cNvPr>
              <p:cNvSpPr txBox="1"/>
              <p:nvPr/>
            </p:nvSpPr>
            <p:spPr>
              <a:xfrm>
                <a:off x="449989" y="4995617"/>
                <a:ext cx="50044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B79E62AC-9D46-79A4-C893-20244A5BB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5617"/>
                <a:ext cx="5004498" cy="767474"/>
              </a:xfrm>
              <a:prstGeom prst="rect">
                <a:avLst/>
              </a:prstGeom>
              <a:blipFill>
                <a:blip r:embed="rId6"/>
                <a:stretch>
                  <a:fillRect l="-194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5717BE9-8D42-6ABF-7A97-E66E21A22A3A}"/>
              </a:ext>
            </a:extLst>
          </p:cNvPr>
          <p:cNvSpPr txBox="1"/>
          <p:nvPr/>
        </p:nvSpPr>
        <p:spPr>
          <a:xfrm>
            <a:off x="1703512" y="5749097"/>
            <a:ext cx="865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3" name="yt_shape_15263"/>
              <p:cNvSpPr txBox="1"/>
              <p:nvPr/>
            </p:nvSpPr>
            <p:spPr>
              <a:xfrm>
                <a:off x="540119" y="900000"/>
                <a:ext cx="11492915" cy="44707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我们赋予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一个实际运算含义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3a3e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63" name="yt_shape_15263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0711"/>
              </a:xfrm>
              <a:prstGeom prst="rect">
                <a:avLst/>
              </a:prstGeom>
              <a:blipFill>
                <a:blip r:embed="rId2"/>
                <a:stretch>
                  <a:fillRect l="-1645" t="-409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146D44-9B36-288F-A042-DA2A6C2985A2}"/>
                  </a:ext>
                </a:extLst>
              </p:cNvPr>
              <p:cNvSpPr txBox="1"/>
              <p:nvPr/>
            </p:nvSpPr>
            <p:spPr>
              <a:xfrm>
                <a:off x="450108" y="2345762"/>
                <a:ext cx="473614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A3146D44-9B36-288F-A042-DA2A6C298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5762"/>
                <a:ext cx="4736147" cy="1061161"/>
              </a:xfrm>
              <a:prstGeom prst="rect">
                <a:avLst/>
              </a:prstGeom>
              <a:blipFill>
                <a:blip r:embed="rId3"/>
                <a:stretch>
                  <a:fillRect l="-2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51AC90-DD82-944D-1FDA-B47AF9ABBAD4}"/>
                  </a:ext>
                </a:extLst>
              </p:cNvPr>
              <p:cNvSpPr txBox="1"/>
              <p:nvPr/>
            </p:nvSpPr>
            <p:spPr>
              <a:xfrm>
                <a:off x="1703512" y="3292390"/>
                <a:ext cx="302253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51AC90-DD82-944D-1FDA-B47AF9ABB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292390"/>
                <a:ext cx="3022537" cy="1061162"/>
              </a:xfrm>
              <a:prstGeom prst="rect">
                <a:avLst/>
              </a:prstGeom>
              <a:blipFill>
                <a:blip r:embed="rId4"/>
                <a:stretch>
                  <a:fillRect l="-3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863316-C0F6-5513-2DA9-ABFEC4DED488}"/>
                  </a:ext>
                </a:extLst>
              </p:cNvPr>
              <p:cNvSpPr txBox="1"/>
              <p:nvPr/>
            </p:nvSpPr>
            <p:spPr>
              <a:xfrm>
                <a:off x="1703512" y="4259940"/>
                <a:ext cx="2273555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863316-C0F6-5513-2DA9-ABFEC4DED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259940"/>
                <a:ext cx="2273555" cy="631266"/>
              </a:xfrm>
              <a:prstGeom prst="rect">
                <a:avLst/>
              </a:prstGeom>
              <a:blipFill>
                <a:blip r:embed="rId5"/>
                <a:stretch>
                  <a:fillRect l="-4021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8FB962-302A-2B61-E248-C8ACCD502DE9}"/>
                  </a:ext>
                </a:extLst>
              </p:cNvPr>
              <p:cNvSpPr txBox="1"/>
              <p:nvPr/>
            </p:nvSpPr>
            <p:spPr>
              <a:xfrm>
                <a:off x="1703512" y="4797594"/>
                <a:ext cx="13295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8FB962-302A-2B61-E248-C8ACCD502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797594"/>
                <a:ext cx="1329564" cy="555765"/>
              </a:xfrm>
              <a:prstGeom prst="rect">
                <a:avLst/>
              </a:prstGeom>
              <a:blipFill>
                <a:blip r:embed="rId6"/>
                <a:stretch>
                  <a:fillRect l="-6849" t="-1099" r="-730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7" name="yt_shape_15267"/>
              <p:cNvSpPr txBox="1"/>
              <p:nvPr/>
            </p:nvSpPr>
            <p:spPr>
              <a:xfrm>
                <a:off x="540119" y="900000"/>
                <a:ext cx="11492915" cy="49403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要将一块长方形的土地进行绿化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已知这块长方形土地的长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4f8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求该长方形土地的面积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2.4495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长方形土地的面积为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245.0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若绿化该长方形土地每平方米的造价为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7f5ff"/>
                  </a:rPr>
                  <a:t>那么绿化该长方形土地所需资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金约为多少元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绿化长方形土地每平方米的造价为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245.0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答：绿化该长方形土地所需资金约为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44100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67" name="yt_shape_15267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40391"/>
              </a:xfrm>
              <a:prstGeom prst="rect">
                <a:avLst/>
              </a:prstGeom>
              <a:blipFill>
                <a:blip r:embed="rId2"/>
                <a:stretch>
                  <a:fillRect l="-1645" t="-494" b="-2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6B7B01-021F-CCA4-E288-7968170C7E92}"/>
              </a:ext>
            </a:extLst>
          </p:cNvPr>
          <p:cNvSpPr txBox="1"/>
          <p:nvPr/>
        </p:nvSpPr>
        <p:spPr>
          <a:xfrm>
            <a:off x="450108" y="241891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长方形土地的面积为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C289D4-C492-2C7C-F062-AB653DEEC921}"/>
                  </a:ext>
                </a:extLst>
              </p:cNvPr>
              <p:cNvSpPr txBox="1"/>
              <p:nvPr/>
            </p:nvSpPr>
            <p:spPr>
              <a:xfrm>
                <a:off x="450108" y="2894402"/>
                <a:ext cx="587006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245.0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B9C289D4-C492-2C7C-F062-AB653DEEC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94402"/>
                <a:ext cx="5870067" cy="618693"/>
              </a:xfrm>
              <a:prstGeom prst="rect">
                <a:avLst/>
              </a:prstGeom>
              <a:blipFill>
                <a:blip r:embed="rId3"/>
                <a:stretch>
                  <a:fillRect l="-1661" r="-166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7FFABBD-51D2-052C-2495-A047F957D0FA}"/>
              </a:ext>
            </a:extLst>
          </p:cNvPr>
          <p:cNvSpPr txBox="1"/>
          <p:nvPr/>
        </p:nvSpPr>
        <p:spPr>
          <a:xfrm>
            <a:off x="450108" y="4370459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绿化长方形土地每平方米的造价为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B15BC7-9E88-3B4E-791E-3CA5DF4E6A94}"/>
              </a:ext>
            </a:extLst>
          </p:cNvPr>
          <p:cNvSpPr txBox="1"/>
          <p:nvPr/>
        </p:nvSpPr>
        <p:spPr>
          <a:xfrm>
            <a:off x="450108" y="484594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245.0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0080B5-1653-5388-8E79-BF3ACA5FDDFE}"/>
              </a:ext>
            </a:extLst>
          </p:cNvPr>
          <p:cNvSpPr txBox="1"/>
          <p:nvPr/>
        </p:nvSpPr>
        <p:spPr>
          <a:xfrm>
            <a:off x="450108" y="5321435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答：绿化该长方形土地所需资金约为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7" name="yt_shape_1527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276" name="yt_image_15276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79" name="yt_shape_15279"/>
              <p:cNvSpPr txBox="1"/>
              <p:nvPr/>
            </p:nvSpPr>
            <p:spPr>
              <a:xfrm>
                <a:off x="540000" y="1482165"/>
                <a:ext cx="7246856" cy="3834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根据上述方法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试计算二次根式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79" name="yt_shape_152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246856" cy="3834896"/>
              </a:xfrm>
              <a:prstGeom prst="rect">
                <a:avLst/>
              </a:prstGeom>
              <a:blipFill>
                <a:blip r:embed="rId3"/>
                <a:stretch>
                  <a:fillRect l="-2609" t="-2703" r="-1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DE7BC8-2594-9860-F4DC-0D5BC59C0E1B}"/>
                  </a:ext>
                </a:extLst>
              </p:cNvPr>
              <p:cNvSpPr txBox="1"/>
              <p:nvPr/>
            </p:nvSpPr>
            <p:spPr>
              <a:xfrm>
                <a:off x="540000" y="4444363"/>
                <a:ext cx="3363595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DE7BC8-2594-9860-F4DC-0D5BC59C0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4363"/>
                <a:ext cx="3363595" cy="1061162"/>
              </a:xfrm>
              <a:prstGeom prst="rect">
                <a:avLst/>
              </a:prstGeom>
              <a:blipFill>
                <a:blip r:embed="rId4"/>
                <a:stretch>
                  <a:fillRect l="-2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960324-4296-054E-57C9-5E6FD34529CA}"/>
                  </a:ext>
                </a:extLst>
              </p:cNvPr>
              <p:cNvSpPr txBox="1"/>
              <p:nvPr/>
            </p:nvSpPr>
            <p:spPr>
              <a:xfrm>
                <a:off x="540000" y="5411913"/>
                <a:ext cx="239090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960324-4296-054E-57C9-5E6FD3452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1913"/>
                <a:ext cx="2390903" cy="1061161"/>
              </a:xfrm>
              <a:prstGeom prst="rect">
                <a:avLst/>
              </a:prstGeom>
              <a:blipFill>
                <a:blip r:embed="rId5"/>
                <a:stretch>
                  <a:fillRect l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D10DE-BAC9-4FF1-F36D-2E2BFED55A16}"/>
                  </a:ext>
                </a:extLst>
              </p:cNvPr>
              <p:cNvSpPr txBox="1"/>
              <p:nvPr/>
            </p:nvSpPr>
            <p:spPr>
              <a:xfrm>
                <a:off x="540000" y="6379462"/>
                <a:ext cx="1254633" cy="5227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5D10DE-BAC9-4FF1-F36D-2E2BFED55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379462"/>
                <a:ext cx="1254633" cy="522745"/>
              </a:xfrm>
              <a:prstGeom prst="rect">
                <a:avLst/>
              </a:prstGeom>
              <a:blipFill>
                <a:blip r:embed="rId6"/>
                <a:stretch>
                  <a:fillRect l="-7805" t="-8140" r="-8293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87" name="yt_shape_15287"/>
              <p:cNvSpPr txBox="1"/>
              <p:nvPr/>
            </p:nvSpPr>
            <p:spPr>
              <a:xfrm>
                <a:off x="551265" y="-1511496"/>
                <a:ext cx="3214598" cy="2387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287" name="yt_shape_15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-1511496"/>
                <a:ext cx="3214598" cy="2387320"/>
              </a:xfrm>
              <a:prstGeom prst="rect">
                <a:avLst/>
              </a:prstGeom>
              <a:blipFill>
                <a:blip r:embed="rId2"/>
                <a:stretch>
                  <a:fillRect l="-5682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89" name="yt_shape_15289"/>
          <p:cNvSpPr txBox="1"/>
          <p:nvPr/>
        </p:nvSpPr>
        <p:spPr>
          <a:xfrm>
            <a:off x="551265" y="92661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5290" name="yt_shape_15290"/>
          <p:cNvSpPr txBox="1"/>
          <p:nvPr/>
        </p:nvSpPr>
        <p:spPr>
          <a:xfrm>
            <a:off x="767408" y="1412776"/>
            <a:ext cx="1087320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044bb"/>
              </a:rPr>
              <a:t>几个二次根式相乘，把它们的被开方数相乘，根指数不变，如果积含有能开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得尽方的因数或因式，一定要移到根号外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2" name="yt_shape_15172"/>
              <p:cNvSpPr txBox="1"/>
              <p:nvPr/>
            </p:nvSpPr>
            <p:spPr>
              <a:xfrm>
                <a:off x="540000" y="900000"/>
                <a:ext cx="927536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怀化四中单元卷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5172" name="yt_shape_1517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75360" cy="920637"/>
              </a:xfrm>
              <a:prstGeom prst="rect">
                <a:avLst/>
              </a:prstGeom>
              <a:blipFill>
                <a:blip r:embed="rId2"/>
                <a:stretch>
                  <a:fillRect l="-2038" r="-1052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74" name="yt_table_15174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8668148"/>
                  </p:ext>
                </p:extLst>
              </p:nvPr>
            </p:nvGraphicFramePr>
            <p:xfrm>
              <a:off x="540047" y="1871425"/>
              <a:ext cx="7073075" cy="997268"/>
            </p:xfrm>
            <a:graphic>
              <a:graphicData uri="http://schemas.openxmlformats.org/drawingml/2006/table">
                <a:tbl>
                  <a:tblPr/>
                  <a:tblGrid>
                    <a:gridCol w="5288598">
                      <a:extLst>
                        <a:ext uri="{9D8B030D-6E8A-4147-A177-3AD203B41FA5}">
                          <a16:colId xmlns:a16="http://schemas.microsoft.com/office/drawing/2014/main" val="11149"/>
                        </a:ext>
                      </a:extLst>
                    </a:gridCol>
                    <a:gridCol w="1784477">
                      <a:extLst>
                        <a:ext uri="{9D8B030D-6E8A-4147-A177-3AD203B41FA5}">
                          <a16:colId xmlns:a16="http://schemas.microsoft.com/office/drawing/2014/main" val="111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6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5174" name="yt_table_15174" descr="{&quot;rangeId&quot;:5,&quot;type&quot;:&quot;Option&quot;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8668148"/>
                  </p:ext>
                </p:extLst>
              </p:nvPr>
            </p:nvGraphicFramePr>
            <p:xfrm>
              <a:off x="540047" y="1871425"/>
              <a:ext cx="7073075" cy="890207"/>
            </p:xfrm>
            <a:graphic>
              <a:graphicData uri="http://schemas.openxmlformats.org/drawingml/2006/table">
                <a:tbl>
                  <a:tblPr/>
                  <a:tblGrid>
                    <a:gridCol w="5288598">
                      <a:extLst>
                        <a:ext uri="{9D8B030D-6E8A-4147-A177-3AD203B41FA5}">
                          <a16:colId xmlns:a16="http://schemas.microsoft.com/office/drawing/2014/main" val="11149"/>
                        </a:ext>
                      </a:extLst>
                    </a:gridCol>
                    <a:gridCol w="1784477">
                      <a:extLst>
                        <a:ext uri="{9D8B030D-6E8A-4147-A177-3AD203B41FA5}">
                          <a16:colId xmlns:a16="http://schemas.microsoft.com/office/drawing/2014/main" val="1115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33756" b="-13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96246" t="-3896" b="-131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5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75" name="yt_shape_15175"/>
              <p:cNvSpPr txBox="1"/>
              <p:nvPr/>
            </p:nvSpPr>
            <p:spPr>
              <a:xfrm>
                <a:off x="540000" y="2812223"/>
                <a:ext cx="6864636" cy="478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5175" name="yt_shape_1517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223"/>
                <a:ext cx="6864636" cy="478657"/>
              </a:xfrm>
              <a:prstGeom prst="rect">
                <a:avLst/>
              </a:prstGeom>
              <a:blipFill>
                <a:blip r:embed="rId4"/>
                <a:stretch>
                  <a:fillRect l="-2753" t="-1266" r="-1687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177" name="yt_table_151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516940"/>
              </p:ext>
            </p:extLst>
          </p:nvPr>
        </p:nvGraphicFramePr>
        <p:xfrm>
          <a:off x="540047" y="3341668"/>
          <a:ext cx="96450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1151"/>
                    </a:ext>
                  </a:extLst>
                </a:gridCol>
                <a:gridCol w="2787968">
                  <a:extLst>
                    <a:ext uri="{9D8B030D-6E8A-4147-A177-3AD203B41FA5}">
                      <a16:colId xmlns:a16="http://schemas.microsoft.com/office/drawing/2014/main" val="11152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1153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1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41983CE-670D-8619-EBDF-A0E69B3112A5}"/>
              </a:ext>
            </a:extLst>
          </p:cNvPr>
          <p:cNvSpPr txBox="1"/>
          <p:nvPr/>
        </p:nvSpPr>
        <p:spPr>
          <a:xfrm>
            <a:off x="8832304" y="900000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F89BB-8119-952B-AF1F-B6C1D5E78B31}"/>
              </a:ext>
            </a:extLst>
          </p:cNvPr>
          <p:cNvSpPr txBox="1"/>
          <p:nvPr/>
        </p:nvSpPr>
        <p:spPr>
          <a:xfrm>
            <a:off x="6435435" y="2765417"/>
            <a:ext cx="383285" cy="56764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9" name="yt_shape_15179"/>
              <p:cNvSpPr txBox="1"/>
              <p:nvPr/>
            </p:nvSpPr>
            <p:spPr>
              <a:xfrm>
                <a:off x="540000" y="900000"/>
                <a:ext cx="3805914" cy="3427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79" name="yt_shape_15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05914" cy="3427028"/>
              </a:xfrm>
              <a:prstGeom prst="rect">
                <a:avLst/>
              </a:prstGeom>
              <a:blipFill>
                <a:blip r:embed="rId2"/>
                <a:stretch>
                  <a:fillRect l="-4968" t="-1601" r="-3846" b="-4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5ED432-4FDF-F5F8-3CF3-D3AFE9E8CA6A}"/>
              </a:ext>
            </a:extLst>
          </p:cNvPr>
          <p:cNvSpPr txBox="1"/>
          <p:nvPr/>
        </p:nvSpPr>
        <p:spPr>
          <a:xfrm>
            <a:off x="3031518" y="1328682"/>
            <a:ext cx="637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C4D808-E6CC-EE5D-A1A0-A0495A43FC7E}"/>
              </a:ext>
            </a:extLst>
          </p:cNvPr>
          <p:cNvSpPr txBox="1"/>
          <p:nvPr/>
        </p:nvSpPr>
        <p:spPr>
          <a:xfrm>
            <a:off x="3222018" y="2296232"/>
            <a:ext cx="637286" cy="6147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8A5DF3-6413-0AA8-CB7F-0C1D9C73C377}"/>
              </a:ext>
            </a:extLst>
          </p:cNvPr>
          <p:cNvSpPr txBox="1"/>
          <p:nvPr/>
        </p:nvSpPr>
        <p:spPr>
          <a:xfrm>
            <a:off x="3210906" y="2817376"/>
            <a:ext cx="637285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95F135-AF82-58A6-E5FD-2BA3961EE6D5}"/>
                  </a:ext>
                </a:extLst>
              </p:cNvPr>
              <p:cNvSpPr txBox="1"/>
              <p:nvPr/>
            </p:nvSpPr>
            <p:spPr>
              <a:xfrm>
                <a:off x="3222018" y="3784926"/>
                <a:ext cx="1100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B195F135-AF82-58A6-E5FD-2BA3961EE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018" y="3784926"/>
                <a:ext cx="1100964" cy="555765"/>
              </a:xfrm>
              <a:prstGeom prst="rect">
                <a:avLst/>
              </a:prstGeom>
              <a:blipFill>
                <a:blip r:embed="rId3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6F0FD93-E8C3-D464-B2EB-083C68CF6CE3}"/>
              </a:ext>
            </a:extLst>
          </p:cNvPr>
          <p:cNvCxnSpPr/>
          <p:nvPr/>
        </p:nvCxnSpPr>
        <p:spPr>
          <a:xfrm>
            <a:off x="3007229" y="4312935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8" name="yt_shape_15188"/>
              <p:cNvSpPr txBox="1"/>
              <p:nvPr/>
            </p:nvSpPr>
            <p:spPr>
              <a:xfrm>
                <a:off x="540000" y="900000"/>
                <a:ext cx="2661241" cy="40389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88" name="yt_shape_15188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661241" cy="4038991"/>
              </a:xfrm>
              <a:prstGeom prst="rect">
                <a:avLst/>
              </a:prstGeom>
              <a:blipFill>
                <a:blip r:embed="rId2"/>
                <a:stretch>
                  <a:fillRect l="-7110" t="-1360" r="-5963" b="-3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833B68-0D01-B106-B2D1-94C746E69B87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21677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, 'hasSerialNum': 1}">
                <a:extLst>
                  <a:ext uri="{FF2B5EF4-FFF2-40B4-BE49-F238E27FC236}">
                    <a16:creationId xmlns:a16="http://schemas.microsoft.com/office/drawing/2014/main" id="{DC833B68-0D01-B106-B2D1-94C746E69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2167764" cy="613931"/>
              </a:xfrm>
              <a:prstGeom prst="rect">
                <a:avLst/>
              </a:prstGeom>
              <a:blipFill>
                <a:blip r:embed="rId3"/>
                <a:stretch>
                  <a:fillRect l="-4507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B38962-F243-3C98-43AC-57B110776B9A}"/>
                  </a:ext>
                </a:extLst>
              </p:cNvPr>
              <p:cNvSpPr txBox="1"/>
              <p:nvPr/>
            </p:nvSpPr>
            <p:spPr>
              <a:xfrm>
                <a:off x="1624739" y="2910163"/>
                <a:ext cx="11771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B38962-F243-3C98-43AC-57B110776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739" y="2910163"/>
                <a:ext cx="1177164" cy="615391"/>
              </a:xfrm>
              <a:prstGeom prst="rect">
                <a:avLst/>
              </a:prstGeom>
              <a:blipFill>
                <a:blip r:embed="rId4"/>
                <a:stretch>
                  <a:fillRect l="-8290" r="-829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DB71E0-5EB6-AD38-B414-D6EF335E603C}"/>
                  </a:ext>
                </a:extLst>
              </p:cNvPr>
              <p:cNvSpPr txBox="1"/>
              <p:nvPr/>
            </p:nvSpPr>
            <p:spPr>
              <a:xfrm>
                <a:off x="449989" y="3863412"/>
                <a:ext cx="250431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89DB71E0-5EB6-AD38-B414-D6EF335E6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3412"/>
                <a:ext cx="2504314" cy="618693"/>
              </a:xfrm>
              <a:prstGeom prst="rect">
                <a:avLst/>
              </a:prstGeom>
              <a:blipFill>
                <a:blip r:embed="rId5"/>
                <a:stretch>
                  <a:fillRect l="-389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63AB48-215A-5CA4-855C-E2EE4FA11CB0}"/>
                  </a:ext>
                </a:extLst>
              </p:cNvPr>
              <p:cNvSpPr txBox="1"/>
              <p:nvPr/>
            </p:nvSpPr>
            <p:spPr>
              <a:xfrm>
                <a:off x="1624739" y="4482105"/>
                <a:ext cx="132956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63AB48-215A-5CA4-855C-E2EE4FA11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739" y="4482105"/>
                <a:ext cx="1329564" cy="558242"/>
              </a:xfrm>
              <a:prstGeom prst="rect">
                <a:avLst/>
              </a:prstGeom>
              <a:blipFill>
                <a:blip r:embed="rId6"/>
                <a:stretch>
                  <a:fillRect l="-7339" r="-7339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97" name="yt_shape_15197"/>
              <p:cNvSpPr txBox="1"/>
              <p:nvPr/>
            </p:nvSpPr>
            <p:spPr>
              <a:xfrm>
                <a:off x="540000" y="900000"/>
                <a:ext cx="2741841" cy="3573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97" name="yt_shape_15197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41841" cy="3573735"/>
              </a:xfrm>
              <a:prstGeom prst="rect">
                <a:avLst/>
              </a:prstGeom>
              <a:blipFill>
                <a:blip r:embed="rId2"/>
                <a:stretch>
                  <a:fillRect l="-6904" b="-1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2F31F3-0D51-6BF2-9303-61AF31B86050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89541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662F31F3-0D51-6BF2-9303-61AF31B86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895410" cy="1061161"/>
              </a:xfrm>
              <a:prstGeom prst="rect">
                <a:avLst/>
              </a:prstGeom>
              <a:blipFill>
                <a:blip r:embed="rId3"/>
                <a:stretch>
                  <a:fillRect l="-3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CE6747-D132-FEA5-F59C-93FEA17C4F7B}"/>
                  </a:ext>
                </a:extLst>
              </p:cNvPr>
              <p:cNvSpPr txBox="1"/>
              <p:nvPr/>
            </p:nvSpPr>
            <p:spPr>
              <a:xfrm>
                <a:off x="1714562" y="2810532"/>
                <a:ext cx="106603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CE6747-D132-FEA5-F59C-93FEA17C4F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562" y="2810532"/>
                <a:ext cx="1066039" cy="1061162"/>
              </a:xfrm>
              <a:prstGeom prst="rect">
                <a:avLst/>
              </a:prstGeom>
              <a:blipFill>
                <a:blip r:embed="rId4"/>
                <a:stretch>
                  <a:fillRect l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2D677A-DEBD-1721-05DA-2AB9CAEAC7BA}"/>
                  </a:ext>
                </a:extLst>
              </p:cNvPr>
              <p:cNvSpPr txBox="1"/>
              <p:nvPr/>
            </p:nvSpPr>
            <p:spPr>
              <a:xfrm>
                <a:off x="1714562" y="3778082"/>
                <a:ext cx="7849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2D677A-DEBD-1721-05DA-2AB9CAEAC7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562" y="3778082"/>
                <a:ext cx="784924" cy="730136"/>
              </a:xfrm>
              <a:prstGeom prst="rect">
                <a:avLst/>
              </a:prstGeom>
              <a:blipFill>
                <a:blip r:embed="rId5"/>
                <a:stretch>
                  <a:fillRect l="-11628" r="-131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01" name="yt_shape_15201"/>
              <p:cNvSpPr txBox="1"/>
              <p:nvPr/>
            </p:nvSpPr>
            <p:spPr>
              <a:xfrm>
                <a:off x="540000" y="900000"/>
                <a:ext cx="3073021" cy="44563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	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01" name="yt_shape_15201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073021" cy="4456348"/>
              </a:xfrm>
              <a:prstGeom prst="rect">
                <a:avLst/>
              </a:prstGeom>
              <a:blipFill>
                <a:blip r:embed="rId2"/>
                <a:stretch>
                  <a:fillRect l="-6151" r="-397" b="-3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F23B1D-866D-AA97-FFED-C8DF1BD812C7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301447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D8F23B1D-866D-AA97-FFED-C8DF1BD81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3014473" cy="1061161"/>
              </a:xfrm>
              <a:prstGeom prst="rect">
                <a:avLst/>
              </a:prstGeom>
              <a:blipFill>
                <a:blip r:embed="rId3"/>
                <a:stretch>
                  <a:fillRect l="-3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8C89E8-0962-2619-0897-68CDCFF20F24}"/>
                  </a:ext>
                </a:extLst>
              </p:cNvPr>
              <p:cNvSpPr txBox="1"/>
              <p:nvPr/>
            </p:nvSpPr>
            <p:spPr>
              <a:xfrm>
                <a:off x="1664491" y="2784585"/>
                <a:ext cx="11168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8C89E8-0962-2619-0897-68CDCFF20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4491" y="2784585"/>
                <a:ext cx="1116839" cy="613931"/>
              </a:xfrm>
              <a:prstGeom prst="rect">
                <a:avLst/>
              </a:prstGeom>
              <a:blipFill>
                <a:blip r:embed="rId4"/>
                <a:stretch>
                  <a:fillRect l="-8197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E94EB20-E9E9-1D58-903C-A9AEDFE51C41}"/>
              </a:ext>
            </a:extLst>
          </p:cNvPr>
          <p:cNvSpPr txBox="1"/>
          <p:nvPr/>
        </p:nvSpPr>
        <p:spPr>
          <a:xfrm>
            <a:off x="1664491" y="3304904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A6EBCD-B029-1C3A-23CA-2CFBC53CFA81}"/>
                  </a:ext>
                </a:extLst>
              </p:cNvPr>
              <p:cNvSpPr txBox="1"/>
              <p:nvPr/>
            </p:nvSpPr>
            <p:spPr>
              <a:xfrm>
                <a:off x="449989" y="4304419"/>
                <a:ext cx="322338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4BA6EBCD-B029-1C3A-23CA-2CFBC53CF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4419"/>
                <a:ext cx="3223388" cy="631267"/>
              </a:xfrm>
              <a:prstGeom prst="rect">
                <a:avLst/>
              </a:prstGeom>
              <a:blipFill>
                <a:blip r:embed="rId5"/>
                <a:stretch>
                  <a:fillRect l="-302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E0CFDB0-AD2F-1576-47E3-73F10025FC47}"/>
              </a:ext>
            </a:extLst>
          </p:cNvPr>
          <p:cNvSpPr txBox="1"/>
          <p:nvPr/>
        </p:nvSpPr>
        <p:spPr>
          <a:xfrm>
            <a:off x="1664491" y="4838366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09" name="yt_shape_15209"/>
              <p:cNvSpPr txBox="1"/>
              <p:nvPr/>
            </p:nvSpPr>
            <p:spPr>
              <a:xfrm>
                <a:off x="540000" y="900000"/>
                <a:ext cx="3355470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09" name="yt_shape_1520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55470" cy="1586653"/>
              </a:xfrm>
              <a:prstGeom prst="rect">
                <a:avLst/>
              </a:prstGeom>
              <a:blipFill>
                <a:blip r:embed="rId2"/>
                <a:stretch>
                  <a:fillRect l="-5636" r="-454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C0812B-7034-AFBC-9E35-56955041CECF}"/>
              </a:ext>
            </a:extLst>
          </p:cNvPr>
          <p:cNvSpPr txBox="1"/>
          <p:nvPr/>
        </p:nvSpPr>
        <p:spPr>
          <a:xfrm>
            <a:off x="449989" y="152464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1AA366-CB20-93FF-84EE-80B2D5397288}"/>
              </a:ext>
            </a:extLst>
          </p:cNvPr>
          <p:cNvSpPr txBox="1"/>
          <p:nvPr/>
        </p:nvSpPr>
        <p:spPr>
          <a:xfrm>
            <a:off x="1703512" y="203483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2" name="yt_shape_15212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二次根式乘法的应用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13" name="yt_shape_15213"/>
              <p:cNvSpPr txBox="1"/>
              <p:nvPr/>
            </p:nvSpPr>
            <p:spPr>
              <a:xfrm>
                <a:off x="540000" y="1395205"/>
                <a:ext cx="91614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已知长方形的长是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则该长方形的面积是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5213" name="yt_shape_1521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161419" cy="465577"/>
              </a:xfrm>
              <a:prstGeom prst="rect">
                <a:avLst/>
              </a:prstGeom>
              <a:blipFill>
                <a:blip r:embed="rId2"/>
                <a:stretch>
                  <a:fillRect l="-2064" t="-5263" r="-99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15" name="yt_table_1521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208599"/>
                  </p:ext>
                </p:extLst>
              </p:nvPr>
            </p:nvGraphicFramePr>
            <p:xfrm>
              <a:off x="540047" y="1911570"/>
              <a:ext cx="8276972" cy="521780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15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15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57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1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5215" name="yt_table_15215" descr="{&quot;rangeId&quot;:10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208599"/>
                  </p:ext>
                </p:extLst>
              </p:nvPr>
            </p:nvGraphicFramePr>
            <p:xfrm>
              <a:off x="540047" y="1911570"/>
              <a:ext cx="8276972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15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156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57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15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1281" t="-1299" r="-17901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4194" t="-1299" r="-630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5039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16" name="yt_shape_15216"/>
              <p:cNvSpPr txBox="1"/>
              <p:nvPr/>
            </p:nvSpPr>
            <p:spPr>
              <a:xfrm>
                <a:off x="540000" y="2424409"/>
                <a:ext cx="9576724" cy="1488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一个长方体的长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高分别是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它的体积是多少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答：它的体积是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5216" name="yt_shape_15216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4409"/>
                <a:ext cx="9576724" cy="1488934"/>
              </a:xfrm>
              <a:prstGeom prst="rect">
                <a:avLst/>
              </a:prstGeom>
              <a:blipFill>
                <a:blip r:embed="rId4"/>
                <a:stretch>
                  <a:fillRect l="-1973" t="-1230" r="-891" b="-11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36106" title="H_26.259764">
            <a:extLst>
              <a:ext uri="{FF2B5EF4-FFF2-40B4-BE49-F238E27FC236}">
                <a16:creationId xmlns:a16="http://schemas.microsoft.com/office/drawing/2014/main" id="{8E1DA71B-80D8-BC5C-89E4-5E7D17459A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C2A943-3BD1-D647-58F4-7928EF38B89F}"/>
              </a:ext>
            </a:extLst>
          </p:cNvPr>
          <p:cNvSpPr txBox="1"/>
          <p:nvPr/>
        </p:nvSpPr>
        <p:spPr>
          <a:xfrm>
            <a:off x="8692542" y="134839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05B97A-725B-8CC5-924A-8EAC51F0631A}"/>
                  </a:ext>
                </a:extLst>
              </p:cNvPr>
              <p:cNvSpPr txBox="1"/>
              <p:nvPr/>
            </p:nvSpPr>
            <p:spPr>
              <a:xfrm>
                <a:off x="449989" y="2902685"/>
                <a:ext cx="5623687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9105B97A-725B-8CC5-924A-8EAC51F06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2685"/>
                <a:ext cx="5623687" cy="618693"/>
              </a:xfrm>
              <a:prstGeom prst="rect">
                <a:avLst/>
              </a:prstGeom>
              <a:blipFill>
                <a:blip r:embed="rId6"/>
                <a:stretch>
                  <a:fillRect l="-1735" r="-1627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CA6EB11-7E10-D40B-1826-F4B087C8013A}"/>
              </a:ext>
            </a:extLst>
          </p:cNvPr>
          <p:cNvSpPr txBox="1"/>
          <p:nvPr/>
        </p:nvSpPr>
        <p:spPr>
          <a:xfrm>
            <a:off x="449989" y="3427766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答：它的体积是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1" name="yt_shape_15221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忽视二次根式的非负性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22" name="yt_shape_15222"/>
              <p:cNvSpPr txBox="1"/>
              <p:nvPr/>
            </p:nvSpPr>
            <p:spPr>
              <a:xfrm>
                <a:off x="540000" y="1395205"/>
                <a:ext cx="9079409" cy="50629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小明在学习中发现了一个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的现象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5239386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523938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5239386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5239386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任务：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上面的推导过程中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写出该步的正确结果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＝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222" name="yt_shape_15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079409" cy="5062924"/>
              </a:xfrm>
              <a:prstGeom prst="rect">
                <a:avLst/>
              </a:prstGeom>
              <a:blipFill>
                <a:blip r:embed="rId2"/>
                <a:stretch>
                  <a:fillRect l="-2082" t="-1084" r="-1075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36184" title="H_26.259764">
            <a:extLst>
              <a:ext uri="{FF2B5EF4-FFF2-40B4-BE49-F238E27FC236}">
                <a16:creationId xmlns:a16="http://schemas.microsoft.com/office/drawing/2014/main" id="{DDDFC42C-C797-B633-3B7C-2B70A12B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280B23-AB40-334D-85E0-A33177C244A2}"/>
              </a:ext>
            </a:extLst>
          </p:cNvPr>
          <p:cNvSpPr txBox="1"/>
          <p:nvPr/>
        </p:nvSpPr>
        <p:spPr>
          <a:xfrm>
            <a:off x="4869589" y="441011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31EE7E-4CDF-BA67-4419-C3D3AEF7CDA1}"/>
                  </a:ext>
                </a:extLst>
              </p:cNvPr>
              <p:cNvSpPr txBox="1"/>
              <p:nvPr/>
            </p:nvSpPr>
            <p:spPr>
              <a:xfrm>
                <a:off x="449989" y="5361091"/>
                <a:ext cx="5734113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2C31EE7E-4CDF-BA67-4419-C3D3AEF7C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1091"/>
                <a:ext cx="5734113" cy="632727"/>
              </a:xfrm>
              <a:prstGeom prst="rect">
                <a:avLst/>
              </a:prstGeom>
              <a:blipFill>
                <a:blip r:embed="rId4"/>
                <a:stretch>
                  <a:fillRect l="-1702" r="-159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E76867-C175-90B2-1276-D8A3537AFA46}"/>
                  </a:ext>
                </a:extLst>
              </p:cNvPr>
              <p:cNvSpPr txBox="1"/>
              <p:nvPr/>
            </p:nvSpPr>
            <p:spPr>
              <a:xfrm>
                <a:off x="6023992" y="5392326"/>
                <a:ext cx="11930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7E76867-C175-90B2-1276-D8A3537AF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992" y="5392326"/>
                <a:ext cx="1193039" cy="555765"/>
              </a:xfrm>
              <a:prstGeom prst="rect">
                <a:avLst/>
              </a:prstGeom>
              <a:blipFill>
                <a:blip r:embed="rId5"/>
                <a:stretch>
                  <a:fillRect l="-7653" t="-1099" r="-867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595</Words>
  <Application>Microsoft Office PowerPoint</Application>
  <PresentationFormat>宽屏</PresentationFormat>
  <Paragraphs>177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,isEnd</vt:lpstr>
      <vt:lpstr>_⨹_1_53a3e</vt:lpstr>
      <vt:lpstr>_⨹_1_c4f83</vt:lpstr>
      <vt:lpstr>_⨹_13_7f5ff</vt:lpstr>
      <vt:lpstr>_⨹_33_044bb</vt:lpstr>
      <vt:lpstr>_⨹_5_a1757</vt:lpstr>
      <vt:lpstr>_⨹_9_157ca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