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7" r:id="rId4"/>
    <p:sldId id="312" r:id="rId5"/>
    <p:sldId id="316" r:id="rId6"/>
    <p:sldId id="318" r:id="rId7"/>
    <p:sldId id="256" r:id="rId8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328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bin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98" name="yt_shape_12198"/>
          <p:cNvSpPr txBox="1"/>
          <p:nvPr/>
        </p:nvSpPr>
        <p:spPr>
          <a:xfrm>
            <a:off x="540000" y="900000"/>
            <a:ext cx="5297925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当腰与底不明确时要分类讨论</a:t>
            </a:r>
          </a:p>
        </p:txBody>
      </p:sp>
      <p:sp>
        <p:nvSpPr>
          <p:cNvPr id="12199" name="yt_shape_12199"/>
          <p:cNvSpPr txBox="1"/>
          <p:nvPr/>
        </p:nvSpPr>
        <p:spPr>
          <a:xfrm>
            <a:off x="540119" y="139520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毕节市中考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已知等腰三角形两边的长分别为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41b45"/>
              </a:rPr>
              <a:t>则此等腰三角形的周长为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200" name="yt_table_1220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8063260"/>
              </p:ext>
            </p:extLst>
          </p:nvPr>
        </p:nvGraphicFramePr>
        <p:xfrm>
          <a:off x="540047" y="2354640"/>
          <a:ext cx="4658043" cy="950976"/>
        </p:xfrm>
        <a:graphic>
          <a:graphicData uri="http://schemas.openxmlformats.org/drawingml/2006/table">
            <a:tbl>
              <a:tblPr/>
              <a:tblGrid>
                <a:gridCol w="2786380">
                  <a:extLst>
                    <a:ext uri="{9D8B030D-6E8A-4147-A177-3AD203B41FA5}">
                      <a16:colId xmlns:a16="http://schemas.microsoft.com/office/drawing/2014/main" val="10482"/>
                    </a:ext>
                  </a:extLst>
                </a:gridCol>
                <a:gridCol w="1871663">
                  <a:extLst>
                    <a:ext uri="{9D8B030D-6E8A-4147-A177-3AD203B41FA5}">
                      <a16:colId xmlns:a16="http://schemas.microsoft.com/office/drawing/2014/main" val="1048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17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13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9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2202" name="yt_shape_12202"/>
              <p:cNvSpPr txBox="1"/>
              <p:nvPr/>
            </p:nvSpPr>
            <p:spPr>
              <a:xfrm>
                <a:off x="540120" y="3356194"/>
                <a:ext cx="11492915" cy="95474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青海省中考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是等腰三角形的两边长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满足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54f1a"/>
                  </a:rPr>
                  <a:t>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则此等腰三角形的周长为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2202" name="yt_shape_12202" descr="{&quot;rangeId&quot;: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3356194"/>
                <a:ext cx="11492915" cy="954749"/>
              </a:xfrm>
              <a:prstGeom prst="rect">
                <a:avLst/>
              </a:prstGeom>
              <a:blipFill>
                <a:blip r:embed="rId2"/>
                <a:stretch>
                  <a:fillRect l="-1645" t="-2564" b="-192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204" name="yt_table_1220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0563848"/>
              </p:ext>
            </p:extLst>
          </p:nvPr>
        </p:nvGraphicFramePr>
        <p:xfrm>
          <a:off x="540047" y="4361731"/>
          <a:ext cx="4353243" cy="950976"/>
        </p:xfrm>
        <a:graphic>
          <a:graphicData uri="http://schemas.openxmlformats.org/drawingml/2006/table">
            <a:tbl>
              <a:tblPr/>
              <a:tblGrid>
                <a:gridCol w="2786380">
                  <a:extLst>
                    <a:ext uri="{9D8B030D-6E8A-4147-A177-3AD203B41FA5}">
                      <a16:colId xmlns:a16="http://schemas.microsoft.com/office/drawing/2014/main" val="10484"/>
                    </a:ext>
                  </a:extLst>
                </a:gridCol>
                <a:gridCol w="1566863">
                  <a:extLst>
                    <a:ext uri="{9D8B030D-6E8A-4147-A177-3AD203B41FA5}">
                      <a16:colId xmlns:a16="http://schemas.microsoft.com/office/drawing/2014/main" val="1048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1"/>
                  </a:ext>
                </a:extLst>
              </a:tr>
            </a:tbl>
          </a:graphicData>
        </a:graphic>
      </p:graphicFrame>
      <p:sp>
        <p:nvSpPr>
          <p:cNvPr id="12206" name="yt_shape_12206"/>
          <p:cNvSpPr txBox="1"/>
          <p:nvPr/>
        </p:nvSpPr>
        <p:spPr>
          <a:xfrm>
            <a:off x="540000" y="5363285"/>
            <a:ext cx="994143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若等腰三角形的周长为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26cm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一边为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则腰长为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</a:t>
            </a:r>
            <a:r>
              <a:rPr sz="1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3" name="yt_shape_1714122985202" title="H_25.973701">
            <a:extLst>
              <a:ext uri="{FF2B5EF4-FFF2-40B4-BE49-F238E27FC236}">
                <a16:creationId xmlns:a16="http://schemas.microsoft.com/office/drawing/2014/main" id="{1D5D4A1E-1C4C-A751-41E5-BA34E5B263E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FBD2200-6463-6854-0584-3F6BB2CF6D24}"/>
              </a:ext>
            </a:extLst>
          </p:cNvPr>
          <p:cNvSpPr txBox="1"/>
          <p:nvPr/>
        </p:nvSpPr>
        <p:spPr>
          <a:xfrm>
            <a:off x="1059708" y="182388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09E097D-32B0-2AD4-2ED3-92D69B558E7F}"/>
              </a:ext>
            </a:extLst>
          </p:cNvPr>
          <p:cNvSpPr txBox="1"/>
          <p:nvPr/>
        </p:nvSpPr>
        <p:spPr>
          <a:xfrm>
            <a:off x="7600208" y="3830533"/>
            <a:ext cx="40074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B2991E5-77A8-A8C0-6F2D-F89B69F3619F}"/>
              </a:ext>
            </a:extLst>
          </p:cNvPr>
          <p:cNvSpPr txBox="1"/>
          <p:nvPr/>
        </p:nvSpPr>
        <p:spPr>
          <a:xfrm>
            <a:off x="8192036" y="5316479"/>
            <a:ext cx="220713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11cm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7.5cm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07" name="yt_shape_12207"/>
          <p:cNvSpPr txBox="1"/>
          <p:nvPr/>
        </p:nvSpPr>
        <p:spPr>
          <a:xfrm>
            <a:off x="540119" y="900000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已知一个等腰三角形的三边长分别为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d1374,isEnd"/>
              </a:rPr>
              <a:t>则这个三角形的周长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已知等腰三角形的底边长为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一腰上的中线把三角形的周长分成两部分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cfa03,isEnd"/>
              </a:rPr>
              <a:t>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中一部分比另一部分长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则这个等腰三角形的腰长为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如图所示的正方形网格中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网格线的交点称为格点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是两格点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5186b,isEnd"/>
              </a:rPr>
              <a:t>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是图中的格点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且使得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为等腰三角形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的个数是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12210" name="yt_image_12210" title="H_98.0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75920" y="3933056"/>
            <a:ext cx="1244727" cy="1244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1BD9431-ECA8-53E5-0556-BF46ECE4C681}"/>
              </a:ext>
            </a:extLst>
          </p:cNvPr>
          <p:cNvSpPr txBox="1"/>
          <p:nvPr/>
        </p:nvSpPr>
        <p:spPr>
          <a:xfrm>
            <a:off x="1059708" y="1328682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30DA510-381E-CD71-D02B-512C07172435}"/>
              </a:ext>
            </a:extLst>
          </p:cNvPr>
          <p:cNvSpPr txBox="1"/>
          <p:nvPr/>
        </p:nvSpPr>
        <p:spPr>
          <a:xfrm>
            <a:off x="8289182" y="2279658"/>
            <a:ext cx="1989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14cm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559BD21-B1F9-666E-8044-66E28277960D}"/>
              </a:ext>
            </a:extLst>
          </p:cNvPr>
          <p:cNvSpPr txBox="1"/>
          <p:nvPr/>
        </p:nvSpPr>
        <p:spPr>
          <a:xfrm>
            <a:off x="9038482" y="3230634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12" name="yt_shape_12212"/>
          <p:cNvSpPr txBox="1"/>
          <p:nvPr/>
        </p:nvSpPr>
        <p:spPr>
          <a:xfrm>
            <a:off x="540000" y="900000"/>
            <a:ext cx="6836808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当顶角或底角不明，求角度时要分类讨论</a:t>
            </a:r>
          </a:p>
        </p:txBody>
      </p:sp>
      <p:sp>
        <p:nvSpPr>
          <p:cNvPr id="12213" name="yt_shape_12213"/>
          <p:cNvSpPr txBox="1"/>
          <p:nvPr/>
        </p:nvSpPr>
        <p:spPr>
          <a:xfrm>
            <a:off x="540000" y="1395205"/>
            <a:ext cx="833080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若等腰三角形有一个角是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则它的底角度数是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214" name="yt_table_1221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5932404"/>
              </p:ext>
            </p:extLst>
          </p:nvPr>
        </p:nvGraphicFramePr>
        <p:xfrm>
          <a:off x="540047" y="1874508"/>
          <a:ext cx="6201093" cy="950976"/>
        </p:xfrm>
        <a:graphic>
          <a:graphicData uri="http://schemas.openxmlformats.org/drawingml/2006/table">
            <a:tbl>
              <a:tblPr/>
              <a:tblGrid>
                <a:gridCol w="3932555">
                  <a:extLst>
                    <a:ext uri="{9D8B030D-6E8A-4147-A177-3AD203B41FA5}">
                      <a16:colId xmlns:a16="http://schemas.microsoft.com/office/drawing/2014/main" val="10486"/>
                    </a:ext>
                  </a:extLst>
                </a:gridCol>
                <a:gridCol w="2268538">
                  <a:extLst>
                    <a:ext uri="{9D8B030D-6E8A-4147-A177-3AD203B41FA5}">
                      <a16:colId xmlns:a16="http://schemas.microsoft.com/office/drawing/2014/main" val="1048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40°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70°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40°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70°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3"/>
                  </a:ext>
                </a:extLst>
              </a:tr>
            </a:tbl>
          </a:graphicData>
        </a:graphic>
      </p:graphicFrame>
      <p:sp>
        <p:nvSpPr>
          <p:cNvPr id="12216" name="yt_shape_12216"/>
          <p:cNvSpPr txBox="1"/>
          <p:nvPr/>
        </p:nvSpPr>
        <p:spPr>
          <a:xfrm>
            <a:off x="540120" y="287606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新晃县一中单元卷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等腰三角形的一个角比另一个角的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aec4e"/>
              </a:rPr>
              <a:t>等腰三角形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顶角的度数是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217" name="yt_table_1221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0543385"/>
              </p:ext>
            </p:extLst>
          </p:nvPr>
        </p:nvGraphicFramePr>
        <p:xfrm>
          <a:off x="540047" y="3835497"/>
          <a:ext cx="6031230" cy="950976"/>
        </p:xfrm>
        <a:graphic>
          <a:graphicData uri="http://schemas.openxmlformats.org/drawingml/2006/table">
            <a:tbl>
              <a:tblPr/>
              <a:tblGrid>
                <a:gridCol w="3932555">
                  <a:extLst>
                    <a:ext uri="{9D8B030D-6E8A-4147-A177-3AD203B41FA5}">
                      <a16:colId xmlns:a16="http://schemas.microsoft.com/office/drawing/2014/main" val="10488"/>
                    </a:ext>
                  </a:extLst>
                </a:gridCol>
                <a:gridCol w="2098675">
                  <a:extLst>
                    <a:ext uri="{9D8B030D-6E8A-4147-A177-3AD203B41FA5}">
                      <a16:colId xmlns:a16="http://schemas.microsoft.com/office/drawing/2014/main" val="1048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140°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44°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20°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44°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140°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5"/>
                  </a:ext>
                </a:extLst>
              </a:tr>
            </a:tbl>
          </a:graphicData>
        </a:graphic>
      </p:graphicFrame>
      <p:sp>
        <p:nvSpPr>
          <p:cNvPr id="12219" name="yt_shape_12219"/>
          <p:cNvSpPr txBox="1"/>
          <p:nvPr/>
        </p:nvSpPr>
        <p:spPr>
          <a:xfrm>
            <a:off x="540000" y="4837051"/>
            <a:ext cx="971099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若等腰三角形的一个角是另一个角的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则它的底角是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</a:t>
            </a:r>
            <a:r>
              <a:rPr sz="1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3" name="yt_shape_1714122985345" title="H_25.973701">
            <a:extLst>
              <a:ext uri="{FF2B5EF4-FFF2-40B4-BE49-F238E27FC236}">
                <a16:creationId xmlns:a16="http://schemas.microsoft.com/office/drawing/2014/main" id="{326C8C0A-5561-A502-63C0-557958AD99C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6842318-56B5-D278-35E7-21A0EA1C3446}"/>
              </a:ext>
            </a:extLst>
          </p:cNvPr>
          <p:cNvSpPr txBox="1"/>
          <p:nvPr/>
        </p:nvSpPr>
        <p:spPr>
          <a:xfrm>
            <a:off x="7887426" y="1348399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7D626B7-DFE8-660E-75A7-87615D960108}"/>
              </a:ext>
            </a:extLst>
          </p:cNvPr>
          <p:cNvSpPr txBox="1"/>
          <p:nvPr/>
        </p:nvSpPr>
        <p:spPr>
          <a:xfrm>
            <a:off x="2888509" y="330474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5B1069F-0687-D351-4A30-A6475D5BE05F}"/>
              </a:ext>
            </a:extLst>
          </p:cNvPr>
          <p:cNvSpPr txBox="1"/>
          <p:nvPr/>
        </p:nvSpPr>
        <p:spPr>
          <a:xfrm>
            <a:off x="8527189" y="4790245"/>
            <a:ext cx="1643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72°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20" name="yt_shape_12220"/>
          <p:cNvSpPr txBox="1"/>
          <p:nvPr/>
        </p:nvSpPr>
        <p:spPr>
          <a:xfrm>
            <a:off x="540120" y="900000"/>
            <a:ext cx="11492915" cy="90217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当三角形的形状不明，与高或垂线结合求角度时要分类讨论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  <a:sym typeface="_⨹_5_7e64a"/>
              </a:rPr>
              <a:t>锐角或钝角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2221" name="yt_shape_12221"/>
          <p:cNvSpPr txBox="1"/>
          <p:nvPr/>
        </p:nvSpPr>
        <p:spPr>
          <a:xfrm>
            <a:off x="540000" y="1852958"/>
            <a:ext cx="10818667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等腰三角形一腰上的高与另一腰的夹角为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求这个等腰三角形顶角的度数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解：如图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，若高在三角形内部，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；</a:t>
            </a:r>
          </a:p>
        </p:txBody>
      </p:sp>
      <p:sp>
        <p:nvSpPr>
          <p:cNvPr id="12224" name="yt_shape_12224"/>
          <p:cNvSpPr txBox="1"/>
          <p:nvPr/>
        </p:nvSpPr>
        <p:spPr>
          <a:xfrm>
            <a:off x="540000" y="3444060"/>
            <a:ext cx="1535549" cy="15079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200" b="0" i="0" u="none" spc="-8200">
                <a:solidFill>
                  <a:srgbClr val="1EE3CF"/>
                </a:solidFill>
                <a:effectLst/>
                <a:latin typeface="宋体/Times New Roman" pitchFamily="82"/>
                <a:ea typeface="宋体" pitchFamily="82"/>
              </a:rPr>
              <a:t> </a:t>
            </a:r>
            <a:r>
              <a:rPr lang="en-US" altLang="zh-CN" sz="8200" b="0" i="0" u="none" spc="10124">
                <a:solidFill>
                  <a:srgbClr val="1EE3CF"/>
                </a:solidFill>
                <a:effectLst/>
                <a:latin typeface="宋体/Times New Roman" pitchFamily="82"/>
                <a:ea typeface="宋体" pitchFamily="82"/>
              </a:rPr>
              <a:t> </a:t>
            </a:r>
          </a:p>
        </p:txBody>
      </p:sp>
      <p:pic>
        <p:nvPicPr>
          <p:cNvPr id="12223" name="yt_image_12223" title="H_129.1183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08368" y="2421834"/>
            <a:ext cx="1545733" cy="1639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26" name="yt_shape_12226"/>
          <p:cNvSpPr txBox="1"/>
          <p:nvPr/>
        </p:nvSpPr>
        <p:spPr>
          <a:xfrm>
            <a:off x="540000" y="5134289"/>
            <a:ext cx="3847207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如图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，若高在三角形外部，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120°.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顶角为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或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120°.</a:t>
            </a:r>
          </a:p>
        </p:txBody>
      </p:sp>
      <p:pic>
        <p:nvPicPr>
          <p:cNvPr id="3" name="yt_shape_1714122985429" title="H_25.973701">
            <a:extLst>
              <a:ext uri="{FF2B5EF4-FFF2-40B4-BE49-F238E27FC236}">
                <a16:creationId xmlns:a16="http://schemas.microsoft.com/office/drawing/2014/main" id="{84D27F04-75A8-5F0F-8DEE-C5E33F607CB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119" y="977764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5FAD08A-9360-F840-7382-C209940D2E29}"/>
              </a:ext>
            </a:extLst>
          </p:cNvPr>
          <p:cNvSpPr txBox="1"/>
          <p:nvPr/>
        </p:nvSpPr>
        <p:spPr>
          <a:xfrm>
            <a:off x="449989" y="2281640"/>
            <a:ext cx="459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解：如图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，若高在三角形内部，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A8D07DF-6481-006C-3A02-A7CB25C167A5}"/>
              </a:ext>
            </a:extLst>
          </p:cNvPr>
          <p:cNvSpPr txBox="1"/>
          <p:nvPr/>
        </p:nvSpPr>
        <p:spPr>
          <a:xfrm>
            <a:off x="449989" y="2757128"/>
            <a:ext cx="32661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；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8737E38-7880-74BD-B857-841135C002DD}"/>
              </a:ext>
            </a:extLst>
          </p:cNvPr>
          <p:cNvSpPr txBox="1"/>
          <p:nvPr/>
        </p:nvSpPr>
        <p:spPr>
          <a:xfrm>
            <a:off x="449989" y="3278529"/>
            <a:ext cx="3990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如图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，若高在三角形外部，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38FA4ED-94D5-D3F4-D359-702D739C8D75}"/>
              </a:ext>
            </a:extLst>
          </p:cNvPr>
          <p:cNvSpPr txBox="1"/>
          <p:nvPr/>
        </p:nvSpPr>
        <p:spPr>
          <a:xfrm>
            <a:off x="449989" y="3754017"/>
            <a:ext cx="35789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2A88645-5795-0A9E-6222-B6DADF9C7344}"/>
              </a:ext>
            </a:extLst>
          </p:cNvPr>
          <p:cNvSpPr txBox="1"/>
          <p:nvPr/>
        </p:nvSpPr>
        <p:spPr>
          <a:xfrm>
            <a:off x="449989" y="4229505"/>
            <a:ext cx="2786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顶角为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120°.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3" name="yt_image_12229" title="H_129.1183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120336" y="4038567"/>
            <a:ext cx="1683887" cy="1639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32" name="yt_shape_12232"/>
          <p:cNvSpPr txBox="1"/>
          <p:nvPr/>
        </p:nvSpPr>
        <p:spPr>
          <a:xfrm>
            <a:off x="540000" y="900000"/>
            <a:ext cx="437459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与动点有关的分类讨论</a:t>
            </a:r>
          </a:p>
        </p:txBody>
      </p:sp>
      <p:sp>
        <p:nvSpPr>
          <p:cNvPr id="12233" name="yt_shape_12233"/>
          <p:cNvSpPr txBox="1"/>
          <p:nvPr/>
        </p:nvSpPr>
        <p:spPr>
          <a:xfrm>
            <a:off x="540120" y="1395205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动点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ef460,isEnd"/>
              </a:rPr>
              <a:t>点出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以每秒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的速度沿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的路线运动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设运动时间为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若过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b8b9c,isEnd"/>
              </a:rPr>
              <a:t>两点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的直线将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的周长分成两个部分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其中一部分是另一部分的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e1292,isEnd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3" name="yt_shape_1714122985517" title="H_25.973701">
            <a:extLst>
              <a:ext uri="{FF2B5EF4-FFF2-40B4-BE49-F238E27FC236}">
                <a16:creationId xmlns:a16="http://schemas.microsoft.com/office/drawing/2014/main" id="{CCB2C179-8B3C-37CB-079A-15A91CF7AAB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B702442-DDA5-5325-BD18-0C3845ADCDE3}"/>
              </a:ext>
            </a:extLst>
          </p:cNvPr>
          <p:cNvSpPr txBox="1"/>
          <p:nvPr/>
        </p:nvSpPr>
        <p:spPr>
          <a:xfrm>
            <a:off x="1059709" y="2774863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556</Words>
  <Application>Microsoft Office PowerPoint</Application>
  <PresentationFormat>宽屏</PresentationFormat>
  <Paragraphs>58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31" baseType="lpstr">
      <vt:lpstr>,isEnd</vt:lpstr>
      <vt:lpstr>_⨹_1_5186b,isEnd</vt:lpstr>
      <vt:lpstr>_⨹_1_54f1a</vt:lpstr>
      <vt:lpstr>_⨹_1_cfa03,isEnd</vt:lpstr>
      <vt:lpstr>_⨹_11_41b45</vt:lpstr>
      <vt:lpstr>_⨹_2_b8b9c,isEnd</vt:lpstr>
      <vt:lpstr>_⨹_2_e1292,isEnd</vt:lpstr>
      <vt:lpstr>_⨹_2_ef460,isEnd</vt:lpstr>
      <vt:lpstr>_⨹_5_7e64a</vt:lpstr>
      <vt:lpstr>_⨹_5_aec4e</vt:lpstr>
      <vt:lpstr>_⨹_9_d1374,isEnd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9</cp:revision>
  <dcterms:created xsi:type="dcterms:W3CDTF">2024-04-26T09:09:48Z</dcterms:created>
  <dcterms:modified xsi:type="dcterms:W3CDTF">2024-04-28T04:41:13Z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