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1" r:id="rId5"/>
    <p:sldId id="330" r:id="rId6"/>
    <p:sldId id="313" r:id="rId7"/>
    <p:sldId id="318" r:id="rId8"/>
    <p:sldId id="320" r:id="rId9"/>
    <p:sldId id="324" r:id="rId10"/>
    <p:sldId id="325" r:id="rId11"/>
    <p:sldId id="331" r:id="rId12"/>
    <p:sldId id="326" r:id="rId13"/>
    <p:sldId id="327" r:id="rId14"/>
    <p:sldId id="33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2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2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98" name="yt_image_15398" title="H_41.8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00" name="yt_shape_15400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二次根式的加、减法</a:t>
            </a:r>
          </a:p>
        </p:txBody>
      </p:sp>
      <p:sp>
        <p:nvSpPr>
          <p:cNvPr id="15401" name="yt_shape_15401"/>
          <p:cNvSpPr txBox="1"/>
          <p:nvPr/>
        </p:nvSpPr>
        <p:spPr>
          <a:xfrm>
            <a:off x="540000" y="1977370"/>
            <a:ext cx="88229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下列各组二次根式中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可以进行加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减合并的一组是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402" name="yt_table_15402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857541"/>
                  </p:ext>
                </p:extLst>
              </p:nvPr>
            </p:nvGraphicFramePr>
            <p:xfrm>
              <a:off x="540047" y="2456673"/>
              <a:ext cx="6927406" cy="924306"/>
            </p:xfrm>
            <a:graphic>
              <a:graphicData uri="http://schemas.openxmlformats.org/drawingml/2006/table">
                <a:tbl>
                  <a:tblPr/>
                  <a:tblGrid>
                    <a:gridCol w="4479227">
                      <a:extLst>
                        <a:ext uri="{9D8B030D-6E8A-4147-A177-3AD203B41FA5}">
                          <a16:colId xmlns:a16="http://schemas.microsoft.com/office/drawing/2014/main" val="11212"/>
                        </a:ext>
                      </a:extLst>
                    </a:gridCol>
                    <a:gridCol w="2448179">
                      <a:extLst>
                        <a:ext uri="{9D8B030D-6E8A-4147-A177-3AD203B41FA5}">
                          <a16:colId xmlns:a16="http://schemas.microsoft.com/office/drawing/2014/main" val="112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48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5402" name="yt_table_15402" descr="{&quot;rangeId&quot;:2,&quot;type&quot;:&quot;Option&quot;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857541"/>
                  </p:ext>
                </p:extLst>
              </p:nvPr>
            </p:nvGraphicFramePr>
            <p:xfrm>
              <a:off x="540047" y="2456673"/>
              <a:ext cx="6927406" cy="924306"/>
            </p:xfrm>
            <a:graphic>
              <a:graphicData uri="http://schemas.openxmlformats.org/drawingml/2006/table">
                <a:tbl>
                  <a:tblPr/>
                  <a:tblGrid>
                    <a:gridCol w="4479227">
                      <a:extLst>
                        <a:ext uri="{9D8B030D-6E8A-4147-A177-3AD203B41FA5}">
                          <a16:colId xmlns:a16="http://schemas.microsoft.com/office/drawing/2014/main" val="11212"/>
                        </a:ext>
                      </a:extLst>
                    </a:gridCol>
                    <a:gridCol w="2448179">
                      <a:extLst>
                        <a:ext uri="{9D8B030D-6E8A-4147-A177-3AD203B41FA5}">
                          <a16:colId xmlns:a16="http://schemas.microsoft.com/office/drawing/2014/main" val="11213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54694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2836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47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5263" r="-54694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2836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4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403" name="yt_shape_15403"/>
              <p:cNvSpPr txBox="1"/>
              <p:nvPr/>
            </p:nvSpPr>
            <p:spPr>
              <a:xfrm>
                <a:off x="540000" y="3431563"/>
                <a:ext cx="836780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上海市中考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下列二次根式中能与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5403" name="yt_shape_1540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31563"/>
                <a:ext cx="8367804" cy="465577"/>
              </a:xfrm>
              <a:prstGeom prst="rect">
                <a:avLst/>
              </a:prstGeom>
              <a:blipFill>
                <a:blip r:embed="rId4"/>
                <a:stretch>
                  <a:fillRect l="-2259" t="-5263" r="-123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405" name="yt_table_15405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3650155"/>
                  </p:ext>
                </p:extLst>
              </p:nvPr>
            </p:nvGraphicFramePr>
            <p:xfrm>
              <a:off x="540047" y="3947928"/>
              <a:ext cx="8362824" cy="462153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1214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1215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1216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12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49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5405" name="yt_table_15405" descr="{&quot;rangeId&quot;:3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3650155"/>
                  </p:ext>
                </p:extLst>
              </p:nvPr>
            </p:nvGraphicFramePr>
            <p:xfrm>
              <a:off x="540047" y="3947928"/>
              <a:ext cx="8362824" cy="462153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1214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1215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1216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121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7208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0820" r="-17431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86548" r="-6192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62705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4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406" name="yt_shape_15406"/>
              <p:cNvSpPr txBox="1"/>
              <p:nvPr/>
            </p:nvSpPr>
            <p:spPr>
              <a:xfrm>
                <a:off x="540000" y="4460767"/>
                <a:ext cx="500483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5406" name="yt_shape_15406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60767"/>
                <a:ext cx="5004832" cy="465577"/>
              </a:xfrm>
              <a:prstGeom prst="rect">
                <a:avLst/>
              </a:prstGeom>
              <a:blipFill>
                <a:blip r:embed="rId6"/>
                <a:stretch>
                  <a:fillRect l="-3776" t="-5263" r="-268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408" name="yt_table_15408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8075667"/>
                  </p:ext>
                </p:extLst>
              </p:nvPr>
            </p:nvGraphicFramePr>
            <p:xfrm>
              <a:off x="540047" y="4977132"/>
              <a:ext cx="6944869" cy="924306"/>
            </p:xfrm>
            <a:graphic>
              <a:graphicData uri="http://schemas.openxmlformats.org/drawingml/2006/table">
                <a:tbl>
                  <a:tblPr/>
                  <a:tblGrid>
                    <a:gridCol w="4479227">
                      <a:extLst>
                        <a:ext uri="{9D8B030D-6E8A-4147-A177-3AD203B41FA5}">
                          <a16:colId xmlns:a16="http://schemas.microsoft.com/office/drawing/2014/main" val="11218"/>
                        </a:ext>
                      </a:extLst>
                    </a:gridCol>
                    <a:gridCol w="2465642">
                      <a:extLst>
                        <a:ext uri="{9D8B030D-6E8A-4147-A177-3AD203B41FA5}">
                          <a16:colId xmlns:a16="http://schemas.microsoft.com/office/drawing/2014/main" val="112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5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5408" name="yt_table_15408" descr="{&quot;rangeId&quot;:4,&quot;type&quot;:&quot;Option&quot;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8075667"/>
                  </p:ext>
                </p:extLst>
              </p:nvPr>
            </p:nvGraphicFramePr>
            <p:xfrm>
              <a:off x="540047" y="4977132"/>
              <a:ext cx="6944869" cy="924306"/>
            </p:xfrm>
            <a:graphic>
              <a:graphicData uri="http://schemas.openxmlformats.org/drawingml/2006/table">
                <a:tbl>
                  <a:tblPr/>
                  <a:tblGrid>
                    <a:gridCol w="4479227">
                      <a:extLst>
                        <a:ext uri="{9D8B030D-6E8A-4147-A177-3AD203B41FA5}">
                          <a16:colId xmlns:a16="http://schemas.microsoft.com/office/drawing/2014/main" val="11218"/>
                        </a:ext>
                      </a:extLst>
                    </a:gridCol>
                    <a:gridCol w="2465642">
                      <a:extLst>
                        <a:ext uri="{9D8B030D-6E8A-4147-A177-3AD203B41FA5}">
                          <a16:colId xmlns:a16="http://schemas.microsoft.com/office/drawing/2014/main" val="11219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r="-55102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181481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50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t="-101316" r="-55102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181481" t="-101316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5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471753" title="H_26.259764">
            <a:extLst>
              <a:ext uri="{FF2B5EF4-FFF2-40B4-BE49-F238E27FC236}">
                <a16:creationId xmlns:a16="http://schemas.microsoft.com/office/drawing/2014/main" id="{78D96650-3C40-84CE-37DB-3A9BD3CF0A2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88C1BC-165C-7634-FFB3-63399F30D883}"/>
              </a:ext>
            </a:extLst>
          </p:cNvPr>
          <p:cNvSpPr txBox="1"/>
          <p:nvPr/>
        </p:nvSpPr>
        <p:spPr>
          <a:xfrm>
            <a:off x="83747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FF7F3C-8820-6BF0-271E-83D55136E97B}"/>
              </a:ext>
            </a:extLst>
          </p:cNvPr>
          <p:cNvSpPr txBox="1"/>
          <p:nvPr/>
        </p:nvSpPr>
        <p:spPr>
          <a:xfrm>
            <a:off x="7924065" y="3384757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D7F12C-C584-EE8B-D18D-B0EDD1ED216E}"/>
              </a:ext>
            </a:extLst>
          </p:cNvPr>
          <p:cNvSpPr txBox="1"/>
          <p:nvPr/>
        </p:nvSpPr>
        <p:spPr>
          <a:xfrm>
            <a:off x="4593618" y="4413961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84" name="yt_shape_15484"/>
              <p:cNvSpPr txBox="1"/>
              <p:nvPr/>
            </p:nvSpPr>
            <p:spPr>
              <a:xfrm>
                <a:off x="540000" y="900000"/>
                <a:ext cx="5968493" cy="32315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484" name="yt_shape_15484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68493" cy="3231526"/>
              </a:xfrm>
              <a:prstGeom prst="rect">
                <a:avLst/>
              </a:prstGeom>
              <a:blipFill>
                <a:blip r:embed="rId2"/>
                <a:stretch>
                  <a:fillRect l="-3166" r="-2145" b="-2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3602B8-D69D-7BBB-B96B-3E7C3E32CAF2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6066917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073602B8-D69D-7BBB-B96B-3E7C3E32CA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6066917" cy="852437"/>
              </a:xfrm>
              <a:prstGeom prst="rect">
                <a:avLst/>
              </a:prstGeom>
              <a:blipFill>
                <a:blip r:embed="rId3"/>
                <a:stretch>
                  <a:fillRect l="-1608" r="-1407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D01C791-AC3D-BB5A-5C8E-6CDD2B46A00A}"/>
                  </a:ext>
                </a:extLst>
              </p:cNvPr>
              <p:cNvSpPr txBox="1"/>
              <p:nvPr/>
            </p:nvSpPr>
            <p:spPr>
              <a:xfrm>
                <a:off x="1675395" y="2579569"/>
                <a:ext cx="3628517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D01C791-AC3D-BB5A-5C8E-6CDD2B46A0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5395" y="2579569"/>
                <a:ext cx="3628517" cy="852437"/>
              </a:xfrm>
              <a:prstGeom prst="rect">
                <a:avLst/>
              </a:prstGeom>
              <a:blipFill>
                <a:blip r:embed="rId4"/>
                <a:stretch>
                  <a:fillRect l="-2689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313D31D-7124-E297-633B-642CA66BDDDA}"/>
                  </a:ext>
                </a:extLst>
              </p:cNvPr>
              <p:cNvSpPr txBox="1"/>
              <p:nvPr/>
            </p:nvSpPr>
            <p:spPr>
              <a:xfrm>
                <a:off x="1675395" y="3338394"/>
                <a:ext cx="1059625" cy="808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313D31D-7124-E297-633B-642CA66BDD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5395" y="3338394"/>
                <a:ext cx="1059625" cy="808685"/>
              </a:xfrm>
              <a:prstGeom prst="rect">
                <a:avLst/>
              </a:prstGeom>
              <a:blipFill>
                <a:blip r:embed="rId5"/>
                <a:stretch>
                  <a:fillRect l="-9195" r="-9195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88" name="yt_shape_15488"/>
              <p:cNvSpPr txBox="1"/>
              <p:nvPr/>
            </p:nvSpPr>
            <p:spPr>
              <a:xfrm>
                <a:off x="540000" y="900000"/>
                <a:ext cx="8965339" cy="59172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488" name="yt_shape_15488" descr="{&quot;rangeId&quot;:22,&quot;hasSerialNum&quot;:1,&quot;NoSplit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65339" cy="5917261"/>
              </a:xfrm>
              <a:prstGeom prst="rect">
                <a:avLst/>
              </a:prstGeom>
              <a:blipFill>
                <a:blip r:embed="rId2"/>
                <a:stretch>
                  <a:fillRect l="-2109" r="-1088" b="-2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2A43B66-623E-4734-71A9-C0DCB4C17398}"/>
                  </a:ext>
                </a:extLst>
              </p:cNvPr>
              <p:cNvSpPr txBox="1"/>
              <p:nvPr/>
            </p:nvSpPr>
            <p:spPr>
              <a:xfrm>
                <a:off x="449989" y="1689362"/>
                <a:ext cx="3479990" cy="9297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2, 'hasSerialNum': 1, 'NoSplit': 1, 'pageBreak': True}">
                <a:extLst>
                  <a:ext uri="{FF2B5EF4-FFF2-40B4-BE49-F238E27FC236}">
                    <a16:creationId xmlns:a16="http://schemas.microsoft.com/office/drawing/2014/main" id="{02A43B66-623E-4734-71A9-C0DCB4C173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89362"/>
                <a:ext cx="3479990" cy="929780"/>
              </a:xfrm>
              <a:prstGeom prst="rect">
                <a:avLst/>
              </a:prstGeom>
              <a:blipFill>
                <a:blip r:embed="rId3"/>
                <a:stretch>
                  <a:fillRect l="-2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2927D2-B027-A371-1A5F-6C7B49FBC9FF}"/>
                  </a:ext>
                </a:extLst>
              </p:cNvPr>
              <p:cNvSpPr txBox="1"/>
              <p:nvPr/>
            </p:nvSpPr>
            <p:spPr>
              <a:xfrm>
                <a:off x="1703512" y="2525530"/>
                <a:ext cx="1983360" cy="9297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2927D2-B027-A371-1A5F-6C7B49FBC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525530"/>
                <a:ext cx="1983360" cy="929780"/>
              </a:xfrm>
              <a:prstGeom prst="rect">
                <a:avLst/>
              </a:prstGeom>
              <a:blipFill>
                <a:blip r:embed="rId4"/>
                <a:stretch>
                  <a:fillRect l="-46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5D4922B-847C-99A9-E318-4A83030D3ADD}"/>
                  </a:ext>
                </a:extLst>
              </p:cNvPr>
              <p:cNvSpPr txBox="1"/>
              <p:nvPr/>
            </p:nvSpPr>
            <p:spPr>
              <a:xfrm>
                <a:off x="1703512" y="3361698"/>
                <a:ext cx="1754823" cy="9421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5D4922B-847C-99A9-E318-4A83030D3A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361698"/>
                <a:ext cx="1754823" cy="942163"/>
              </a:xfrm>
              <a:prstGeom prst="rect">
                <a:avLst/>
              </a:prstGeom>
              <a:blipFill>
                <a:blip r:embed="rId5"/>
                <a:stretch>
                  <a:fillRect l="-5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B821DA8-D6F0-D3EA-3779-8A104B206AD9}"/>
              </a:ext>
            </a:extLst>
          </p:cNvPr>
          <p:cNvSpPr txBox="1"/>
          <p:nvPr/>
        </p:nvSpPr>
        <p:spPr>
          <a:xfrm>
            <a:off x="1703512" y="4210249"/>
            <a:ext cx="1554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A00916-D704-4960-0398-C1DF397546ED}"/>
                  </a:ext>
                </a:extLst>
              </p:cNvPr>
              <p:cNvSpPr txBox="1"/>
              <p:nvPr/>
            </p:nvSpPr>
            <p:spPr>
              <a:xfrm>
                <a:off x="449989" y="4685737"/>
                <a:ext cx="4311015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2, 'hasSerialNum': 1, 'NoSplit': 1, 'pageBreak': True}">
                <a:extLst>
                  <a:ext uri="{FF2B5EF4-FFF2-40B4-BE49-F238E27FC236}">
                    <a16:creationId xmlns:a16="http://schemas.microsoft.com/office/drawing/2014/main" id="{BAA00916-D704-4960-0398-C1DF397546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85737"/>
                <a:ext cx="4311015" cy="615391"/>
              </a:xfrm>
              <a:prstGeom prst="rect">
                <a:avLst/>
              </a:prstGeom>
              <a:blipFill>
                <a:blip r:embed="rId6"/>
                <a:stretch>
                  <a:fillRect l="-2263" r="-212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518280B-4233-3608-C4B4-8E178EAB82D7}"/>
                  </a:ext>
                </a:extLst>
              </p:cNvPr>
              <p:cNvSpPr txBox="1"/>
              <p:nvPr/>
            </p:nvSpPr>
            <p:spPr>
              <a:xfrm>
                <a:off x="449989" y="5207516"/>
                <a:ext cx="385064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22, 'hasSerialNum': 1, 'NoSplit': 1, 'pageBreak': True}">
                <a:extLst>
                  <a:ext uri="{FF2B5EF4-FFF2-40B4-BE49-F238E27FC236}">
                    <a16:creationId xmlns:a16="http://schemas.microsoft.com/office/drawing/2014/main" id="{2518280B-4233-3608-C4B4-8E178EAB82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07516"/>
                <a:ext cx="3850640" cy="615392"/>
              </a:xfrm>
              <a:prstGeom prst="rect">
                <a:avLst/>
              </a:prstGeom>
              <a:blipFill>
                <a:blip r:embed="rId7"/>
                <a:stretch>
                  <a:fillRect l="-2536" r="-237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14060FF-6EB8-767A-C3EC-AA27CC40D757}"/>
                  </a:ext>
                </a:extLst>
              </p:cNvPr>
              <p:cNvSpPr txBox="1"/>
              <p:nvPr/>
            </p:nvSpPr>
            <p:spPr>
              <a:xfrm>
                <a:off x="1088295" y="5729296"/>
                <a:ext cx="263144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14060FF-6EB8-767A-C3EC-AA27CC40D7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95" y="5729296"/>
                <a:ext cx="2631441" cy="615391"/>
              </a:xfrm>
              <a:prstGeom prst="rect">
                <a:avLst/>
              </a:prstGeom>
              <a:blipFill>
                <a:blip r:embed="rId8"/>
                <a:stretch>
                  <a:fillRect l="-371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C2DD18B-1BE6-050E-4BA6-B626A1F8C706}"/>
                  </a:ext>
                </a:extLst>
              </p:cNvPr>
              <p:cNvSpPr txBox="1"/>
              <p:nvPr/>
            </p:nvSpPr>
            <p:spPr>
              <a:xfrm>
                <a:off x="1088295" y="6251075"/>
                <a:ext cx="14819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C2DD18B-1BE6-050E-4BA6-B626A1F8C7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95" y="6251075"/>
                <a:ext cx="1481964" cy="555765"/>
              </a:xfrm>
              <a:prstGeom prst="rect">
                <a:avLst/>
              </a:prstGeom>
              <a:blipFill>
                <a:blip r:embed="rId9"/>
                <a:stretch>
                  <a:fillRect l="-6584" r="-6584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3" name="yt_shape_1549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5492" name="yt_image_15492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495" name="yt_shape_15495"/>
              <p:cNvSpPr txBox="1"/>
              <p:nvPr/>
            </p:nvSpPr>
            <p:spPr>
              <a:xfrm>
                <a:off x="540119" y="1482165"/>
                <a:ext cx="11492915" cy="4152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565e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是有理数，且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是有理数，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5495" name="yt_shape_15495" descr="{&quot;rangeId&quot;:2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152034"/>
              </a:xfrm>
              <a:prstGeom prst="rect">
                <a:avLst/>
              </a:prstGeom>
              <a:blipFill>
                <a:blip r:embed="rId3"/>
                <a:stretch>
                  <a:fillRect l="-1645" t="-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6113AC-D490-C54F-8271-BB438D3B93D2}"/>
                  </a:ext>
                </a:extLst>
              </p:cNvPr>
              <p:cNvSpPr txBox="1"/>
              <p:nvPr/>
            </p:nvSpPr>
            <p:spPr>
              <a:xfrm>
                <a:off x="450108" y="2435929"/>
                <a:ext cx="9092565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是有理数，且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29, 'hasSerialNum': 1}">
                <a:extLst>
                  <a:ext uri="{FF2B5EF4-FFF2-40B4-BE49-F238E27FC236}">
                    <a16:creationId xmlns:a16="http://schemas.microsoft.com/office/drawing/2014/main" id="{276113AC-D490-C54F-8271-BB438D3B93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35929"/>
                <a:ext cx="9092565" cy="618693"/>
              </a:xfrm>
              <a:prstGeom prst="rect">
                <a:avLst/>
              </a:prstGeom>
              <a:blipFill>
                <a:blip r:embed="rId4"/>
                <a:stretch>
                  <a:fillRect l="-1073" r="-1006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4819F0-EF42-D5E8-4BC7-839419099980}"/>
                  </a:ext>
                </a:extLst>
              </p:cNvPr>
              <p:cNvSpPr txBox="1"/>
              <p:nvPr/>
            </p:nvSpPr>
            <p:spPr>
              <a:xfrm>
                <a:off x="450108" y="2961010"/>
                <a:ext cx="4653915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3" name="文本框 2" descr="{'rangeId': 29, 'hasSerialNum': 1}">
                <a:extLst>
                  <a:ext uri="{FF2B5EF4-FFF2-40B4-BE49-F238E27FC236}">
                    <a16:creationId xmlns:a16="http://schemas.microsoft.com/office/drawing/2014/main" id="{394819F0-EF42-D5E8-4BC7-8394190999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61010"/>
                <a:ext cx="4653915" cy="618694"/>
              </a:xfrm>
              <a:prstGeom prst="rect">
                <a:avLst/>
              </a:prstGeom>
              <a:blipFill>
                <a:blip r:embed="rId5"/>
                <a:stretch>
                  <a:fillRect l="-2097" r="-2097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3BF405-22EC-142E-7397-034024A8EEAC}"/>
                  </a:ext>
                </a:extLst>
              </p:cNvPr>
              <p:cNvSpPr txBox="1"/>
              <p:nvPr/>
            </p:nvSpPr>
            <p:spPr>
              <a:xfrm>
                <a:off x="450108" y="3486092"/>
                <a:ext cx="4895088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29, 'hasSerialNum': 1}">
                <a:extLst>
                  <a:ext uri="{FF2B5EF4-FFF2-40B4-BE49-F238E27FC236}">
                    <a16:creationId xmlns:a16="http://schemas.microsoft.com/office/drawing/2014/main" id="{CF3BF405-22EC-142E-7397-034024A8EE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86092"/>
                <a:ext cx="4895088" cy="618693"/>
              </a:xfrm>
              <a:prstGeom prst="rect">
                <a:avLst/>
              </a:prstGeom>
              <a:blipFill>
                <a:blip r:embed="rId6"/>
                <a:stretch>
                  <a:fillRect l="-1993" r="-1993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3ACC1A2-C6C9-D860-9D6D-018FDF9DE064}"/>
              </a:ext>
            </a:extLst>
          </p:cNvPr>
          <p:cNvSpPr txBox="1"/>
          <p:nvPr/>
        </p:nvSpPr>
        <p:spPr>
          <a:xfrm>
            <a:off x="450108" y="4011173"/>
            <a:ext cx="2877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是有理数，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4076007-5F90-62A6-C8AF-80FCC235A29D}"/>
                  </a:ext>
                </a:extLst>
              </p:cNvPr>
              <p:cNvSpPr txBox="1"/>
              <p:nvPr/>
            </p:nvSpPr>
            <p:spPr>
              <a:xfrm>
                <a:off x="450108" y="4486661"/>
                <a:ext cx="291160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6" name="文本框 5" descr="{'rangeId': 29, 'hasSerialNum': 1}">
                <a:extLst>
                  <a:ext uri="{FF2B5EF4-FFF2-40B4-BE49-F238E27FC236}">
                    <a16:creationId xmlns:a16="http://schemas.microsoft.com/office/drawing/2014/main" id="{E4076007-5F90-62A6-C8AF-80FCC235A2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86661"/>
                <a:ext cx="2911603" cy="1154189"/>
              </a:xfrm>
              <a:prstGeom prst="rect">
                <a:avLst/>
              </a:prstGeom>
              <a:blipFill>
                <a:blip r:embed="rId7"/>
                <a:stretch>
                  <a:fillRect l="-3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AB2D8C6-582B-F162-C6E0-AFD13CEE16DD}"/>
                  </a:ext>
                </a:extLst>
              </p:cNvPr>
              <p:cNvSpPr txBox="1"/>
              <p:nvPr/>
            </p:nvSpPr>
            <p:spPr>
              <a:xfrm>
                <a:off x="501732" y="5634199"/>
                <a:ext cx="22565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AB2D8C6-582B-F162-C6E0-AFD13CEE16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732" y="5634199"/>
                <a:ext cx="2256536" cy="1154189"/>
              </a:xfrm>
              <a:prstGeom prst="rect">
                <a:avLst/>
              </a:prstGeom>
              <a:blipFill>
                <a:blip r:embed="rId8"/>
                <a:stretch>
                  <a:fillRect l="-4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99" name="yt_shape_15499"/>
              <p:cNvSpPr txBox="1"/>
              <p:nvPr/>
            </p:nvSpPr>
            <p:spPr>
              <a:xfrm>
                <a:off x="659163" y="-14199"/>
                <a:ext cx="2096728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</p:txBody>
          </p:sp>
        </mc:Choice>
        <mc:Fallback xmlns="">
          <p:sp>
            <p:nvSpPr>
              <p:cNvPr id="15499" name="yt_shape_154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163" y="-14199"/>
                <a:ext cx="2096728" cy="1070934"/>
              </a:xfrm>
              <a:prstGeom prst="rect">
                <a:avLst/>
              </a:prstGeom>
              <a:blipFill>
                <a:blip r:embed="rId2"/>
                <a:stretch>
                  <a:fillRect l="-87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01" name="yt_shape_15501"/>
          <p:cNvSpPr txBox="1"/>
          <p:nvPr/>
        </p:nvSpPr>
        <p:spPr>
          <a:xfrm>
            <a:off x="659163" y="1107523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学霸笔记</a:t>
            </a:r>
          </a:p>
        </p:txBody>
      </p:sp>
      <p:sp>
        <p:nvSpPr>
          <p:cNvPr id="6" name="yt_shape_15503"/>
          <p:cNvSpPr txBox="1"/>
          <p:nvPr/>
        </p:nvSpPr>
        <p:spPr>
          <a:xfrm>
            <a:off x="2207568" y="1772816"/>
            <a:ext cx="8532318" cy="194421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二次根式加减运算的步骤：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化简：将二次根式化成最简二次根式；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判别：找出被开方数相同的二次根式；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合并：类似于合并同类项，将被开方数相同的二次根式合并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09" name="yt_shape_15409"/>
              <p:cNvSpPr txBox="1"/>
              <p:nvPr/>
            </p:nvSpPr>
            <p:spPr>
              <a:xfrm>
                <a:off x="540000" y="900000"/>
                <a:ext cx="873835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怀化四中单元卷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5409" name="yt_shape_15409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38354" cy="466666"/>
              </a:xfrm>
              <a:prstGeom prst="rect">
                <a:avLst/>
              </a:prstGeom>
              <a:blipFill>
                <a:blip r:embed="rId2"/>
                <a:stretch>
                  <a:fillRect l="-2163" t="-5263" r="-111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411" name="yt_table_15411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4121236"/>
                  </p:ext>
                </p:extLst>
              </p:nvPr>
            </p:nvGraphicFramePr>
            <p:xfrm>
              <a:off x="540047" y="1417454"/>
              <a:ext cx="8375270" cy="520319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122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1221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1222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12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52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5411" name="yt_table_15411" descr="{&quot;rangeId&quot;:5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4121236"/>
                  </p:ext>
                </p:extLst>
              </p:nvPr>
            </p:nvGraphicFramePr>
            <p:xfrm>
              <a:off x="540047" y="1417454"/>
              <a:ext cx="8375270" cy="4610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122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1221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1222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122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7461" t="-3896" r="-56071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41339" t="-3896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5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412" name="yt_shape_15412"/>
              <p:cNvSpPr txBox="1"/>
              <p:nvPr/>
            </p:nvSpPr>
            <p:spPr>
              <a:xfrm>
                <a:off x="540000" y="1929214"/>
                <a:ext cx="9647513" cy="41142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5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 xmlns="">
          <p:sp>
            <p:nvSpPr>
              <p:cNvPr id="15412" name="yt_shape_154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29214"/>
                <a:ext cx="9647513" cy="4114268"/>
              </a:xfrm>
              <a:prstGeom prst="rect">
                <a:avLst/>
              </a:prstGeom>
              <a:blipFill>
                <a:blip r:embed="rId4"/>
                <a:stretch>
                  <a:fillRect l="-1960" t="-444" r="-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7C2360A-2F07-71BB-29BF-294AA7CA1321}"/>
              </a:ext>
            </a:extLst>
          </p:cNvPr>
          <p:cNvSpPr txBox="1"/>
          <p:nvPr/>
        </p:nvSpPr>
        <p:spPr>
          <a:xfrm>
            <a:off x="8273569" y="853194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7CB09F-2875-D9F2-34EC-77A782AE66EC}"/>
                  </a:ext>
                </a:extLst>
              </p:cNvPr>
              <p:cNvSpPr txBox="1"/>
              <p:nvPr/>
            </p:nvSpPr>
            <p:spPr>
              <a:xfrm>
                <a:off x="4320568" y="1882408"/>
                <a:ext cx="90093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3" name="文本框 2" descr="{'rangeId': 6, 'hasSerialNum': 1, 'mathAnswerShape': 1}">
                <a:extLst>
                  <a:ext uri="{FF2B5EF4-FFF2-40B4-BE49-F238E27FC236}">
                    <a16:creationId xmlns:a16="http://schemas.microsoft.com/office/drawing/2014/main" id="{7F7CB09F-2875-D9F2-34EC-77A782AE66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568" y="1882408"/>
                <a:ext cx="900939" cy="61539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A4FFEB6-26A4-2D43-C0A6-6A1FE2300E90}"/>
              </a:ext>
            </a:extLst>
          </p:cNvPr>
          <p:cNvCxnSpPr/>
          <p:nvPr/>
        </p:nvCxnSpPr>
        <p:spPr>
          <a:xfrm>
            <a:off x="4098318" y="2399389"/>
            <a:ext cx="10733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97A13C-FCC6-938F-48D6-ED5E9D6EAE1D}"/>
                  </a:ext>
                </a:extLst>
              </p:cNvPr>
              <p:cNvSpPr txBox="1"/>
              <p:nvPr/>
            </p:nvSpPr>
            <p:spPr>
              <a:xfrm>
                <a:off x="3385529" y="2414192"/>
                <a:ext cx="11009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97A13C-FCC6-938F-48D6-ED5E9D6EAE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5529" y="2414192"/>
                <a:ext cx="1100964" cy="615391"/>
              </a:xfrm>
              <a:prstGeom prst="rect">
                <a:avLst/>
              </a:prstGeom>
              <a:blipFill>
                <a:blip r:embed="rId6"/>
                <a:stretch>
                  <a:fillRect l="-828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B864579-7FAA-CBF6-57B5-A3D7CD9E3A5A}"/>
              </a:ext>
            </a:extLst>
          </p:cNvPr>
          <p:cNvCxnSpPr/>
          <p:nvPr/>
        </p:nvCxnSpPr>
        <p:spPr>
          <a:xfrm>
            <a:off x="3175504" y="2991823"/>
            <a:ext cx="12257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E849DD9-573C-1A54-3FE8-7B9F16D5A691}"/>
                  </a:ext>
                </a:extLst>
              </p:cNvPr>
              <p:cNvSpPr txBox="1"/>
              <p:nvPr/>
            </p:nvSpPr>
            <p:spPr>
              <a:xfrm>
                <a:off x="3090256" y="2896295"/>
                <a:ext cx="807211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E849DD9-573C-1A54-3FE8-7B9F16D5A6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256" y="2896295"/>
                <a:ext cx="807211" cy="10611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5ED532D-5070-34DD-1D4D-4D5F8002C57C}"/>
              </a:ext>
            </a:extLst>
          </p:cNvPr>
          <p:cNvCxnSpPr/>
          <p:nvPr/>
        </p:nvCxnSpPr>
        <p:spPr>
          <a:xfrm>
            <a:off x="2820381" y="3789040"/>
            <a:ext cx="97961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A079415-93FE-56B4-FDD0-AD17C653EDDC}"/>
                  </a:ext>
                </a:extLst>
              </p:cNvPr>
              <p:cNvSpPr txBox="1"/>
              <p:nvPr/>
            </p:nvSpPr>
            <p:spPr>
              <a:xfrm>
                <a:off x="3799995" y="3893517"/>
                <a:ext cx="1100964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9" name="文本框 8" descr="{'rangeId': 6, 'hasSerialNum': 1, 'mathAnswerShape': 1}">
                <a:extLst>
                  <a:ext uri="{FF2B5EF4-FFF2-40B4-BE49-F238E27FC236}">
                    <a16:creationId xmlns:a16="http://schemas.microsoft.com/office/drawing/2014/main" id="{9A079415-93FE-56B4-FDD0-AD17C653ED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9995" y="3893517"/>
                <a:ext cx="1100964" cy="1061161"/>
              </a:xfrm>
              <a:prstGeom prst="rect">
                <a:avLst/>
              </a:prstGeom>
              <a:blipFill>
                <a:blip r:embed="rId8"/>
                <a:stretch>
                  <a:fillRect l="-82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1B2DB1D-67A6-B1DE-19BE-EDC494EA681D}"/>
              </a:ext>
            </a:extLst>
          </p:cNvPr>
          <p:cNvCxnSpPr/>
          <p:nvPr/>
        </p:nvCxnSpPr>
        <p:spPr>
          <a:xfrm>
            <a:off x="3549395" y="4653136"/>
            <a:ext cx="12257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FA87EED-29EE-A69B-B082-9CBA5097CE80}"/>
                  </a:ext>
                </a:extLst>
              </p:cNvPr>
              <p:cNvSpPr txBox="1"/>
              <p:nvPr/>
            </p:nvSpPr>
            <p:spPr>
              <a:xfrm>
                <a:off x="9207147" y="4861066"/>
                <a:ext cx="90093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" name="文本框 10" descr="{'rangeId': 6, 'hasSerialNum': 1, 'mathAnswerShape': 1}">
                <a:extLst>
                  <a:ext uri="{FF2B5EF4-FFF2-40B4-BE49-F238E27FC236}">
                    <a16:creationId xmlns:a16="http://schemas.microsoft.com/office/drawing/2014/main" id="{DFA87EED-29EE-A69B-B082-9CBA5097CE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07147" y="4861066"/>
                <a:ext cx="900939" cy="76506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145487E-0B7E-35E8-9C96-B448A7475588}"/>
              </a:ext>
            </a:extLst>
          </p:cNvPr>
          <p:cNvCxnSpPr/>
          <p:nvPr/>
        </p:nvCxnSpPr>
        <p:spPr>
          <a:xfrm>
            <a:off x="8915317" y="5445224"/>
            <a:ext cx="10733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  <p:bldP spid="9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23" name="yt_shape_15423"/>
              <p:cNvSpPr txBox="1"/>
              <p:nvPr/>
            </p:nvSpPr>
            <p:spPr>
              <a:xfrm>
                <a:off x="479376" y="1328669"/>
                <a:ext cx="4086311" cy="39047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="">
          <p:sp>
            <p:nvSpPr>
              <p:cNvPr id="15423" name="yt_shape_154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328669"/>
                <a:ext cx="4086311" cy="3904723"/>
              </a:xfrm>
              <a:prstGeom prst="rect">
                <a:avLst/>
              </a:prstGeom>
              <a:blipFill>
                <a:blip r:embed="rId2"/>
                <a:stretch>
                  <a:fillRect l="-4627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70D27D-16B0-F962-1050-0E1801F907F9}"/>
                  </a:ext>
                </a:extLst>
              </p:cNvPr>
              <p:cNvSpPr txBox="1"/>
              <p:nvPr/>
            </p:nvSpPr>
            <p:spPr>
              <a:xfrm>
                <a:off x="389365" y="1956297"/>
                <a:ext cx="4226877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70D27D-16B0-F962-1050-0E1801F907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1956297"/>
                <a:ext cx="4226877" cy="768045"/>
              </a:xfrm>
              <a:prstGeom prst="rect">
                <a:avLst/>
              </a:prstGeom>
              <a:blipFill>
                <a:blip r:embed="rId3"/>
                <a:stretch>
                  <a:fillRect l="-230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0A052C-DA3F-DFDC-2A1A-B2B55749907B}"/>
                  </a:ext>
                </a:extLst>
              </p:cNvPr>
              <p:cNvSpPr txBox="1"/>
              <p:nvPr/>
            </p:nvSpPr>
            <p:spPr>
              <a:xfrm>
                <a:off x="1646839" y="2724343"/>
                <a:ext cx="186944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0A052C-DA3F-DFDC-2A1A-B2B5574990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6839" y="2724343"/>
                <a:ext cx="1869441" cy="618694"/>
              </a:xfrm>
              <a:prstGeom prst="rect">
                <a:avLst/>
              </a:prstGeom>
              <a:blipFill>
                <a:blip r:embed="rId4"/>
                <a:stretch>
                  <a:fillRect l="-4886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6F459F8-5033-ACCB-1138-81C0FB9A2D36}"/>
                  </a:ext>
                </a:extLst>
              </p:cNvPr>
              <p:cNvSpPr txBox="1"/>
              <p:nvPr/>
            </p:nvSpPr>
            <p:spPr>
              <a:xfrm>
                <a:off x="1646839" y="3249425"/>
                <a:ext cx="117716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6F459F8-5033-ACCB-1138-81C0FB9A2D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6839" y="3249425"/>
                <a:ext cx="1177164" cy="618693"/>
              </a:xfrm>
              <a:prstGeom prst="rect">
                <a:avLst/>
              </a:prstGeom>
              <a:blipFill>
                <a:blip r:embed="rId5"/>
                <a:stretch>
                  <a:fillRect l="-7772" r="-8808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D0D8DB-7500-9B5A-5C0F-A5338790E894}"/>
                  </a:ext>
                </a:extLst>
              </p:cNvPr>
              <p:cNvSpPr txBox="1"/>
              <p:nvPr/>
            </p:nvSpPr>
            <p:spPr>
              <a:xfrm>
                <a:off x="389365" y="4202674"/>
                <a:ext cx="4009517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D0D8DB-7500-9B5A-5C0F-A5338790E8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202674"/>
                <a:ext cx="4009517" cy="615391"/>
              </a:xfrm>
              <a:prstGeom prst="rect">
                <a:avLst/>
              </a:prstGeom>
              <a:blipFill>
                <a:blip r:embed="rId6"/>
                <a:stretch>
                  <a:fillRect l="-2432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16A49FE-7F16-7BB9-77E4-B8A7E03070B5}"/>
              </a:ext>
            </a:extLst>
          </p:cNvPr>
          <p:cNvSpPr txBox="1"/>
          <p:nvPr/>
        </p:nvSpPr>
        <p:spPr>
          <a:xfrm>
            <a:off x="1646839" y="4818065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376" y="836712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31" name="yt_shape_15431"/>
              <p:cNvSpPr txBox="1"/>
              <p:nvPr/>
            </p:nvSpPr>
            <p:spPr>
              <a:xfrm>
                <a:off x="540000" y="900000"/>
                <a:ext cx="4075218" cy="21226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431" name="yt_shape_15431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75218" cy="2122697"/>
              </a:xfrm>
              <a:prstGeom prst="rect">
                <a:avLst/>
              </a:prstGeom>
              <a:blipFill>
                <a:blip r:embed="rId2"/>
                <a:stretch>
                  <a:fillRect l="-4641" b="-7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E031952-D175-E542-4CCA-81385264B015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421589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9E031952-D175-E542-4CCA-81385264B0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4215892" cy="766077"/>
              </a:xfrm>
              <a:prstGeom prst="rect">
                <a:avLst/>
              </a:prstGeom>
              <a:blipFill>
                <a:blip r:embed="rId3"/>
                <a:stretch>
                  <a:fillRect l="-231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417568-B2B3-FB5E-DB4B-B5F7219C704A}"/>
                  </a:ext>
                </a:extLst>
              </p:cNvPr>
              <p:cNvSpPr txBox="1"/>
              <p:nvPr/>
            </p:nvSpPr>
            <p:spPr>
              <a:xfrm>
                <a:off x="1703512" y="2586821"/>
                <a:ext cx="11771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417568-B2B3-FB5E-DB4B-B5F7219C7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586821"/>
                <a:ext cx="1177164" cy="555765"/>
              </a:xfrm>
              <a:prstGeom prst="rect">
                <a:avLst/>
              </a:prstGeom>
              <a:blipFill>
                <a:blip r:embed="rId4"/>
                <a:stretch>
                  <a:fillRect l="-7732" r="-8247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5" name="yt_shape_15435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二次根式加减法的应用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36" name="yt_shape_15436"/>
              <p:cNvSpPr txBox="1"/>
              <p:nvPr/>
            </p:nvSpPr>
            <p:spPr>
              <a:xfrm>
                <a:off x="540119" y="1395205"/>
                <a:ext cx="11492915" cy="36422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一个三角形的边长分别为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则它的周长是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5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c4f02IsAddLine,isEnd"/>
                  </a:rPr>
                  <a:t> 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/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cm.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若长方形长为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宽是长与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求它的周长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436" name="yt_shape_154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3642279"/>
              </a:xfrm>
              <a:prstGeom prst="rect">
                <a:avLst/>
              </a:prstGeom>
              <a:blipFill>
                <a:blip r:embed="rId2"/>
                <a:stretch>
                  <a:fillRect l="-1645" t="-670" b="-4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71836" title="H_26.259764">
            <a:extLst>
              <a:ext uri="{FF2B5EF4-FFF2-40B4-BE49-F238E27FC236}">
                <a16:creationId xmlns:a16="http://schemas.microsoft.com/office/drawing/2014/main" id="{68B9EB5E-99A1-1663-31ED-CA79612A9F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9E1C2A-344E-A040-D12B-216390C91928}"/>
                  </a:ext>
                </a:extLst>
              </p:cNvPr>
              <p:cNvSpPr txBox="1"/>
              <p:nvPr/>
            </p:nvSpPr>
            <p:spPr>
              <a:xfrm>
                <a:off x="9997714" y="1628339"/>
                <a:ext cx="16534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c4f02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9E1C2A-344E-A040-D12B-216390C919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97714" y="1628339"/>
                <a:ext cx="1653413" cy="615392"/>
              </a:xfrm>
              <a:prstGeom prst="rect">
                <a:avLst/>
              </a:prstGeom>
              <a:blipFill>
                <a:blip r:embed="rId4"/>
                <a:stretch>
                  <a:fillRect l="-5535" t="-27723" r="-3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5F66B25-D5A3-13A0-1B2A-E11B1A3D2159}"/>
              </a:ext>
            </a:extLst>
          </p:cNvPr>
          <p:cNvCxnSpPr/>
          <p:nvPr/>
        </p:nvCxnSpPr>
        <p:spPr>
          <a:xfrm>
            <a:off x="9782925" y="1936035"/>
            <a:ext cx="17781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C3A4F2-6439-D2AD-66E2-29400A8DA6E0}"/>
                  </a:ext>
                </a:extLst>
              </p:cNvPr>
              <p:cNvSpPr txBox="1"/>
              <p:nvPr/>
            </p:nvSpPr>
            <p:spPr>
              <a:xfrm>
                <a:off x="450108" y="1789229"/>
                <a:ext cx="120573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9, 'hasSerialNum': 1, 'mathAnswerShape': 1}">
                <a:extLst>
                  <a:ext uri="{FF2B5EF4-FFF2-40B4-BE49-F238E27FC236}">
                    <a16:creationId xmlns:a16="http://schemas.microsoft.com/office/drawing/2014/main" id="{5DC3A4F2-6439-D2AD-66E2-29400A8DA6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789229"/>
                <a:ext cx="1205739" cy="613931"/>
              </a:xfrm>
              <a:prstGeom prst="rect">
                <a:avLst/>
              </a:prstGeom>
              <a:blipFill>
                <a:blip r:embed="rId5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CD0C75E-4ACC-2A24-2D02-EECD4C9EF8E6}"/>
                  </a:ext>
                </a:extLst>
              </p:cNvPr>
              <p:cNvSpPr txBox="1"/>
              <p:nvPr/>
            </p:nvSpPr>
            <p:spPr>
              <a:xfrm>
                <a:off x="450108" y="2915579"/>
                <a:ext cx="4698492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9, 'hasSerialNum': 1, 'mathAnswerShape': 1}">
                <a:extLst>
                  <a:ext uri="{FF2B5EF4-FFF2-40B4-BE49-F238E27FC236}">
                    <a16:creationId xmlns:a16="http://schemas.microsoft.com/office/drawing/2014/main" id="{7CD0C75E-4ACC-2A24-2D02-EECD4C9EF8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15579"/>
                <a:ext cx="4698492" cy="618694"/>
              </a:xfrm>
              <a:prstGeom prst="rect">
                <a:avLst/>
              </a:prstGeom>
              <a:blipFill>
                <a:blip r:embed="rId6"/>
                <a:stretch>
                  <a:fillRect l="-2075" r="-2075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42342B3-392E-0E8E-792E-E8B771584C47}"/>
                  </a:ext>
                </a:extLst>
              </p:cNvPr>
              <p:cNvSpPr txBox="1"/>
              <p:nvPr/>
            </p:nvSpPr>
            <p:spPr>
              <a:xfrm>
                <a:off x="450108" y="3440661"/>
                <a:ext cx="4009517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9, 'hasSerialNum': 1, 'mathAnswerShape': 1}">
                <a:extLst>
                  <a:ext uri="{FF2B5EF4-FFF2-40B4-BE49-F238E27FC236}">
                    <a16:creationId xmlns:a16="http://schemas.microsoft.com/office/drawing/2014/main" id="{442342B3-392E-0E8E-792E-E8B771584C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40661"/>
                <a:ext cx="4009517" cy="618693"/>
              </a:xfrm>
              <a:prstGeom prst="rect">
                <a:avLst/>
              </a:prstGeom>
              <a:blipFill>
                <a:blip r:embed="rId7"/>
                <a:stretch>
                  <a:fillRect l="-2432" r="-2128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F717C96-B053-837F-FC9B-E853C1430F11}"/>
                  </a:ext>
                </a:extLst>
              </p:cNvPr>
              <p:cNvSpPr txBox="1"/>
              <p:nvPr/>
            </p:nvSpPr>
            <p:spPr>
              <a:xfrm>
                <a:off x="450108" y="3965742"/>
                <a:ext cx="155816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8" name="文本框 7" descr="{'rangeId': 9, 'hasSerialNum': 1, 'mathAnswerShape': 1}">
                <a:extLst>
                  <a:ext uri="{FF2B5EF4-FFF2-40B4-BE49-F238E27FC236}">
                    <a16:creationId xmlns:a16="http://schemas.microsoft.com/office/drawing/2014/main" id="{0F717C96-B053-837F-FC9B-E853C1430F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65742"/>
                <a:ext cx="1558164" cy="618694"/>
              </a:xfrm>
              <a:prstGeom prst="rect">
                <a:avLst/>
              </a:prstGeom>
              <a:blipFill>
                <a:blip r:embed="rId8"/>
                <a:stretch>
                  <a:fillRect l="-6275" r="-6275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8FA1ABF-C5A5-FA10-8E73-A9788C5DE8F6}"/>
                  </a:ext>
                </a:extLst>
              </p:cNvPr>
              <p:cNvSpPr txBox="1"/>
              <p:nvPr/>
            </p:nvSpPr>
            <p:spPr>
              <a:xfrm>
                <a:off x="450108" y="4490824"/>
                <a:ext cx="132956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9" name="文本框 8" descr="{'rangeId': 9, 'hasSerialNum': 1, 'mathAnswerShape': 1}">
                <a:extLst>
                  <a:ext uri="{FF2B5EF4-FFF2-40B4-BE49-F238E27FC236}">
                    <a16:creationId xmlns:a16="http://schemas.microsoft.com/office/drawing/2014/main" id="{58FA1ABF-C5A5-FA10-8E73-A9788C5DE8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90824"/>
                <a:ext cx="1329564" cy="558241"/>
              </a:xfrm>
              <a:prstGeom prst="rect">
                <a:avLst/>
              </a:prstGeom>
              <a:blipFill>
                <a:blip r:embed="rId9"/>
                <a:stretch>
                  <a:fillRect l="-7339" r="-7339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2" name="yt_shape_15442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错用运算法则致错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43" name="yt_shape_15443"/>
              <p:cNvSpPr txBox="1"/>
              <p:nvPr/>
            </p:nvSpPr>
            <p:spPr>
              <a:xfrm>
                <a:off x="540000" y="1395205"/>
                <a:ext cx="4315669" cy="15211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443" name="yt_shape_15443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4315669" cy="1521186"/>
              </a:xfrm>
              <a:prstGeom prst="rect">
                <a:avLst/>
              </a:prstGeom>
              <a:blipFill>
                <a:blip r:embed="rId2"/>
                <a:stretch>
                  <a:fillRect l="-4379" t="-1205" r="-3390" b="-1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71902" title="H_26.259764">
            <a:extLst>
              <a:ext uri="{FF2B5EF4-FFF2-40B4-BE49-F238E27FC236}">
                <a16:creationId xmlns:a16="http://schemas.microsoft.com/office/drawing/2014/main" id="{9A333529-B464-E778-B91F-69E031C5FD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22A7A7B-1FC8-F036-3A9E-F1048A47C060}"/>
                  </a:ext>
                </a:extLst>
              </p:cNvPr>
              <p:cNvSpPr txBox="1"/>
              <p:nvPr/>
            </p:nvSpPr>
            <p:spPr>
              <a:xfrm>
                <a:off x="449989" y="1873481"/>
                <a:ext cx="431431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1, 'hasSerialNum': 1}">
                <a:extLst>
                  <a:ext uri="{FF2B5EF4-FFF2-40B4-BE49-F238E27FC236}">
                    <a16:creationId xmlns:a16="http://schemas.microsoft.com/office/drawing/2014/main" id="{122A7A7B-1FC8-F036-3A9E-F1048A47C0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73481"/>
                <a:ext cx="4314317" cy="613931"/>
              </a:xfrm>
              <a:prstGeom prst="rect">
                <a:avLst/>
              </a:prstGeom>
              <a:blipFill>
                <a:blip r:embed="rId4"/>
                <a:stretch>
                  <a:fillRect l="-226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74A821-5706-DF0D-2DCF-577BD97BC064}"/>
                  </a:ext>
                </a:extLst>
              </p:cNvPr>
              <p:cNvSpPr txBox="1"/>
              <p:nvPr/>
            </p:nvSpPr>
            <p:spPr>
              <a:xfrm>
                <a:off x="1631504" y="2445158"/>
                <a:ext cx="1481964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74A821-5706-DF0D-2DCF-577BD97BC0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445158"/>
                <a:ext cx="1481964" cy="554685"/>
              </a:xfrm>
              <a:prstGeom prst="rect">
                <a:avLst/>
              </a:prstGeom>
              <a:blipFill>
                <a:blip r:embed="rId5"/>
                <a:stretch>
                  <a:fillRect l="-6584" t="-1099" r="-6584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8" name="yt_shape_1544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5447" name="yt_image_15447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450" name="yt_shape_15450"/>
              <p:cNvSpPr txBox="1"/>
              <p:nvPr/>
            </p:nvSpPr>
            <p:spPr>
              <a:xfrm>
                <a:off x="540000" y="1482165"/>
                <a:ext cx="10363478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等腰三角形两边长分别为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那么这个三角形的周长为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5450" name="yt_shape_15450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363478" cy="466666"/>
              </a:xfrm>
              <a:prstGeom prst="rect">
                <a:avLst/>
              </a:prstGeom>
              <a:blipFill>
                <a:blip r:embed="rId3"/>
                <a:stretch>
                  <a:fillRect l="-1824" t="-3896" r="-76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452" name="yt_table_15452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4680757"/>
                  </p:ext>
                </p:extLst>
              </p:nvPr>
            </p:nvGraphicFramePr>
            <p:xfrm>
              <a:off x="540047" y="1999619"/>
              <a:ext cx="7932040" cy="1043560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1224"/>
                        </a:ext>
                      </a:extLst>
                    </a:gridCol>
                    <a:gridCol w="3561017">
                      <a:extLst>
                        <a:ext uri="{9D8B030D-6E8A-4147-A177-3AD203B41FA5}">
                          <a16:colId xmlns:a16="http://schemas.microsoft.com/office/drawing/2014/main" val="112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9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9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54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5452" name="yt_table_15452" descr="{&quot;rangeId&quot;:13,&quot;type&quot;:&quot;Option&quot;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4680757"/>
                  </p:ext>
                </p:extLst>
              </p:nvPr>
            </p:nvGraphicFramePr>
            <p:xfrm>
              <a:off x="540047" y="1999619"/>
              <a:ext cx="7932040" cy="924306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1224"/>
                        </a:ext>
                      </a:extLst>
                    </a:gridCol>
                    <a:gridCol w="3561017">
                      <a:extLst>
                        <a:ext uri="{9D8B030D-6E8A-4147-A177-3AD203B41FA5}">
                          <a16:colId xmlns:a16="http://schemas.microsoft.com/office/drawing/2014/main" val="11225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81590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2564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53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r="-81590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2564" t="-100000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5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453" name="yt_shape_15453"/>
              <p:cNvSpPr txBox="1"/>
              <p:nvPr/>
            </p:nvSpPr>
            <p:spPr>
              <a:xfrm>
                <a:off x="540000" y="2974509"/>
                <a:ext cx="9136412" cy="976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5453" name="yt_shape_15453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4509"/>
                <a:ext cx="9136412" cy="976999"/>
              </a:xfrm>
              <a:prstGeom prst="rect">
                <a:avLst/>
              </a:prstGeom>
              <a:blipFill>
                <a:blip r:embed="rId5"/>
                <a:stretch>
                  <a:fillRect l="-2069" r="-1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455" name="yt_table_154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695862"/>
              </p:ext>
            </p:extLst>
          </p:nvPr>
        </p:nvGraphicFramePr>
        <p:xfrm>
          <a:off x="540047" y="4002296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122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22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122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1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457" name="yt_shape_15457"/>
              <p:cNvSpPr txBox="1"/>
              <p:nvPr/>
            </p:nvSpPr>
            <p:spPr>
              <a:xfrm>
                <a:off x="540000" y="4528467"/>
                <a:ext cx="10028964" cy="9538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如果最简二次根式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可以合并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的值是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5457" name="yt_shape_154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28467"/>
                <a:ext cx="10028964" cy="953851"/>
              </a:xfrm>
              <a:prstGeom prst="rect">
                <a:avLst/>
              </a:prstGeom>
              <a:blipFill>
                <a:blip r:embed="rId6"/>
                <a:stretch>
                  <a:fillRect l="-1884" t="-2564" r="-912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40B631A-8B84-2D16-D516-E3F1B033548B}"/>
              </a:ext>
            </a:extLst>
          </p:cNvPr>
          <p:cNvSpPr txBox="1"/>
          <p:nvPr/>
        </p:nvSpPr>
        <p:spPr>
          <a:xfrm>
            <a:off x="9900439" y="1435359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FDC765-CA0E-1E9C-F42D-78C01A9067B4}"/>
              </a:ext>
            </a:extLst>
          </p:cNvPr>
          <p:cNvSpPr txBox="1"/>
          <p:nvPr/>
        </p:nvSpPr>
        <p:spPr>
          <a:xfrm>
            <a:off x="8690964" y="3062854"/>
            <a:ext cx="3832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2DDF8D-3B5B-E503-B8ED-CC1C68F51F5A}"/>
              </a:ext>
            </a:extLst>
          </p:cNvPr>
          <p:cNvSpPr txBox="1"/>
          <p:nvPr/>
        </p:nvSpPr>
        <p:spPr>
          <a:xfrm>
            <a:off x="754789" y="5001917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60" name="yt_shape_15460"/>
              <p:cNvSpPr txBox="1"/>
              <p:nvPr/>
            </p:nvSpPr>
            <p:spPr>
              <a:xfrm>
                <a:off x="540000" y="900000"/>
                <a:ext cx="8916287" cy="50654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过程学习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怀化会同一中月考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①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732939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②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732939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③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732939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④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任务：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以上解答过程中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步开始出现错误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请写出本题的正确解答过程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460" name="yt_shape_154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16287" cy="5065426"/>
              </a:xfrm>
              <a:prstGeom prst="rect">
                <a:avLst/>
              </a:prstGeom>
              <a:blipFill>
                <a:blip r:embed="rId2"/>
                <a:stretch>
                  <a:fillRect l="-2120" t="-481" r="-1163" b="-2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001610E-43BA-D029-2D75-87FB45B55F30}"/>
              </a:ext>
            </a:extLst>
          </p:cNvPr>
          <p:cNvSpPr txBox="1"/>
          <p:nvPr/>
        </p:nvSpPr>
        <p:spPr>
          <a:xfrm>
            <a:off x="4564789" y="393472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A88766-BFCE-44ED-FC7B-2E7807912280}"/>
                  </a:ext>
                </a:extLst>
              </p:cNvPr>
              <p:cNvSpPr txBox="1"/>
              <p:nvPr/>
            </p:nvSpPr>
            <p:spPr>
              <a:xfrm>
                <a:off x="449989" y="4885698"/>
                <a:ext cx="416191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6, 'hasSerialNum': 1}">
                <a:extLst>
                  <a:ext uri="{FF2B5EF4-FFF2-40B4-BE49-F238E27FC236}">
                    <a16:creationId xmlns:a16="http://schemas.microsoft.com/office/drawing/2014/main" id="{87A88766-BFCE-44ED-FC7B-2E78079122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85698"/>
                <a:ext cx="4161917" cy="615392"/>
              </a:xfrm>
              <a:prstGeom prst="rect">
                <a:avLst/>
              </a:prstGeom>
              <a:blipFill>
                <a:blip r:embed="rId3"/>
                <a:stretch>
                  <a:fillRect l="-2343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E27FD0C-11F1-7724-8CA8-C7E84A46FDAE}"/>
                  </a:ext>
                </a:extLst>
              </p:cNvPr>
              <p:cNvSpPr txBox="1"/>
              <p:nvPr/>
            </p:nvSpPr>
            <p:spPr>
              <a:xfrm>
                <a:off x="1631504" y="5455376"/>
                <a:ext cx="225044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E27FD0C-11F1-7724-8CA8-C7E84A46F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455376"/>
                <a:ext cx="2250441" cy="555765"/>
              </a:xfrm>
              <a:prstGeom prst="rect">
                <a:avLst/>
              </a:prstGeom>
              <a:blipFill>
                <a:blip r:embed="rId4"/>
                <a:stretch>
                  <a:fillRect l="-4336" t="-1099" r="-4065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75" name="yt_shape_15475"/>
              <p:cNvSpPr txBox="1"/>
              <p:nvPr/>
            </p:nvSpPr>
            <p:spPr>
              <a:xfrm>
                <a:off x="540000" y="900000"/>
                <a:ext cx="4860818" cy="40287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475" name="yt_shape_15475" descr="{&quot;rangeId&quot;:2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60818" cy="4028732"/>
              </a:xfrm>
              <a:prstGeom prst="rect">
                <a:avLst/>
              </a:prstGeom>
              <a:blipFill>
                <a:blip r:embed="rId2"/>
                <a:stretch>
                  <a:fillRect l="-3890" t="-1362" r="-2760" b="-36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B94CC21-556D-BCB0-4F9A-AB6396FDA0CB}"/>
                  </a:ext>
                </a:extLst>
              </p:cNvPr>
              <p:cNvSpPr txBox="1"/>
              <p:nvPr/>
            </p:nvSpPr>
            <p:spPr>
              <a:xfrm>
                <a:off x="449989" y="1850462"/>
                <a:ext cx="4619117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6, 'hasSerialNum': 1}">
                <a:extLst>
                  <a:ext uri="{FF2B5EF4-FFF2-40B4-BE49-F238E27FC236}">
                    <a16:creationId xmlns:a16="http://schemas.microsoft.com/office/drawing/2014/main" id="{CB94CC21-556D-BCB0-4F9A-AB6396FDA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50462"/>
                <a:ext cx="4619117" cy="615391"/>
              </a:xfrm>
              <a:prstGeom prst="rect">
                <a:avLst/>
              </a:prstGeom>
              <a:blipFill>
                <a:blip r:embed="rId3"/>
                <a:stretch>
                  <a:fillRect l="-211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2FB68F6-851C-B313-8374-DC7FFC01D88A}"/>
                  </a:ext>
                </a:extLst>
              </p:cNvPr>
              <p:cNvSpPr txBox="1"/>
              <p:nvPr/>
            </p:nvSpPr>
            <p:spPr>
              <a:xfrm>
                <a:off x="1703512" y="2372241"/>
                <a:ext cx="22504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27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2FB68F6-851C-B313-8374-DC7FFC01D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372241"/>
                <a:ext cx="2250441" cy="615392"/>
              </a:xfrm>
              <a:prstGeom prst="rect">
                <a:avLst/>
              </a:prstGeom>
              <a:blipFill>
                <a:blip r:embed="rId4"/>
                <a:stretch>
                  <a:fillRect l="-4054" r="-405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986F114-09F5-49A3-1D87-5DD7030EE69D}"/>
                  </a:ext>
                </a:extLst>
              </p:cNvPr>
              <p:cNvSpPr txBox="1"/>
              <p:nvPr/>
            </p:nvSpPr>
            <p:spPr>
              <a:xfrm>
                <a:off x="449989" y="3861570"/>
                <a:ext cx="493039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6, 'hasSerialNum': 1}">
                <a:extLst>
                  <a:ext uri="{FF2B5EF4-FFF2-40B4-BE49-F238E27FC236}">
                    <a16:creationId xmlns:a16="http://schemas.microsoft.com/office/drawing/2014/main" id="{E986F114-09F5-49A3-1D87-5DD7030EE6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1570"/>
                <a:ext cx="4930394" cy="613931"/>
              </a:xfrm>
              <a:prstGeom prst="rect">
                <a:avLst/>
              </a:prstGeom>
              <a:blipFill>
                <a:blip r:embed="rId5"/>
                <a:stretch>
                  <a:fillRect l="-197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629099-0AB5-F4E1-C6B1-AF72E78FC320}"/>
                  </a:ext>
                </a:extLst>
              </p:cNvPr>
              <p:cNvSpPr txBox="1"/>
              <p:nvPr/>
            </p:nvSpPr>
            <p:spPr>
              <a:xfrm>
                <a:off x="1703512" y="4381890"/>
                <a:ext cx="11771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629099-0AB5-F4E1-C6B1-AF72E78FC3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381890"/>
                <a:ext cx="1177164" cy="554686"/>
              </a:xfrm>
              <a:prstGeom prst="rect">
                <a:avLst/>
              </a:prstGeom>
              <a:blipFill>
                <a:blip r:embed="rId6"/>
                <a:stretch>
                  <a:fillRect l="-7732" t="-1099" r="-8247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555</Words>
  <Application>Microsoft Office PowerPoint</Application>
  <PresentationFormat>宽屏</PresentationFormat>
  <Paragraphs>161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,isEnd</vt:lpstr>
      <vt:lpstr>_⨹_1_c4f02</vt:lpstr>
      <vt:lpstr>_⨹_1_c4f02IsAddLine,isEnd</vt:lpstr>
      <vt:lpstr>_⨹_1_d565e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2024-04-28T05:32:47Z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