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17" r:id="rId5"/>
    <p:sldId id="307" r:id="rId6"/>
    <p:sldId id="309" r:id="rId7"/>
    <p:sldId id="311" r:id="rId8"/>
    <p:sldId id="312" r:id="rId9"/>
    <p:sldId id="313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bin"/><Relationship Id="rId4" Type="http://schemas.openxmlformats.org/officeDocument/2006/relationships/image" Target="../media/image13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47" name="yt_image_13247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49" name="yt_shape_13249"/>
          <p:cNvSpPr txBox="1"/>
          <p:nvPr/>
        </p:nvSpPr>
        <p:spPr>
          <a:xfrm>
            <a:off x="540000" y="1482165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作一个角等于已知角</a:t>
            </a:r>
          </a:p>
        </p:txBody>
      </p:sp>
      <p:sp>
        <p:nvSpPr>
          <p:cNvPr id="13250" name="yt_shape_13250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用尺规作出的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的作图痕迹中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弧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513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52" name="yt_table_1325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930821"/>
              </p:ext>
            </p:extLst>
          </p:nvPr>
        </p:nvGraphicFramePr>
        <p:xfrm>
          <a:off x="540047" y="2936805"/>
          <a:ext cx="5160963" cy="1901952"/>
        </p:xfrm>
        <a:graphic>
          <a:graphicData uri="http://schemas.openxmlformats.org/drawingml/2006/table">
            <a:tbl>
              <a:tblPr/>
              <a:tblGrid>
                <a:gridCol w="5160963">
                  <a:extLst>
                    <a:ext uri="{9D8B030D-6E8A-4147-A177-3AD203B41FA5}">
                      <a16:colId xmlns:a16="http://schemas.microsoft.com/office/drawing/2014/main" val="105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为半径的弧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为半径的弧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为半径的弧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为半径的弧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</a:tbl>
          </a:graphicData>
        </a:graphic>
      </p:graphicFrame>
      <p:pic>
        <p:nvPicPr>
          <p:cNvPr id="13251" name="yt_image_13251_skip" title="H_99.7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02315" y="2936805"/>
            <a:ext cx="2347686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131332" title="H_26.259764">
            <a:extLst>
              <a:ext uri="{FF2B5EF4-FFF2-40B4-BE49-F238E27FC236}">
                <a16:creationId xmlns:a16="http://schemas.microsoft.com/office/drawing/2014/main" id="{392DC980-1C8B-E001-3EB9-D26B30348D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8949E3-8B39-E704-DA87-B02E4B83B027}"/>
              </a:ext>
            </a:extLst>
          </p:cNvPr>
          <p:cNvSpPr txBox="1"/>
          <p:nvPr/>
        </p:nvSpPr>
        <p:spPr>
          <a:xfrm>
            <a:off x="1364508" y="24060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4" name="yt_shape_13254"/>
          <p:cNvSpPr txBox="1"/>
          <p:nvPr/>
        </p:nvSpPr>
        <p:spPr>
          <a:xfrm>
            <a:off x="540000" y="90000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已知两边及其夹角作三角形</a:t>
            </a:r>
          </a:p>
        </p:txBody>
      </p:sp>
      <p:sp>
        <p:nvSpPr>
          <p:cNvPr id="13255" name="yt_shape_13255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9fa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根据作图过程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在下面的空格里填上适当的文字或字母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256" name="yt_image_13256" title="H_92.42866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7832" y="2572949"/>
            <a:ext cx="1588669" cy="1173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58" name="yt_shape_13258"/>
          <p:cNvSpPr txBox="1"/>
          <p:nvPr/>
        </p:nvSpPr>
        <p:spPr>
          <a:xfrm>
            <a:off x="540000" y="3731377"/>
            <a:ext cx="50622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MBN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3259" name="yt_image_13259" title="H_92.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7832" y="4318862"/>
            <a:ext cx="1087738" cy="117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131396" title="H_26.259764">
            <a:extLst>
              <a:ext uri="{FF2B5EF4-FFF2-40B4-BE49-F238E27FC236}">
                <a16:creationId xmlns:a16="http://schemas.microsoft.com/office/drawing/2014/main" id="{8DBDED9A-109E-60BD-8E16-8427E0FE1B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E5B9C97-AF57-7A2B-3FDF-40DF3EE26859}"/>
              </a:ext>
            </a:extLst>
          </p:cNvPr>
          <p:cNvSpPr txBox="1"/>
          <p:nvPr/>
        </p:nvSpPr>
        <p:spPr>
          <a:xfrm>
            <a:off x="4388577" y="3684571"/>
            <a:ext cx="950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1" name="yt_shape_13261"/>
          <p:cNvSpPr txBox="1"/>
          <p:nvPr/>
        </p:nvSpPr>
        <p:spPr>
          <a:xfrm>
            <a:off x="540000" y="900000"/>
            <a:ext cx="106279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上截取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上截取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3262" name="yt_image_13262" title="H_92.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9250" y="1445683"/>
            <a:ext cx="1102050" cy="117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64" name="yt_shape_13264"/>
          <p:cNvSpPr txBox="1"/>
          <p:nvPr/>
        </p:nvSpPr>
        <p:spPr>
          <a:xfrm>
            <a:off x="540000" y="2754914"/>
            <a:ext cx="78595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就是所求作的三角形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265" name="yt_image_13265" title="H_92.42866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7914" y="3457878"/>
            <a:ext cx="1032080" cy="1173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DBAD90-AE28-45B0-5CCA-6FDA6ED12940}"/>
              </a:ext>
            </a:extLst>
          </p:cNvPr>
          <p:cNvSpPr txBox="1"/>
          <p:nvPr/>
        </p:nvSpPr>
        <p:spPr>
          <a:xfrm>
            <a:off x="5936389" y="853194"/>
            <a:ext cx="684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A95BE2-F35D-7098-3E72-7313FD90D4BE}"/>
              </a:ext>
            </a:extLst>
          </p:cNvPr>
          <p:cNvSpPr txBox="1"/>
          <p:nvPr/>
        </p:nvSpPr>
        <p:spPr>
          <a:xfrm>
            <a:off x="10182951" y="853194"/>
            <a:ext cx="667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BC2207-8E02-5783-8E5E-B31260671DE7}"/>
              </a:ext>
            </a:extLst>
          </p:cNvPr>
          <p:cNvSpPr txBox="1"/>
          <p:nvPr/>
        </p:nvSpPr>
        <p:spPr>
          <a:xfrm>
            <a:off x="2174014" y="2708108"/>
            <a:ext cx="921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7" name="yt_shape_13267"/>
          <p:cNvSpPr txBox="1"/>
          <p:nvPr/>
        </p:nvSpPr>
        <p:spPr>
          <a:xfrm>
            <a:off x="540000" y="90000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已知两角及其夹边作三角形</a:t>
            </a:r>
          </a:p>
        </p:txBody>
      </p:sp>
      <p:sp>
        <p:nvSpPr>
          <p:cNvPr id="13268" name="yt_shape_13268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画一个三角形使它的两个角分别等于已知角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ce91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两角的夹边等于已知线段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269" name="yt_image_13269" title="H_203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5383" y="2564904"/>
            <a:ext cx="4488287" cy="1391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131468" title="H_26.259764">
            <a:extLst>
              <a:ext uri="{FF2B5EF4-FFF2-40B4-BE49-F238E27FC236}">
                <a16:creationId xmlns:a16="http://schemas.microsoft.com/office/drawing/2014/main" id="{29DDD07E-0EB4-08C1-01D5-675251410C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6" name="yt_shape_13271"/>
          <p:cNvSpPr txBox="1"/>
          <p:nvPr/>
        </p:nvSpPr>
        <p:spPr>
          <a:xfrm>
            <a:off x="540000" y="2393337"/>
            <a:ext cx="38311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yt_shape_13273"/>
          <p:cNvSpPr txBox="1"/>
          <p:nvPr/>
        </p:nvSpPr>
        <p:spPr>
          <a:xfrm>
            <a:off x="540000" y="3025004"/>
            <a:ext cx="4293740" cy="85517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650" b="0" i="0" u="none" spc="-4650">
                <a:solidFill>
                  <a:srgbClr val="1EE3CF"/>
                </a:solidFill>
                <a:effectLst/>
                <a:latin typeface="宋体/Times New Roman" pitchFamily="46"/>
                <a:ea typeface="宋体" pitchFamily="46"/>
              </a:rPr>
              <a:t> </a:t>
            </a:r>
            <a:r>
              <a:rPr lang="en-US" altLang="zh-CN" sz="4650" b="0" i="0" u="none" spc="32432">
                <a:solidFill>
                  <a:srgbClr val="1EE3CF"/>
                </a:solidFill>
                <a:effectLst/>
                <a:latin typeface="宋体/Times New Roman" pitchFamily="46"/>
                <a:ea typeface="宋体" pitchFamily="46"/>
              </a:rPr>
              <a:t> </a:t>
            </a:r>
          </a:p>
        </p:txBody>
      </p:sp>
      <p:pic>
        <p:nvPicPr>
          <p:cNvPr id="8" name="yt_image_13272" title="H_73.3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3025004"/>
            <a:ext cx="4263926" cy="93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3276"/>
          <p:cNvSpPr txBox="1"/>
          <p:nvPr/>
        </p:nvSpPr>
        <p:spPr>
          <a:xfrm>
            <a:off x="540000" y="4159495"/>
            <a:ext cx="1903085" cy="12597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50" b="0" i="0" u="none" spc="-6850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  <a:r>
              <a:rPr lang="en-US" altLang="zh-CN" sz="6850" b="0" i="0" u="none" spc="13290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</a:p>
        </p:txBody>
      </p:sp>
      <p:pic>
        <p:nvPicPr>
          <p:cNvPr id="10" name="yt_image_13275" title="H_1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000" y="4159495"/>
            <a:ext cx="190333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157B5020-F6C9-F6C6-71AF-79652F7AC684}"/>
              </a:ext>
            </a:extLst>
          </p:cNvPr>
          <p:cNvSpPr txBox="1"/>
          <p:nvPr/>
        </p:nvSpPr>
        <p:spPr>
          <a:xfrm>
            <a:off x="449989" y="2346531"/>
            <a:ext cx="3974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9" name="yt_shape_1327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278" name="yt_image_13278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81" name="yt_shape_13281"/>
          <p:cNvSpPr txBox="1"/>
          <p:nvPr/>
        </p:nvSpPr>
        <p:spPr>
          <a:xfrm>
            <a:off x="540000" y="1482165"/>
            <a:ext cx="69762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不能作出唯一三角形的是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82" name="yt_table_1328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298472"/>
              </p:ext>
            </p:extLst>
          </p:nvPr>
        </p:nvGraphicFramePr>
        <p:xfrm>
          <a:off x="540047" y="1961468"/>
          <a:ext cx="4614863" cy="1901952"/>
        </p:xfrm>
        <a:graphic>
          <a:graphicData uri="http://schemas.openxmlformats.org/drawingml/2006/table">
            <a:tbl>
              <a:tblPr/>
              <a:tblGrid>
                <a:gridCol w="4614863">
                  <a:extLst>
                    <a:ext uri="{9D8B030D-6E8A-4147-A177-3AD203B41FA5}">
                      <a16:colId xmlns:a16="http://schemas.microsoft.com/office/drawing/2014/main" val="105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已知两角和夹边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已知两边和其中一边的对角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已知两边和夹角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已知两角和其中一角的对边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89DFE31-61CA-40DF-1BBC-E0B6E7C9AB74}"/>
              </a:ext>
            </a:extLst>
          </p:cNvPr>
          <p:cNvSpPr txBox="1"/>
          <p:nvPr/>
        </p:nvSpPr>
        <p:spPr>
          <a:xfrm>
            <a:off x="65459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4" name="yt_shape_13284"/>
          <p:cNvSpPr txBox="1"/>
          <p:nvPr/>
        </p:nvSpPr>
        <p:spPr>
          <a:xfrm>
            <a:off x="540000" y="900000"/>
            <a:ext cx="99273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</p:txBody>
      </p:sp>
      <p:pic>
        <p:nvPicPr>
          <p:cNvPr id="13285" name="yt_image_13285" title="H_16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1470" y="1706809"/>
            <a:ext cx="3411855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88" name="yt_shape_13288"/>
          <p:cNvSpPr txBox="1"/>
          <p:nvPr/>
        </p:nvSpPr>
        <p:spPr>
          <a:xfrm>
            <a:off x="540000" y="3791765"/>
            <a:ext cx="2045945" cy="12044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50" b="0" i="0" u="none" spc="-6550">
                <a:solidFill>
                  <a:srgbClr val="1EE3CF"/>
                </a:solidFill>
                <a:effectLst/>
                <a:latin typeface="宋体/Times New Roman" pitchFamily="66"/>
                <a:ea typeface="宋体" pitchFamily="66"/>
              </a:rPr>
              <a:t> </a:t>
            </a:r>
            <a:r>
              <a:rPr lang="en-US" altLang="zh-CN" sz="6550" b="0" i="0" u="none" spc="14479">
                <a:solidFill>
                  <a:srgbClr val="1EE3CF"/>
                </a:solidFill>
                <a:effectLst/>
                <a:latin typeface="宋体/Times New Roman" pitchFamily="66"/>
                <a:ea typeface="宋体" pitchFamily="66"/>
              </a:rPr>
              <a:t> </a:t>
            </a:r>
          </a:p>
        </p:txBody>
      </p:sp>
      <p:pic>
        <p:nvPicPr>
          <p:cNvPr id="13287" name="yt_image_13287" title="H_103.2038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3686588"/>
            <a:ext cx="2044728" cy="1310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90" name="yt_shape_13290"/>
          <p:cNvSpPr txBox="1"/>
          <p:nvPr/>
        </p:nvSpPr>
        <p:spPr>
          <a:xfrm>
            <a:off x="540000" y="5152953"/>
            <a:ext cx="829073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解：作法：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上分别截取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两点，使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F8FD16-2988-3D7E-9688-5C4102C50CAF}"/>
              </a:ext>
            </a:extLst>
          </p:cNvPr>
          <p:cNvSpPr txBox="1"/>
          <p:nvPr/>
        </p:nvSpPr>
        <p:spPr>
          <a:xfrm>
            <a:off x="440094" y="1497940"/>
            <a:ext cx="4359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解：作法：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0965BC-8DEE-5845-DA0D-F69C76342F42}"/>
              </a:ext>
            </a:extLst>
          </p:cNvPr>
          <p:cNvSpPr txBox="1"/>
          <p:nvPr/>
        </p:nvSpPr>
        <p:spPr>
          <a:xfrm>
            <a:off x="440094" y="1973428"/>
            <a:ext cx="8390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上分别截取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两点，使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3292"/>
          <p:cNvSpPr txBox="1"/>
          <p:nvPr/>
        </p:nvSpPr>
        <p:spPr>
          <a:xfrm>
            <a:off x="540000" y="2547137"/>
            <a:ext cx="413895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即为所求作的三角形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B51E77E-EE07-FC13-8B38-3B8723AADC6E}"/>
              </a:ext>
            </a:extLst>
          </p:cNvPr>
          <p:cNvSpPr txBox="1"/>
          <p:nvPr/>
        </p:nvSpPr>
        <p:spPr>
          <a:xfrm>
            <a:off x="449989" y="2500331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E3C071C-0D5C-0E6F-C4ED-E726C2D2BBC7}"/>
              </a:ext>
            </a:extLst>
          </p:cNvPr>
          <p:cNvSpPr txBox="1"/>
          <p:nvPr/>
        </p:nvSpPr>
        <p:spPr>
          <a:xfrm>
            <a:off x="449989" y="2975819"/>
            <a:ext cx="4279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即为所求作的三角形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3" name="yt_shape_13293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使底边长为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9ece"/>
              </a:rPr>
              <a:t>保留作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294" name="yt_image_13294" title="H_16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92674" y="1792167"/>
            <a:ext cx="3240360" cy="125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98" name="yt_shape_13298"/>
          <p:cNvSpPr txBox="1"/>
          <p:nvPr/>
        </p:nvSpPr>
        <p:spPr>
          <a:xfrm>
            <a:off x="540000" y="4255417"/>
            <a:ext cx="2917594" cy="94705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150" b="0" i="0" u="none" spc="-5150" dirty="0">
                <a:solidFill>
                  <a:srgbClr val="1EE3CF"/>
                </a:solidFill>
                <a:effectLst/>
                <a:latin typeface="宋体/Times New Roman" pitchFamily="40"/>
                <a:ea typeface="宋体" pitchFamily="40"/>
              </a:rPr>
              <a:t> </a:t>
            </a:r>
            <a:r>
              <a:rPr lang="en-US" altLang="zh-CN" sz="3950" b="0" i="0" u="none" spc="8170" dirty="0">
                <a:solidFill>
                  <a:srgbClr val="1EE3CF"/>
                </a:solidFill>
                <a:effectLst/>
                <a:latin typeface="宋体/Times New Roman" pitchFamily="40"/>
                <a:ea typeface="宋体" pitchFamily="40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5150" b="0" i="0" u="none" spc="10131" dirty="0">
                <a:solidFill>
                  <a:srgbClr val="1EE3CF"/>
                </a:solidFill>
                <a:effectLst/>
                <a:latin typeface="宋体/Times New Roman" pitchFamily="52"/>
                <a:ea typeface="宋体" pitchFamily="52"/>
              </a:rPr>
              <a:t> </a:t>
            </a:r>
          </a:p>
        </p:txBody>
      </p:sp>
      <p:pic>
        <p:nvPicPr>
          <p:cNvPr id="13296" name="yt_image_13296" title="H_61.98259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924944"/>
            <a:ext cx="1161140" cy="787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97" name="yt_image_13297" title="H_81.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5872" y="2681137"/>
            <a:ext cx="1448289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00" name="yt_shape_13300"/>
          <p:cNvSpPr txBox="1"/>
          <p:nvPr/>
        </p:nvSpPr>
        <p:spPr>
          <a:xfrm>
            <a:off x="540000" y="5336963"/>
            <a:ext cx="53700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就是所求作的三角形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8D8E371-BEFB-3984-7EB5-924061003CEE}"/>
              </a:ext>
            </a:extLst>
          </p:cNvPr>
          <p:cNvSpPr txBox="1"/>
          <p:nvPr/>
        </p:nvSpPr>
        <p:spPr>
          <a:xfrm>
            <a:off x="422820" y="2095908"/>
            <a:ext cx="5498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就是所求作的三角形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1" name="yt_shape_1330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dd3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302" name="yt_image_13302" title="H_156.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2184110"/>
            <a:ext cx="3346619" cy="1078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06" name="yt_shape_13306"/>
          <p:cNvSpPr txBox="1"/>
          <p:nvPr/>
        </p:nvSpPr>
        <p:spPr>
          <a:xfrm>
            <a:off x="540000" y="4203332"/>
            <a:ext cx="3467168" cy="15079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200" b="0" i="0" u="none" spc="-8200">
                <a:solidFill>
                  <a:srgbClr val="1EE3CF"/>
                </a:solidFill>
                <a:effectLst/>
                <a:latin typeface="宋体/Times New Roman" pitchFamily="39"/>
                <a:ea typeface="宋体" pitchFamily="39"/>
              </a:rPr>
              <a:t> </a:t>
            </a:r>
            <a:r>
              <a:rPr lang="en-US" altLang="zh-CN" sz="3900" b="0" i="0" u="none" spc="7847">
                <a:solidFill>
                  <a:srgbClr val="1EE3CF"/>
                </a:solidFill>
                <a:effectLst/>
                <a:latin typeface="宋体/Times New Roman" pitchFamily="39"/>
                <a:ea typeface="宋体" pitchFamily="39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8200" b="0" i="0" u="none" spc="14052">
                <a:solidFill>
                  <a:srgbClr val="1EE3CF"/>
                </a:solidFill>
                <a:effectLst/>
                <a:latin typeface="宋体/Times New Roman" pitchFamily="82"/>
                <a:ea typeface="宋体" pitchFamily="82"/>
              </a:rPr>
              <a:t> </a:t>
            </a:r>
          </a:p>
        </p:txBody>
      </p:sp>
      <p:pic>
        <p:nvPicPr>
          <p:cNvPr id="13304" name="yt_image_13304" title="H_61.73858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7098" y="4391224"/>
            <a:ext cx="1928822" cy="1350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05" name="yt_image_13305" title="H_128.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9978" y="4277289"/>
            <a:ext cx="2044479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08" name="yt_shape_13308"/>
          <p:cNvSpPr txBox="1"/>
          <p:nvPr/>
        </p:nvSpPr>
        <p:spPr>
          <a:xfrm>
            <a:off x="540000" y="5888249"/>
            <a:ext cx="110799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即为所求作的三角形，其中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6988D7-9DDA-113C-3410-1C26B5C41349}"/>
              </a:ext>
            </a:extLst>
          </p:cNvPr>
          <p:cNvSpPr txBox="1"/>
          <p:nvPr/>
        </p:nvSpPr>
        <p:spPr>
          <a:xfrm>
            <a:off x="540000" y="3378936"/>
            <a:ext cx="11152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即为所求作的三角形，其中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692</Words>
  <Application>Microsoft Office PowerPoint</Application>
  <PresentationFormat>宽屏</PresentationFormat>
  <Paragraphs>53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,isEnd</vt:lpstr>
      <vt:lpstr>_⨹_1_15135</vt:lpstr>
      <vt:lpstr>_⨹_1_19fad</vt:lpstr>
      <vt:lpstr>_⨹_1_4dd38</vt:lpstr>
      <vt:lpstr>_⨹_1_7ce91</vt:lpstr>
      <vt:lpstr>_⨹_3_e9ece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2024-04-26T09:09:48Z</dcterms:created>
  <dcterms:modified xsi:type="dcterms:W3CDTF">2024-04-28T02:01:49Z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