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17" r:id="rId7"/>
    <p:sldId id="308" r:id="rId8"/>
    <p:sldId id="309" r:id="rId9"/>
    <p:sldId id="310" r:id="rId10"/>
    <p:sldId id="311" r:id="rId11"/>
    <p:sldId id="318" r:id="rId12"/>
    <p:sldId id="312" r:id="rId13"/>
    <p:sldId id="313" r:id="rId14"/>
    <p:sldId id="314" r:id="rId15"/>
    <p:sldId id="31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0" name="yt_shape_1302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专题聚焦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ceb2d"/>
              </a:rPr>
              <a:t>全等三角形是初中几何的重要内容，是训练学生推理思维能力的基础模型，常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用的方法有四种：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7_f637b"/>
              </a:rPr>
              <a:t>，在运用这些方法解决问题时，若能根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据图形的模型采用适当的方法，必将收到奇效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0" name="yt_shape_13070"/>
          <p:cNvSpPr txBox="1"/>
          <p:nvPr/>
        </p:nvSpPr>
        <p:spPr>
          <a:xfrm>
            <a:off x="540000" y="900000"/>
            <a:ext cx="672620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13072" name="yt_image_13072" title="H_138.1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8365" y="1531667"/>
            <a:ext cx="1833634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026131-20B3-9E41-723D-34C4DDEE80D0}"/>
              </a:ext>
            </a:extLst>
          </p:cNvPr>
          <p:cNvSpPr txBox="1"/>
          <p:nvPr/>
        </p:nvSpPr>
        <p:spPr>
          <a:xfrm>
            <a:off x="449989" y="1328682"/>
            <a:ext cx="684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F21122-349F-68B2-AF33-063711C7965F}"/>
              </a:ext>
            </a:extLst>
          </p:cNvPr>
          <p:cNvSpPr txBox="1"/>
          <p:nvPr/>
        </p:nvSpPr>
        <p:spPr>
          <a:xfrm>
            <a:off x="449989" y="1804170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67E0DA-D30C-C2B7-9DF8-4E6BB7B21BE4}"/>
              </a:ext>
            </a:extLst>
          </p:cNvPr>
          <p:cNvSpPr txBox="1"/>
          <p:nvPr/>
        </p:nvSpPr>
        <p:spPr>
          <a:xfrm>
            <a:off x="449989" y="2279658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4" name="yt_shape_13074"/>
          <p:cNvSpPr txBox="1"/>
          <p:nvPr/>
        </p:nvSpPr>
        <p:spPr>
          <a:xfrm>
            <a:off x="540119" y="7559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b179"/>
              </a:rPr>
              <a:t>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3075" name="yt_image_13075" title="H_104.9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556792"/>
            <a:ext cx="205918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77"/>
              <p:cNvSpPr txBox="1"/>
              <p:nvPr/>
            </p:nvSpPr>
            <p:spPr>
              <a:xfrm>
                <a:off x="569387" y="1603598"/>
                <a:ext cx="6865662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4" name="yt_shape_13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603598"/>
                <a:ext cx="6865662" cy="5322291"/>
              </a:xfrm>
              <a:prstGeom prst="rect">
                <a:avLst/>
              </a:prstGeom>
              <a:blipFill>
                <a:blip r:embed="rId3"/>
                <a:stretch>
                  <a:fillRect l="-2662" t="-916" r="-1597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E4DF92B-8668-5588-1013-8E56D9AB6D65}"/>
              </a:ext>
            </a:extLst>
          </p:cNvPr>
          <p:cNvSpPr txBox="1"/>
          <p:nvPr/>
        </p:nvSpPr>
        <p:spPr>
          <a:xfrm>
            <a:off x="479376" y="1556792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AE7131-B46C-2AE6-3712-9FE5923421F9}"/>
              </a:ext>
            </a:extLst>
          </p:cNvPr>
          <p:cNvSpPr txBox="1"/>
          <p:nvPr/>
        </p:nvSpPr>
        <p:spPr>
          <a:xfrm>
            <a:off x="479376" y="2032280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A21A34-74F4-7E86-52A8-CF948695F7D8}"/>
              </a:ext>
            </a:extLst>
          </p:cNvPr>
          <p:cNvSpPr txBox="1"/>
          <p:nvPr/>
        </p:nvSpPr>
        <p:spPr>
          <a:xfrm>
            <a:off x="479376" y="2507768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A127D6-6E9A-8057-83E5-078F30BF885B}"/>
              </a:ext>
            </a:extLst>
          </p:cNvPr>
          <p:cNvSpPr txBox="1"/>
          <p:nvPr/>
        </p:nvSpPr>
        <p:spPr>
          <a:xfrm>
            <a:off x="479376" y="2983256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524A6D-2C2E-E4DB-DCD5-6DCCB65B4852}"/>
              </a:ext>
            </a:extLst>
          </p:cNvPr>
          <p:cNvSpPr txBox="1"/>
          <p:nvPr/>
        </p:nvSpPr>
        <p:spPr>
          <a:xfrm>
            <a:off x="479376" y="345874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2FCF9FF-4C9B-4D0A-856B-5EEB2442F4E5}"/>
                  </a:ext>
                </a:extLst>
              </p:cNvPr>
              <p:cNvSpPr txBox="1"/>
              <p:nvPr/>
            </p:nvSpPr>
            <p:spPr>
              <a:xfrm>
                <a:off x="479376" y="3934232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2FCF9FF-4C9B-4D0A-856B-5EEB2442F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34232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508CE9D-8E47-8665-8D1E-60053984F298}"/>
              </a:ext>
            </a:extLst>
          </p:cNvPr>
          <p:cNvSpPr txBox="1"/>
          <p:nvPr/>
        </p:nvSpPr>
        <p:spPr>
          <a:xfrm>
            <a:off x="479376" y="5452263"/>
            <a:ext cx="676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598517-1725-F518-E5B1-46489D5FB200}"/>
              </a:ext>
            </a:extLst>
          </p:cNvPr>
          <p:cNvSpPr txBox="1"/>
          <p:nvPr/>
        </p:nvSpPr>
        <p:spPr>
          <a:xfrm>
            <a:off x="479376" y="5927751"/>
            <a:ext cx="697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A4C305-9D41-B2CD-8AE1-7A51ACF26F1F}"/>
              </a:ext>
            </a:extLst>
          </p:cNvPr>
          <p:cNvSpPr txBox="1"/>
          <p:nvPr/>
        </p:nvSpPr>
        <p:spPr>
          <a:xfrm>
            <a:off x="479376" y="6403239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9" name="yt_shape_13079"/>
          <p:cNvSpPr txBox="1"/>
          <p:nvPr/>
        </p:nvSpPr>
        <p:spPr>
          <a:xfrm>
            <a:off x="540000" y="90000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三垂直模型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也称一线三等角模型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80" name="yt_shape_13080"/>
          <p:cNvSpPr txBox="1"/>
          <p:nvPr/>
        </p:nvSpPr>
        <p:spPr>
          <a:xfrm>
            <a:off x="540000" y="1389434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模型展示</a:t>
            </a:r>
          </a:p>
        </p:txBody>
      </p:sp>
      <p:pic>
        <p:nvPicPr>
          <p:cNvPr id="13081" name="yt_image_130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633" y="2196602"/>
            <a:ext cx="3316748" cy="121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3" name="yt_shape_13083"/>
          <p:cNvSpPr txBox="1"/>
          <p:nvPr/>
        </p:nvSpPr>
        <p:spPr>
          <a:xfrm>
            <a:off x="540001" y="2060848"/>
            <a:ext cx="11028608" cy="251754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【模型解读】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6a189"/>
              </a:rPr>
              <a:t>在三垂直型的图形中，两个三角形的对应角相等，只需找出一组对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应边相等，就可得这两个三角形全等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096095">
            <a:extLst>
              <a:ext uri="{FF2B5EF4-FFF2-40B4-BE49-F238E27FC236}">
                <a16:creationId xmlns:a16="http://schemas.microsoft.com/office/drawing/2014/main" id="{022C3E99-0127-8096-C1AD-35401B3CA1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4" name="yt_shape_130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138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85" name="yt_image_13085" title="H_149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808647"/>
            <a:ext cx="1667941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87"/>
              <p:cNvSpPr txBox="1"/>
              <p:nvPr/>
            </p:nvSpPr>
            <p:spPr>
              <a:xfrm>
                <a:off x="540119" y="1860931"/>
                <a:ext cx="5786841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3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0931"/>
                <a:ext cx="5786841" cy="4842159"/>
              </a:xfrm>
              <a:prstGeom prst="rect">
                <a:avLst/>
              </a:prstGeom>
              <a:blipFill>
                <a:blip r:embed="rId3"/>
                <a:stretch>
                  <a:fillRect l="-3267" t="-1006" r="-2107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E94C992-8E23-7129-4254-A6C2A296CDE0}"/>
              </a:ext>
            </a:extLst>
          </p:cNvPr>
          <p:cNvSpPr txBox="1"/>
          <p:nvPr/>
        </p:nvSpPr>
        <p:spPr>
          <a:xfrm>
            <a:off x="450108" y="1814125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4907D1-5EA5-9527-DE08-CA8064D85E67}"/>
              </a:ext>
            </a:extLst>
          </p:cNvPr>
          <p:cNvSpPr txBox="1"/>
          <p:nvPr/>
        </p:nvSpPr>
        <p:spPr>
          <a:xfrm>
            <a:off x="450108" y="2289613"/>
            <a:ext cx="34904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6F880F-C64D-7CC2-B76F-010C417EE2A9}"/>
              </a:ext>
            </a:extLst>
          </p:cNvPr>
          <p:cNvSpPr txBox="1"/>
          <p:nvPr/>
        </p:nvSpPr>
        <p:spPr>
          <a:xfrm>
            <a:off x="450108" y="2765101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28B9F2-690F-00C5-2878-FFA1F21E5AF5}"/>
              </a:ext>
            </a:extLst>
          </p:cNvPr>
          <p:cNvSpPr txBox="1"/>
          <p:nvPr/>
        </p:nvSpPr>
        <p:spPr>
          <a:xfrm>
            <a:off x="450108" y="3240589"/>
            <a:ext cx="591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226F12-2CCA-D26D-DED2-2EDB741894B5}"/>
              </a:ext>
            </a:extLst>
          </p:cNvPr>
          <p:cNvSpPr txBox="1"/>
          <p:nvPr/>
        </p:nvSpPr>
        <p:spPr>
          <a:xfrm>
            <a:off x="450108" y="3716077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2D8207-49D2-937B-9F90-E9FE4C78BFD8}"/>
                  </a:ext>
                </a:extLst>
              </p:cNvPr>
              <p:cNvSpPr txBox="1"/>
              <p:nvPr/>
            </p:nvSpPr>
            <p:spPr>
              <a:xfrm>
                <a:off x="450108" y="4191565"/>
                <a:ext cx="5668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2D8207-49D2-937B-9F90-E9FE4C78BF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91565"/>
                <a:ext cx="5668391" cy="1611643"/>
              </a:xfrm>
              <a:prstGeom prst="rect">
                <a:avLst/>
              </a:prstGeom>
              <a:blipFill>
                <a:blip r:embed="rId4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3F25724-6BE9-01B7-4E41-128B32A83621}"/>
              </a:ext>
            </a:extLst>
          </p:cNvPr>
          <p:cNvSpPr txBox="1"/>
          <p:nvPr/>
        </p:nvSpPr>
        <p:spPr>
          <a:xfrm>
            <a:off x="450108" y="5709596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78563D-8AA4-5A98-570C-29AA95A66086}"/>
              </a:ext>
            </a:extLst>
          </p:cNvPr>
          <p:cNvSpPr txBox="1"/>
          <p:nvPr/>
        </p:nvSpPr>
        <p:spPr>
          <a:xfrm>
            <a:off x="450108" y="6185084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拓展探究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0a8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90" name="yt_image_13090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781872"/>
            <a:ext cx="2099754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092"/>
          <p:cNvSpPr txBox="1"/>
          <p:nvPr/>
        </p:nvSpPr>
        <p:spPr>
          <a:xfrm>
            <a:off x="540119" y="1916832"/>
            <a:ext cx="689131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A0B1C0-F1DF-8ED8-C29B-C692309CB968}"/>
              </a:ext>
            </a:extLst>
          </p:cNvPr>
          <p:cNvSpPr txBox="1"/>
          <p:nvPr/>
        </p:nvSpPr>
        <p:spPr>
          <a:xfrm>
            <a:off x="450108" y="1870026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E49279-B376-DE94-0370-569463F31CD7}"/>
              </a:ext>
            </a:extLst>
          </p:cNvPr>
          <p:cNvSpPr txBox="1"/>
          <p:nvPr/>
        </p:nvSpPr>
        <p:spPr>
          <a:xfrm>
            <a:off x="450108" y="2345514"/>
            <a:ext cx="352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D2D1C2-BF9C-D5F7-979E-457D121D1001}"/>
              </a:ext>
            </a:extLst>
          </p:cNvPr>
          <p:cNvSpPr txBox="1"/>
          <p:nvPr/>
        </p:nvSpPr>
        <p:spPr>
          <a:xfrm>
            <a:off x="450108" y="2821002"/>
            <a:ext cx="700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3474C2-860C-DD60-8BFC-AB8B251181B2}"/>
              </a:ext>
            </a:extLst>
          </p:cNvPr>
          <p:cNvSpPr txBox="1"/>
          <p:nvPr/>
        </p:nvSpPr>
        <p:spPr>
          <a:xfrm>
            <a:off x="450108" y="3296490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637581-FDDA-23C9-495F-773EA5038379}"/>
              </a:ext>
            </a:extLst>
          </p:cNvPr>
          <p:cNvSpPr txBox="1"/>
          <p:nvPr/>
        </p:nvSpPr>
        <p:spPr>
          <a:xfrm>
            <a:off x="450108" y="3771978"/>
            <a:ext cx="492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B5DD37-A5C3-3666-DA98-82537E7A18AE}"/>
              </a:ext>
            </a:extLst>
          </p:cNvPr>
          <p:cNvSpPr txBox="1"/>
          <p:nvPr/>
        </p:nvSpPr>
        <p:spPr>
          <a:xfrm>
            <a:off x="450108" y="4247466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15B9D3-191B-3475-401D-648002821874}"/>
              </a:ext>
            </a:extLst>
          </p:cNvPr>
          <p:cNvSpPr txBox="1"/>
          <p:nvPr/>
        </p:nvSpPr>
        <p:spPr>
          <a:xfrm>
            <a:off x="450108" y="4722954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655F149-AF5E-DAD7-79C6-0BE7DB1121B5}"/>
              </a:ext>
            </a:extLst>
          </p:cNvPr>
          <p:cNvSpPr txBox="1"/>
          <p:nvPr/>
        </p:nvSpPr>
        <p:spPr>
          <a:xfrm>
            <a:off x="450108" y="5198442"/>
            <a:ext cx="431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2" name="yt_shape_13022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平移模型</a:t>
            </a:r>
          </a:p>
        </p:txBody>
      </p:sp>
      <p:sp>
        <p:nvSpPr>
          <p:cNvPr id="13023" name="yt_shape_13023"/>
          <p:cNvSpPr txBox="1"/>
          <p:nvPr/>
        </p:nvSpPr>
        <p:spPr>
          <a:xfrm>
            <a:off x="540000" y="1395205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模型展示</a:t>
            </a:r>
          </a:p>
        </p:txBody>
      </p:sp>
      <p:pic>
        <p:nvPicPr>
          <p:cNvPr id="13024" name="yt_image_13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879" y="2097559"/>
            <a:ext cx="4209393" cy="6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6" name="yt_shape_13026"/>
          <p:cNvSpPr txBox="1"/>
          <p:nvPr/>
        </p:nvSpPr>
        <p:spPr>
          <a:xfrm>
            <a:off x="540000" y="1988840"/>
            <a:ext cx="11492915" cy="244827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【模型解读】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平移模型中，根据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两直线平行，同位角或内错角相等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8ebeb"/>
              </a:rPr>
              <a:t>，可得到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417f9"/>
              </a:rPr>
              <a:t>两个三角形的两组对应角相等；反之，若两个三角形全等，可得对应角相等，从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而得到两直线平行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095825">
            <a:extLst>
              <a:ext uri="{FF2B5EF4-FFF2-40B4-BE49-F238E27FC236}">
                <a16:creationId xmlns:a16="http://schemas.microsoft.com/office/drawing/2014/main" id="{B651AE4D-BC97-FD17-F12F-6F391799A3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7" name="yt_shape_13027"/>
          <p:cNvSpPr txBox="1"/>
          <p:nvPr/>
        </p:nvSpPr>
        <p:spPr>
          <a:xfrm>
            <a:off x="540000" y="900000"/>
            <a:ext cx="83740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28" name="yt_image_13028" title="H_229.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556792"/>
            <a:ext cx="2183869" cy="159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1" name="yt_shape_13031"/>
          <p:cNvSpPr txBox="1"/>
          <p:nvPr/>
        </p:nvSpPr>
        <p:spPr>
          <a:xfrm>
            <a:off x="540000" y="4648826"/>
            <a:ext cx="1845762" cy="12781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6950" b="0" i="0" u="none" spc="12818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13030" name="yt_image_13030" title="H_109.26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1727" y="3955025"/>
            <a:ext cx="1846494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033"/>
              <p:cNvSpPr txBox="1"/>
              <p:nvPr/>
            </p:nvSpPr>
            <p:spPr>
              <a:xfrm>
                <a:off x="599450" y="1440434"/>
                <a:ext cx="5889433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3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50" y="1440434"/>
                <a:ext cx="5889433" cy="3881897"/>
              </a:xfrm>
              <a:prstGeom prst="rect">
                <a:avLst/>
              </a:prstGeom>
              <a:blipFill>
                <a:blip r:embed="rId4"/>
                <a:stretch>
                  <a:fillRect l="-3106" t="-1256" r="-1035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D3897C8-7CFF-A6C7-B726-49BDF5490A0E}"/>
              </a:ext>
            </a:extLst>
          </p:cNvPr>
          <p:cNvSpPr txBox="1"/>
          <p:nvPr/>
        </p:nvSpPr>
        <p:spPr>
          <a:xfrm>
            <a:off x="509439" y="1393628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5B3305-6E90-D79B-214F-44B217906DE9}"/>
              </a:ext>
            </a:extLst>
          </p:cNvPr>
          <p:cNvSpPr txBox="1"/>
          <p:nvPr/>
        </p:nvSpPr>
        <p:spPr>
          <a:xfrm>
            <a:off x="509439" y="1869116"/>
            <a:ext cx="379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9A9398-108F-0BD2-C4B1-CC051424C2B0}"/>
              </a:ext>
            </a:extLst>
          </p:cNvPr>
          <p:cNvSpPr txBox="1"/>
          <p:nvPr/>
        </p:nvSpPr>
        <p:spPr>
          <a:xfrm>
            <a:off x="509439" y="2344604"/>
            <a:ext cx="548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1CBF52-AB3C-BCD0-A7F5-4247B4EF467E}"/>
              </a:ext>
            </a:extLst>
          </p:cNvPr>
          <p:cNvSpPr txBox="1"/>
          <p:nvPr/>
        </p:nvSpPr>
        <p:spPr>
          <a:xfrm>
            <a:off x="509439" y="2820092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0293605-D01D-F3FB-E431-BEEEB99EE3CF}"/>
                  </a:ext>
                </a:extLst>
              </p:cNvPr>
              <p:cNvSpPr txBox="1"/>
              <p:nvPr/>
            </p:nvSpPr>
            <p:spPr>
              <a:xfrm>
                <a:off x="509439" y="3295580"/>
                <a:ext cx="500265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&amp;∠2=∠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0293605-D01D-F3FB-E431-BEEEB99EE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39" y="3295580"/>
                <a:ext cx="5002657" cy="1611643"/>
              </a:xfrm>
              <a:prstGeom prst="rect">
                <a:avLst/>
              </a:prstGeom>
              <a:blipFill>
                <a:blip r:embed="rId5"/>
                <a:stretch>
                  <a:fillRect l="-1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7EB3D74-FAB5-9838-A423-2A4FF8EB98B2}"/>
              </a:ext>
            </a:extLst>
          </p:cNvPr>
          <p:cNvSpPr txBox="1"/>
          <p:nvPr/>
        </p:nvSpPr>
        <p:spPr>
          <a:xfrm>
            <a:off x="509439" y="4813611"/>
            <a:ext cx="601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5" name="yt_shape_13035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轴对称模型</a:t>
            </a:r>
          </a:p>
        </p:txBody>
      </p:sp>
      <p:sp>
        <p:nvSpPr>
          <p:cNvPr id="13036" name="yt_shape_13036"/>
          <p:cNvSpPr txBox="1"/>
          <p:nvPr/>
        </p:nvSpPr>
        <p:spPr>
          <a:xfrm>
            <a:off x="540000" y="1395205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模型展示</a:t>
            </a:r>
          </a:p>
        </p:txBody>
      </p:sp>
      <p:pic>
        <p:nvPicPr>
          <p:cNvPr id="13037" name="yt_image_1303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5713" y="2420888"/>
            <a:ext cx="4464077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9" name="yt_shape_13039"/>
          <p:cNvSpPr txBox="1"/>
          <p:nvPr/>
        </p:nvSpPr>
        <p:spPr>
          <a:xfrm>
            <a:off x="567401" y="2092861"/>
            <a:ext cx="11111999" cy="201622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【模型解读】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c763c"/>
              </a:rPr>
              <a:t>轴对称模型的图形，可以看成一个轴对称图形，对应角相等，对应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边相等，对应图形全等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095901">
            <a:extLst>
              <a:ext uri="{FF2B5EF4-FFF2-40B4-BE49-F238E27FC236}">
                <a16:creationId xmlns:a16="http://schemas.microsoft.com/office/drawing/2014/main" id="{53254EDE-2840-A90B-E327-94BB58EE70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3" name="yt_shape_13043"/>
              <p:cNvSpPr txBox="1"/>
              <p:nvPr/>
            </p:nvSpPr>
            <p:spPr>
              <a:xfrm>
                <a:off x="407368" y="1948180"/>
                <a:ext cx="5594801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043" name="yt_shape_13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948180"/>
                <a:ext cx="5594801" cy="3401765"/>
              </a:xfrm>
              <a:prstGeom prst="rect">
                <a:avLst/>
              </a:prstGeom>
              <a:blipFill>
                <a:blip r:embed="rId2"/>
                <a:stretch>
                  <a:fillRect l="-3377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80A603-06E5-CD98-7A4D-134A404004C3}"/>
              </a:ext>
            </a:extLst>
          </p:cNvPr>
          <p:cNvSpPr txBox="1"/>
          <p:nvPr/>
        </p:nvSpPr>
        <p:spPr>
          <a:xfrm>
            <a:off x="317357" y="1901374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5514D6-6D3C-58C9-2CBA-831C97925530}"/>
              </a:ext>
            </a:extLst>
          </p:cNvPr>
          <p:cNvSpPr txBox="1"/>
          <p:nvPr/>
        </p:nvSpPr>
        <p:spPr>
          <a:xfrm>
            <a:off x="317357" y="2376862"/>
            <a:ext cx="357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743136-C84E-2ECE-1EAE-109DB940044E}"/>
              </a:ext>
            </a:extLst>
          </p:cNvPr>
          <p:cNvSpPr txBox="1"/>
          <p:nvPr/>
        </p:nvSpPr>
        <p:spPr>
          <a:xfrm>
            <a:off x="317357" y="2852350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20300A-5EDA-AAA6-2F1D-774FB4F53DFF}"/>
                  </a:ext>
                </a:extLst>
              </p:cNvPr>
              <p:cNvSpPr txBox="1"/>
              <p:nvPr/>
            </p:nvSpPr>
            <p:spPr>
              <a:xfrm>
                <a:off x="317357" y="3327838"/>
                <a:ext cx="57207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20300A-5EDA-AAA6-2F1D-774FB4F53D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57" y="3327838"/>
                <a:ext cx="5720778" cy="1611643"/>
              </a:xfrm>
              <a:prstGeom prst="rect">
                <a:avLst/>
              </a:prstGeom>
              <a:blipFill>
                <a:blip r:embed="rId3"/>
                <a:stretch>
                  <a:fillRect l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B7E0C22-6E45-06D5-3725-36497AAF5A90}"/>
              </a:ext>
            </a:extLst>
          </p:cNvPr>
          <p:cNvSpPr txBox="1"/>
          <p:nvPr/>
        </p:nvSpPr>
        <p:spPr>
          <a:xfrm>
            <a:off x="317357" y="4845870"/>
            <a:ext cx="4053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040"/>
          <p:cNvSpPr txBox="1"/>
          <p:nvPr/>
        </p:nvSpPr>
        <p:spPr>
          <a:xfrm>
            <a:off x="479376" y="9135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四点共线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de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9" name="yt_image_1304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2376904"/>
            <a:ext cx="221672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" name="yt_shape_13045"/>
          <p:cNvSpPr txBox="1"/>
          <p:nvPr/>
        </p:nvSpPr>
        <p:spPr>
          <a:xfrm>
            <a:off x="540000" y="900000"/>
            <a:ext cx="63094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图中有几对全等三角形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请一一写出来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对全等三角形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48" name="yt_image_13048" title="H_118.7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9110" y="2010970"/>
            <a:ext cx="1992889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50" name="yt_shape_13050"/>
              <p:cNvSpPr txBox="1"/>
              <p:nvPr/>
            </p:nvSpPr>
            <p:spPr>
              <a:xfrm>
                <a:off x="540000" y="3569042"/>
                <a:ext cx="6232475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中的一对全等三角形加以证明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为例，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50" name="yt_shape_13050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9042"/>
                <a:ext cx="6232475" cy="2921634"/>
              </a:xfrm>
              <a:prstGeom prst="rect">
                <a:avLst/>
              </a:prstGeom>
              <a:blipFill>
                <a:blip r:embed="rId3"/>
                <a:stretch>
                  <a:fillRect l="-3033" t="-1667" r="-2055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85D91A-4448-37D6-8AC6-EAEC7728CC55}"/>
              </a:ext>
            </a:extLst>
          </p:cNvPr>
          <p:cNvSpPr txBox="1"/>
          <p:nvPr/>
        </p:nvSpPr>
        <p:spPr>
          <a:xfrm>
            <a:off x="449989" y="1804170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对全等三角形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CB0347-FE25-55D0-F427-14E3593C87C1}"/>
              </a:ext>
            </a:extLst>
          </p:cNvPr>
          <p:cNvSpPr txBox="1"/>
          <p:nvPr/>
        </p:nvSpPr>
        <p:spPr>
          <a:xfrm>
            <a:off x="449989" y="2279658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E10661-ABA7-EC53-E29C-FE59A48B0E68}"/>
              </a:ext>
            </a:extLst>
          </p:cNvPr>
          <p:cNvSpPr txBox="1"/>
          <p:nvPr/>
        </p:nvSpPr>
        <p:spPr>
          <a:xfrm>
            <a:off x="449989" y="2755146"/>
            <a:ext cx="3918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15C7D8-AB18-DB64-1C94-7F7BC4BBACAC}"/>
              </a:ext>
            </a:extLst>
          </p:cNvPr>
          <p:cNvSpPr txBox="1"/>
          <p:nvPr/>
        </p:nvSpPr>
        <p:spPr>
          <a:xfrm>
            <a:off x="449989" y="3997724"/>
            <a:ext cx="507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为例，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8B854C-1C1C-25D2-A23F-CFDA14B35FF1}"/>
                  </a:ext>
                </a:extLst>
              </p:cNvPr>
              <p:cNvSpPr txBox="1"/>
              <p:nvPr/>
            </p:nvSpPr>
            <p:spPr>
              <a:xfrm>
                <a:off x="449989" y="4473212"/>
                <a:ext cx="59160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6}">
                <a:extLst>
                  <a:ext uri="{FF2B5EF4-FFF2-40B4-BE49-F238E27FC236}">
                    <a16:creationId xmlns:a16="http://schemas.microsoft.com/office/drawing/2014/main" id="{BC8B854C-1C1C-25D2-A23F-CFDA14B35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3212"/>
                <a:ext cx="5916041" cy="1611643"/>
              </a:xfrm>
              <a:prstGeom prst="rect">
                <a:avLst/>
              </a:prstGeom>
              <a:blipFill>
                <a:blip r:embed="rId4"/>
                <a:stretch>
                  <a:fillRect l="-1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5018BFE-DE9D-CA7D-7F71-3CF96AB2E7A9}"/>
              </a:ext>
            </a:extLst>
          </p:cNvPr>
          <p:cNvSpPr txBox="1"/>
          <p:nvPr/>
        </p:nvSpPr>
        <p:spPr>
          <a:xfrm>
            <a:off x="449989" y="5991243"/>
            <a:ext cx="398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dc2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57" name="yt_table_130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8546"/>
              </p:ext>
            </p:extLst>
          </p:nvPr>
        </p:nvGraphicFramePr>
        <p:xfrm>
          <a:off x="540047" y="1859435"/>
          <a:ext cx="450564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13056" name="yt_image_13056_skip" title="H_148.5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2876" y="1859435"/>
            <a:ext cx="1827010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D98A2B-1CC9-E16A-C964-F3F939DE865A}"/>
              </a:ext>
            </a:extLst>
          </p:cNvPr>
          <p:cNvSpPr txBox="1"/>
          <p:nvPr/>
        </p:nvSpPr>
        <p:spPr>
          <a:xfrm>
            <a:off x="93067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9" name="yt_shape_13059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旋转模型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1395205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模型展示</a:t>
            </a:r>
          </a:p>
        </p:txBody>
      </p:sp>
      <p:pic>
        <p:nvPicPr>
          <p:cNvPr id="13061" name="yt_image_130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626" y="2083971"/>
            <a:ext cx="4325450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3" name="yt_shape_13063"/>
          <p:cNvSpPr txBox="1"/>
          <p:nvPr/>
        </p:nvSpPr>
        <p:spPr>
          <a:xfrm>
            <a:off x="540000" y="2060848"/>
            <a:ext cx="11028489" cy="210470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【模型解读】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在旋转图形中，若某顶点是旋转中心，则在这个顶点处根据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b3c8d"/>
              </a:rPr>
              <a:t>等量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等量，和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，可得出两个新的角相等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095987">
            <a:extLst>
              <a:ext uri="{FF2B5EF4-FFF2-40B4-BE49-F238E27FC236}">
                <a16:creationId xmlns:a16="http://schemas.microsoft.com/office/drawing/2014/main" id="{6EF4D999-E562-E412-BCFA-2816FB89F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64" name="yt_shape_13064"/>
              <p:cNvSpPr txBox="1"/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长沙市师大附中月考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466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064" name="yt_shape_13064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68" name="yt_image_13068" title="H_138.1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8365" y="2491102"/>
            <a:ext cx="1833634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8E4F0A-9F53-806C-6550-05A2F98B5655}"/>
              </a:ext>
            </a:extLst>
          </p:cNvPr>
          <p:cNvSpPr txBox="1"/>
          <p:nvPr/>
        </p:nvSpPr>
        <p:spPr>
          <a:xfrm>
            <a:off x="450108" y="227965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995DDE-80B6-CD63-59FC-071EA314388C}"/>
              </a:ext>
            </a:extLst>
          </p:cNvPr>
          <p:cNvSpPr txBox="1"/>
          <p:nvPr/>
        </p:nvSpPr>
        <p:spPr>
          <a:xfrm>
            <a:off x="450108" y="2755146"/>
            <a:ext cx="456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D1AB2C-0100-F538-938A-D7AC437F3AED}"/>
              </a:ext>
            </a:extLst>
          </p:cNvPr>
          <p:cNvSpPr txBox="1"/>
          <p:nvPr/>
        </p:nvSpPr>
        <p:spPr>
          <a:xfrm>
            <a:off x="450108" y="3230634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84C978-9D6D-A3DD-7970-907024C31878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E284C978-9D6D-A3DD-7970-907024C31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78C9B73-D022-9BB9-DC21-BF4FB002FCF3}"/>
              </a:ext>
            </a:extLst>
          </p:cNvPr>
          <p:cNvSpPr txBox="1"/>
          <p:nvPr/>
        </p:nvSpPr>
        <p:spPr>
          <a:xfrm>
            <a:off x="450108" y="5224153"/>
            <a:ext cx="4002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1326</Words>
  <Application>Microsoft Office PowerPoint</Application>
  <PresentationFormat>宽屏</PresentationFormat>
  <Paragraphs>147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_⨹_1_4b179</vt:lpstr>
      <vt:lpstr>_⨹_1_5dc25</vt:lpstr>
      <vt:lpstr>_⨹_1_61381</vt:lpstr>
      <vt:lpstr>_⨹_1_6ade8</vt:lpstr>
      <vt:lpstr>_⨹_1_84662</vt:lpstr>
      <vt:lpstr>_⨹_1_f0a8f</vt:lpstr>
      <vt:lpstr>_⨹_17_f637b</vt:lpstr>
      <vt:lpstr>_⨹_2_b3c8d</vt:lpstr>
      <vt:lpstr>_⨹_29_6a189</vt:lpstr>
      <vt:lpstr>_⨹_29_c763c</vt:lpstr>
      <vt:lpstr>_⨹_34_ceb2d</vt:lpstr>
      <vt:lpstr>_⨹_35_417f9</vt:lpstr>
      <vt:lpstr>_⨹_4_8ebeb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2024-04-28T04:04:58Z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