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5" r:id="rId6"/>
    <p:sldId id="319" r:id="rId7"/>
    <p:sldId id="320" r:id="rId8"/>
    <p:sldId id="323" r:id="rId9"/>
    <p:sldId id="327" r:id="rId10"/>
    <p:sldId id="328" r:id="rId11"/>
    <p:sldId id="329" r:id="rId12"/>
    <p:sldId id="33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0.png"/><Relationship Id="rId7" Type="http://schemas.openxmlformats.org/officeDocument/2006/relationships/image" Target="../media/image19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70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9" name="yt_image_1372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1" name="yt_shape_13731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实数的概念与分类</a:t>
            </a:r>
          </a:p>
        </p:txBody>
      </p:sp>
      <p:sp>
        <p:nvSpPr>
          <p:cNvPr id="13732" name="yt_shape_13732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实数包括有理数、无理数和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有理数和无理数都是实数；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1c18a"/>
              </a:rPr>
              <a:t>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实数和负实数统称为实数；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实数既是有理数又是无理数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fa1a"/>
              </a:rPr>
              <a:t>其中正确的个数有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3" name="yt_table_137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544444"/>
              </p:ext>
            </p:extLst>
          </p:nvPr>
        </p:nvGraphicFramePr>
        <p:xfrm>
          <a:off x="540047" y="341693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35" name="yt_shape_13735"/>
              <p:cNvSpPr txBox="1"/>
              <p:nvPr/>
            </p:nvSpPr>
            <p:spPr>
              <a:xfrm>
                <a:off x="540000" y="3943107"/>
                <a:ext cx="913724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岳阳市中考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在实数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为负数的是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735" name="yt_shape_1373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3107"/>
                <a:ext cx="9137245" cy="465577"/>
              </a:xfrm>
              <a:prstGeom prst="rect">
                <a:avLst/>
              </a:prstGeom>
              <a:blipFill>
                <a:blip r:embed="rId3"/>
                <a:stretch>
                  <a:fillRect l="-2069" t="-5263" r="-106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37" name="yt_table_13737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3615031"/>
                  </p:ext>
                </p:extLst>
              </p:nvPr>
            </p:nvGraphicFramePr>
            <p:xfrm>
              <a:off x="540047" y="4459472"/>
              <a:ext cx="8114666" cy="46107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737" name="yt_table_13737" descr="{&quot;rangeId&quot;:3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3615031"/>
                  </p:ext>
                </p:extLst>
              </p:nvPr>
            </p:nvGraphicFramePr>
            <p:xfrm>
              <a:off x="540047" y="4459472"/>
              <a:ext cx="8114666" cy="46107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494" r="-24597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38" name="yt_shape_13738"/>
          <p:cNvSpPr txBox="1"/>
          <p:nvPr/>
        </p:nvSpPr>
        <p:spPr>
          <a:xfrm>
            <a:off x="540000" y="4971232"/>
            <a:ext cx="69939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北海市中考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下列实数是无理数的是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39" name="yt_table_1373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2308293"/>
                  </p:ext>
                </p:extLst>
              </p:nvPr>
            </p:nvGraphicFramePr>
            <p:xfrm>
              <a:off x="540047" y="5450535"/>
              <a:ext cx="8419466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739" name="yt_table_13739" descr="{&quot;rangeId&quot;:4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2308293"/>
                  </p:ext>
                </p:extLst>
              </p:nvPr>
            </p:nvGraphicFramePr>
            <p:xfrm>
              <a:off x="540047" y="5450535"/>
              <a:ext cx="8419466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6579" r="-25896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209736" title="H_26.259764">
            <a:extLst>
              <a:ext uri="{FF2B5EF4-FFF2-40B4-BE49-F238E27FC236}">
                <a16:creationId xmlns:a16="http://schemas.microsoft.com/office/drawing/2014/main" id="{0A6581E0-C30D-33E6-4E72-FEC206F227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929D80-F198-F568-59F8-4FE1070F593E}"/>
              </a:ext>
            </a:extLst>
          </p:cNvPr>
          <p:cNvSpPr txBox="1"/>
          <p:nvPr/>
        </p:nvSpPr>
        <p:spPr>
          <a:xfrm>
            <a:off x="1059708" y="28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E81481-62F1-1096-C3B2-5E9F6579A47F}"/>
              </a:ext>
            </a:extLst>
          </p:cNvPr>
          <p:cNvSpPr txBox="1"/>
          <p:nvPr/>
        </p:nvSpPr>
        <p:spPr>
          <a:xfrm>
            <a:off x="8686065" y="3896301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11ED9A-7B8B-6696-6762-07BA95897E57}"/>
              </a:ext>
            </a:extLst>
          </p:cNvPr>
          <p:cNvSpPr txBox="1"/>
          <p:nvPr/>
        </p:nvSpPr>
        <p:spPr>
          <a:xfrm>
            <a:off x="6545989" y="49244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9" name="yt_shape_13819"/>
          <p:cNvSpPr txBox="1"/>
          <p:nvPr/>
        </p:nvSpPr>
        <p:spPr>
          <a:xfrm>
            <a:off x="497260" y="660197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818" name="yt_image_1381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260" y="66019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821" name="yt_shape_13821"/>
              <p:cNvSpPr txBox="1"/>
              <p:nvPr/>
            </p:nvSpPr>
            <p:spPr>
              <a:xfrm>
                <a:off x="497379" y="1242362"/>
                <a:ext cx="11492915" cy="45600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先阅读然后解答提出的问题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是有理数，且满足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，因为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都是有理数，所以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1ab2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也是有理数，由于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是无理数，所以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be9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【问题】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解：移项得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是无理数，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821" name="yt_shape_138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242362"/>
                <a:ext cx="11492915" cy="4560031"/>
              </a:xfrm>
              <a:prstGeom prst="rect">
                <a:avLst/>
              </a:prstGeom>
              <a:blipFill>
                <a:blip r:embed="rId3"/>
                <a:stretch>
                  <a:fillRect l="-1645" t="-1203" b="-3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A610E5-6947-15BD-1EE0-865E624FE4C0}"/>
                  </a:ext>
                </a:extLst>
              </p:cNvPr>
              <p:cNvSpPr txBox="1"/>
              <p:nvPr/>
            </p:nvSpPr>
            <p:spPr>
              <a:xfrm>
                <a:off x="407368" y="4236952"/>
                <a:ext cx="672230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解：移项得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A610E5-6947-15BD-1EE0-865E624FE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36952"/>
                <a:ext cx="6722301" cy="618694"/>
              </a:xfrm>
              <a:prstGeom prst="rect">
                <a:avLst/>
              </a:prstGeom>
              <a:blipFill>
                <a:blip r:embed="rId4"/>
                <a:stretch>
                  <a:fillRect l="-1451" r="-1360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02C680-27D9-2D42-9ED5-AA04D2A9CDA7}"/>
                  </a:ext>
                </a:extLst>
              </p:cNvPr>
              <p:cNvSpPr txBox="1"/>
              <p:nvPr/>
            </p:nvSpPr>
            <p:spPr>
              <a:xfrm>
                <a:off x="407368" y="4762034"/>
                <a:ext cx="247256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是无理数，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02C680-27D9-2D42-9ED5-AA04D2A9C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762034"/>
                <a:ext cx="2472564" cy="618693"/>
              </a:xfrm>
              <a:prstGeom prst="rect">
                <a:avLst/>
              </a:prstGeom>
              <a:blipFill>
                <a:blip r:embed="rId5"/>
                <a:stretch>
                  <a:fillRect l="-3951" r="-3951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5C70446-202D-1368-69C1-2D4530BC557E}"/>
              </a:ext>
            </a:extLst>
          </p:cNvPr>
          <p:cNvSpPr txBox="1"/>
          <p:nvPr/>
        </p:nvSpPr>
        <p:spPr>
          <a:xfrm>
            <a:off x="407368" y="5287115"/>
            <a:ext cx="4277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843C4A-69B7-5FD1-2789-F1EDDCAD4BE1}"/>
              </a:ext>
            </a:extLst>
          </p:cNvPr>
          <p:cNvSpPr txBox="1"/>
          <p:nvPr/>
        </p:nvSpPr>
        <p:spPr>
          <a:xfrm>
            <a:off x="407368" y="5823960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3ECFF7-79D6-2E0C-CF47-694959E7E50D}"/>
              </a:ext>
            </a:extLst>
          </p:cNvPr>
          <p:cNvSpPr txBox="1"/>
          <p:nvPr/>
        </p:nvSpPr>
        <p:spPr>
          <a:xfrm>
            <a:off x="407368" y="6299448"/>
            <a:ext cx="254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0" name="yt_shape_13830"/>
          <p:cNvSpPr txBox="1"/>
          <p:nvPr/>
        </p:nvSpPr>
        <p:spPr>
          <a:xfrm>
            <a:off x="623392" y="-29006"/>
            <a:ext cx="2927083" cy="13956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学霸笔记</a:t>
            </a:r>
          </a:p>
        </p:txBody>
      </p:sp>
      <p:sp>
        <p:nvSpPr>
          <p:cNvPr id="5" name="yt_shape_13832"/>
          <p:cNvSpPr txBox="1"/>
          <p:nvPr/>
        </p:nvSpPr>
        <p:spPr>
          <a:xfrm>
            <a:off x="623392" y="1628800"/>
            <a:ext cx="109452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4_cddfe"/>
              </a:rPr>
              <a:t>实数的分类标准有两个：一是按定义分为有理数和无理数；二是按正负分为正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实数、零和负实数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实数与数轴上的点一一对应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实数的相反数、绝对值、倒数的意义同有理数一样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0" name="yt_shape_13740"/>
              <p:cNvSpPr txBox="1"/>
              <p:nvPr/>
            </p:nvSpPr>
            <p:spPr>
              <a:xfrm>
                <a:off x="540119" y="900000"/>
                <a:ext cx="11492915" cy="53263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下列实数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有理数有</a:t>
                </a:r>
                <a:r>
                  <a:rPr sz="4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4ddc,isEnd"/>
                  </a:rPr>
                  <a:t>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理数有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把下列各数填入相应的括号内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3.14159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0.020020002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0.2121121112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3.14159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0.020020002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}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0.2121121112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}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3.14159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0.2121121112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}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负实数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0.020020002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}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40" name="yt_shape_137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26395"/>
              </a:xfrm>
              <a:prstGeom prst="rect">
                <a:avLst/>
              </a:prstGeom>
              <a:blipFill>
                <a:blip r:embed="rId2"/>
                <a:stretch>
                  <a:fillRect l="-1645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065364-B14A-5CA0-0DBB-6845CC53F8E1}"/>
              </a:ext>
            </a:extLst>
          </p:cNvPr>
          <p:cNvSpPr txBox="1"/>
          <p:nvPr/>
        </p:nvSpPr>
        <p:spPr>
          <a:xfrm>
            <a:off x="10058039" y="927678"/>
            <a:ext cx="637286" cy="10611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B8F40C-F339-F41E-9435-76E51CDA5455}"/>
              </a:ext>
            </a:extLst>
          </p:cNvPr>
          <p:cNvSpPr txBox="1"/>
          <p:nvPr/>
        </p:nvSpPr>
        <p:spPr>
          <a:xfrm>
            <a:off x="1669308" y="18207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AEF6BB-2B2B-2D57-F053-D3CB6E67E86D}"/>
                  </a:ext>
                </a:extLst>
              </p:cNvPr>
              <p:cNvSpPr txBox="1"/>
              <p:nvPr/>
            </p:nvSpPr>
            <p:spPr>
              <a:xfrm>
                <a:off x="1815358" y="3880366"/>
                <a:ext cx="646747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3.14159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0.020020002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mathAnswerShape': 1}">
                <a:extLst>
                  <a:ext uri="{FF2B5EF4-FFF2-40B4-BE49-F238E27FC236}">
                    <a16:creationId xmlns:a16="http://schemas.microsoft.com/office/drawing/2014/main" id="{F6AEF6BB-2B2B-2D57-F053-D3CB6E67E8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358" y="3880366"/>
                <a:ext cx="6467475" cy="613931"/>
              </a:xfrm>
              <a:prstGeom prst="rect">
                <a:avLst/>
              </a:prstGeom>
              <a:blipFill>
                <a:blip r:embed="rId3"/>
                <a:stretch>
                  <a:fillRect l="-1508" r="-160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CC325C-EE8F-7783-2129-E9244079DCA2}"/>
                  </a:ext>
                </a:extLst>
              </p:cNvPr>
              <p:cNvSpPr txBox="1"/>
              <p:nvPr/>
            </p:nvSpPr>
            <p:spPr>
              <a:xfrm>
                <a:off x="1862983" y="4400685"/>
                <a:ext cx="3948366" cy="7267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0.2121121112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, 'mathAnswerShape': 1}">
                <a:extLst>
                  <a:ext uri="{FF2B5EF4-FFF2-40B4-BE49-F238E27FC236}">
                    <a16:creationId xmlns:a16="http://schemas.microsoft.com/office/drawing/2014/main" id="{A3CC325C-EE8F-7783-2129-E9244079D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983" y="4400685"/>
                <a:ext cx="3948366" cy="726771"/>
              </a:xfrm>
              <a:prstGeom prst="rect">
                <a:avLst/>
              </a:prstGeom>
              <a:blipFill>
                <a:blip r:embed="rId4"/>
                <a:stretch>
                  <a:fillRect r="-247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282AB5-50C4-1678-A65D-FD1848EC66CE}"/>
                  </a:ext>
                </a:extLst>
              </p:cNvPr>
              <p:cNvSpPr txBox="1"/>
              <p:nvPr/>
            </p:nvSpPr>
            <p:spPr>
              <a:xfrm>
                <a:off x="1815358" y="5033844"/>
                <a:ext cx="6586792" cy="726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3.14159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0.2121121112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, 'mathAnswerShape': 1}">
                <a:extLst>
                  <a:ext uri="{FF2B5EF4-FFF2-40B4-BE49-F238E27FC236}">
                    <a16:creationId xmlns:a16="http://schemas.microsoft.com/office/drawing/2014/main" id="{DD282AB5-50C4-1678-A65D-FD1848EC6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358" y="5033844"/>
                <a:ext cx="6586792" cy="726770"/>
              </a:xfrm>
              <a:prstGeom prst="rect">
                <a:avLst/>
              </a:prstGeom>
              <a:blipFill>
                <a:blip r:embed="rId5"/>
                <a:stretch>
                  <a:fillRect l="-1481" r="-1574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1F0017-C326-3644-ED5C-9BC100027AA5}"/>
                  </a:ext>
                </a:extLst>
              </p:cNvPr>
              <p:cNvSpPr txBox="1"/>
              <p:nvPr/>
            </p:nvSpPr>
            <p:spPr>
              <a:xfrm>
                <a:off x="1862983" y="5667002"/>
                <a:ext cx="337185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0.020020002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hasSerialNum': 1, 'mathAnswerShape': 1}">
                <a:extLst>
                  <a:ext uri="{FF2B5EF4-FFF2-40B4-BE49-F238E27FC236}">
                    <a16:creationId xmlns:a16="http://schemas.microsoft.com/office/drawing/2014/main" id="{CA1F0017-C326-3644-ED5C-9BC100027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983" y="5667002"/>
                <a:ext cx="3371850" cy="554686"/>
              </a:xfrm>
              <a:prstGeom prst="rect">
                <a:avLst/>
              </a:prstGeom>
              <a:blipFill>
                <a:blip r:embed="rId6"/>
                <a:stretch>
                  <a:fillRect r="-289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4" name="yt_shape_13754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实数与数轴上的点一一对应</a:t>
            </a:r>
          </a:p>
        </p:txBody>
      </p:sp>
      <p:sp>
        <p:nvSpPr>
          <p:cNvPr id="13755" name="yt_shape_13755"/>
          <p:cNvSpPr txBox="1"/>
          <p:nvPr/>
        </p:nvSpPr>
        <p:spPr>
          <a:xfrm>
            <a:off x="540000" y="1395205"/>
            <a:ext cx="63543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57" name="yt_table_13757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7667639"/>
                  </p:ext>
                </p:extLst>
              </p:nvPr>
            </p:nvGraphicFramePr>
            <p:xfrm>
              <a:off x="540047" y="2274469"/>
              <a:ext cx="9006968" cy="525082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44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757" name="yt_table_13757_skip" descr="{&quot;rangeId&quot;:7,&quot;type&quot;:&quot;Option&quot;,&quot;drawing&quot;:[&quot;yt_image_13756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7667639"/>
                  </p:ext>
                </p:extLst>
              </p:nvPr>
            </p:nvGraphicFramePr>
            <p:xfrm>
              <a:off x="540047" y="2274469"/>
              <a:ext cx="9006968" cy="464630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74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44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964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14" r="-15142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714" r="-51429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4722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56" name="yt_image_13756_skip" title="H_31.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7330" y="1874508"/>
            <a:ext cx="4295838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8" name="yt_shape_13758"/>
          <p:cNvSpPr txBox="1"/>
          <p:nvPr/>
        </p:nvSpPr>
        <p:spPr>
          <a:xfrm>
            <a:off x="540120" y="27897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在数轴上的点只能表示有理数；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2_e4227"/>
              </a:rPr>
              <a:t>任何一个无理数都能用数轴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上的点表示；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实数与数轴上的点一一对应；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有理数有无限个，无理数有有限个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5917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其中正确的结论是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9" name="yt_table_137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711477"/>
              </p:ext>
            </p:extLst>
          </p:nvPr>
        </p:nvGraphicFramePr>
        <p:xfrm>
          <a:off x="540047" y="4229350"/>
          <a:ext cx="9638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61" name="yt_shape_13761"/>
              <p:cNvSpPr txBox="1"/>
              <p:nvPr/>
            </p:nvSpPr>
            <p:spPr>
              <a:xfrm>
                <a:off x="540119" y="4755521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两点表示的数分别是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bc7ad,isEnd"/>
                  </a:rPr>
                  <a:t>两点之间表示整数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的点共有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761" name="yt_shape_137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55521"/>
                <a:ext cx="11492915" cy="955390"/>
              </a:xfrm>
              <a:prstGeom prst="rect">
                <a:avLst/>
              </a:prstGeom>
              <a:blipFill>
                <a:blip r:embed="rId4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63" name="yt_image_13763" title="H_45.7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4781" y="5914063"/>
            <a:ext cx="2702437" cy="58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209814" title="H_26.259764">
            <a:extLst>
              <a:ext uri="{FF2B5EF4-FFF2-40B4-BE49-F238E27FC236}">
                <a16:creationId xmlns:a16="http://schemas.microsoft.com/office/drawing/2014/main" id="{AA694153-4305-EA43-E88C-F69D891E3A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13EAE9-9FF1-4AFE-7208-E70F2327A7E3}"/>
              </a:ext>
            </a:extLst>
          </p:cNvPr>
          <p:cNvSpPr txBox="1"/>
          <p:nvPr/>
        </p:nvSpPr>
        <p:spPr>
          <a:xfrm>
            <a:off x="5912577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A94747-F54C-6CA6-BA6F-8F733366E0AE}"/>
              </a:ext>
            </a:extLst>
          </p:cNvPr>
          <p:cNvSpPr txBox="1"/>
          <p:nvPr/>
        </p:nvSpPr>
        <p:spPr>
          <a:xfrm>
            <a:off x="3498109" y="36939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D7A8AC-079E-7F45-A150-D61C24FAE752}"/>
              </a:ext>
            </a:extLst>
          </p:cNvPr>
          <p:cNvSpPr txBox="1"/>
          <p:nvPr/>
        </p:nvSpPr>
        <p:spPr>
          <a:xfrm>
            <a:off x="1974108" y="5230495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5" name="yt_shape_13765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实数的相反数和绝对值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66" name="yt_shape_13766"/>
              <p:cNvSpPr txBox="1"/>
              <p:nvPr/>
            </p:nvSpPr>
            <p:spPr>
              <a:xfrm>
                <a:off x="540000" y="1395205"/>
                <a:ext cx="407656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766" name="yt_shape_1376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4076565" cy="465577"/>
              </a:xfrm>
              <a:prstGeom prst="rect">
                <a:avLst/>
              </a:prstGeom>
              <a:blipFill>
                <a:blip r:embed="rId2"/>
                <a:stretch>
                  <a:fillRect l="-4641" t="-5263" r="-359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68" name="yt_table_13768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5613024"/>
                  </p:ext>
                </p:extLst>
              </p:nvPr>
            </p:nvGraphicFramePr>
            <p:xfrm>
              <a:off x="540047" y="1911570"/>
              <a:ext cx="9173846" cy="758825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750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768" name="yt_table_13768" descr="{&quot;rangeId&quot;:11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5613024"/>
                  </p:ext>
                </p:extLst>
              </p:nvPr>
            </p:nvGraphicFramePr>
            <p:xfrm>
              <a:off x="540047" y="1911570"/>
              <a:ext cx="9173846" cy="715074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750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53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201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6970" r="-15407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6970" r="-5407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69" name="yt_shape_13769"/>
              <p:cNvSpPr txBox="1"/>
              <p:nvPr/>
            </p:nvSpPr>
            <p:spPr>
              <a:xfrm>
                <a:off x="540000" y="2677274"/>
                <a:ext cx="421282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769" name="yt_shape_13769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77274"/>
                <a:ext cx="4212820" cy="469167"/>
              </a:xfrm>
              <a:prstGeom prst="rect">
                <a:avLst/>
              </a:prstGeom>
              <a:blipFill>
                <a:blip r:embed="rId4"/>
                <a:stretch>
                  <a:fillRect l="-4486" t="-2597" r="-3329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71" name="yt_table_13771" title="H_51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7523278"/>
                  </p:ext>
                </p:extLst>
              </p:nvPr>
            </p:nvGraphicFramePr>
            <p:xfrm>
              <a:off x="540047" y="3197229"/>
              <a:ext cx="8869046" cy="698564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754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5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771" name="yt_table_13771" descr="{&quot;rangeId&quot;:12,&quot;type&quot;:&quot;Option&quot;}" title="H_51.8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7523278"/>
                  </p:ext>
                </p:extLst>
              </p:nvPr>
            </p:nvGraphicFramePr>
            <p:xfrm>
              <a:off x="540047" y="3197229"/>
              <a:ext cx="8869046" cy="658305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754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5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6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757"/>
                        </a:ext>
                      </a:extLst>
                    </a:gridCol>
                  </a:tblGrid>
                  <a:tr h="6583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0000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96970" r="-142424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6970" r="-42424" b="-137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72" name="yt_shape_13772"/>
              <p:cNvSpPr txBox="1"/>
              <p:nvPr/>
            </p:nvSpPr>
            <p:spPr>
              <a:xfrm>
                <a:off x="540000" y="3906176"/>
                <a:ext cx="383027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772" name="yt_shape_13772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6176"/>
                <a:ext cx="3830279" cy="920637"/>
              </a:xfrm>
              <a:prstGeom prst="rect">
                <a:avLst/>
              </a:prstGeom>
              <a:blipFill>
                <a:blip r:embed="rId6"/>
                <a:stretch>
                  <a:fillRect l="-4936" r="-3822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74" name="yt_table_13774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939274"/>
                  </p:ext>
                </p:extLst>
              </p:nvPr>
            </p:nvGraphicFramePr>
            <p:xfrm>
              <a:off x="540047" y="4877601"/>
              <a:ext cx="9173846" cy="671449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75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774" name="yt_table_13774" descr="{&quot;rangeId&quot;:1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939274"/>
                  </p:ext>
                </p:extLst>
              </p:nvPr>
            </p:nvGraphicFramePr>
            <p:xfrm>
              <a:off x="540047" y="4877601"/>
              <a:ext cx="9173846" cy="632714"/>
            </p:xfrm>
            <a:graphic>
              <a:graphicData uri="http://schemas.openxmlformats.org/drawingml/2006/table">
                <a:tbl>
                  <a:tblPr/>
                  <a:tblGrid>
                    <a:gridCol w="2535619">
                      <a:extLst>
                        <a:ext uri="{9D8B030D-6E8A-4147-A177-3AD203B41FA5}">
                          <a16:colId xmlns:a16="http://schemas.microsoft.com/office/drawing/2014/main" val="10758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  <a:gridCol w="2611882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6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r="-262019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7"/>
                          <a:stretch>
                            <a:fillRect l="-96970" r="-154079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209886" title="H_26.259764">
            <a:extLst>
              <a:ext uri="{FF2B5EF4-FFF2-40B4-BE49-F238E27FC236}">
                <a16:creationId xmlns:a16="http://schemas.microsoft.com/office/drawing/2014/main" id="{5D2C8811-8815-431C-174D-88B5C847BC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8BC297-5AA0-A941-BC3A-409650E00BB3}"/>
              </a:ext>
            </a:extLst>
          </p:cNvPr>
          <p:cNvSpPr txBox="1"/>
          <p:nvPr/>
        </p:nvSpPr>
        <p:spPr>
          <a:xfrm>
            <a:off x="3656866" y="134839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11324F-9974-0C02-D239-E7A0A84A75E0}"/>
              </a:ext>
            </a:extLst>
          </p:cNvPr>
          <p:cNvSpPr txBox="1"/>
          <p:nvPr/>
        </p:nvSpPr>
        <p:spPr>
          <a:xfrm>
            <a:off x="3809266" y="2630468"/>
            <a:ext cx="3832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27A4EB-C697-32DB-A378-A36680F95C71}"/>
              </a:ext>
            </a:extLst>
          </p:cNvPr>
          <p:cNvSpPr txBox="1"/>
          <p:nvPr/>
        </p:nvSpPr>
        <p:spPr>
          <a:xfrm>
            <a:off x="3412963" y="3859370"/>
            <a:ext cx="400748" cy="100534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75" name="yt_shape_13775"/>
              <p:cNvSpPr txBox="1"/>
              <p:nvPr/>
            </p:nvSpPr>
            <p:spPr>
              <a:xfrm>
                <a:off x="540000" y="900000"/>
                <a:ext cx="6715364" cy="20005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求下列各数的相反数和绝对值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解：相反数分别是：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绝对值分别是：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75" name="yt_shape_13775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15364" cy="2000548"/>
              </a:xfrm>
              <a:prstGeom prst="rect">
                <a:avLst/>
              </a:prstGeom>
              <a:blipFill>
                <a:blip r:embed="rId2"/>
                <a:stretch>
                  <a:fillRect l="-2816" t="-2744" r="-1726" b="-8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F74A05-FC07-E589-BC53-AF16D4FA66D5}"/>
                  </a:ext>
                </a:extLst>
              </p:cNvPr>
              <p:cNvSpPr txBox="1"/>
              <p:nvPr/>
            </p:nvSpPr>
            <p:spPr>
              <a:xfrm>
                <a:off x="449989" y="1850462"/>
                <a:ext cx="6830504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解：相反数分别是：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C5F74A05-FC07-E589-BC53-AF16D4FA6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0462"/>
                <a:ext cx="6830504" cy="615391"/>
              </a:xfrm>
              <a:prstGeom prst="rect">
                <a:avLst/>
              </a:prstGeom>
              <a:blipFill>
                <a:blip r:embed="rId3"/>
                <a:stretch>
                  <a:fillRect l="-1429" r="-133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89BDA0-9179-E7EA-73F2-102CCF69B42B}"/>
                  </a:ext>
                </a:extLst>
              </p:cNvPr>
              <p:cNvSpPr txBox="1"/>
              <p:nvPr/>
            </p:nvSpPr>
            <p:spPr>
              <a:xfrm>
                <a:off x="449989" y="2372241"/>
                <a:ext cx="568750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绝对值分别是：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}">
                <a:extLst>
                  <a:ext uri="{FF2B5EF4-FFF2-40B4-BE49-F238E27FC236}">
                    <a16:creationId xmlns:a16="http://schemas.microsoft.com/office/drawing/2014/main" id="{1A89BDA0-9179-E7EA-73F2-102CCF69B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2241"/>
                <a:ext cx="5687504" cy="555765"/>
              </a:xfrm>
              <a:prstGeom prst="rect">
                <a:avLst/>
              </a:prstGeom>
              <a:blipFill>
                <a:blip r:embed="rId4"/>
                <a:stretch>
                  <a:fillRect l="-1715" r="-160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82" name="yt_image_1378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5" name="yt_shape_13785"/>
          <p:cNvSpPr txBox="1"/>
          <p:nvPr/>
        </p:nvSpPr>
        <p:spPr>
          <a:xfrm>
            <a:off x="540000" y="1482165"/>
            <a:ext cx="58990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86" name="yt_table_13786" title="H_90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0127081"/>
                  </p:ext>
                </p:extLst>
              </p:nvPr>
            </p:nvGraphicFramePr>
            <p:xfrm>
              <a:off x="540047" y="1961468"/>
              <a:ext cx="8336725" cy="1250252"/>
            </p:xfrm>
            <a:graphic>
              <a:graphicData uri="http://schemas.openxmlformats.org/drawingml/2006/table">
                <a:tbl>
                  <a:tblPr/>
                  <a:tblGrid>
                    <a:gridCol w="4272725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(−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786" name="yt_table_13786" descr="{&quot;rangeId&quot;:16,&quot;type&quot;:&quot;Option&quot;}" title="H_90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0127081"/>
                  </p:ext>
                </p:extLst>
              </p:nvPr>
            </p:nvGraphicFramePr>
            <p:xfrm>
              <a:off x="540047" y="1961468"/>
              <a:ext cx="8336725" cy="1153796"/>
            </p:xfrm>
            <a:graphic>
              <a:graphicData uri="http://schemas.openxmlformats.org/drawingml/2006/table">
                <a:tbl>
                  <a:tblPr/>
                  <a:tblGrid>
                    <a:gridCol w="4272725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</a:tblGrid>
                  <a:tr h="5182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95014" b="-1406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1905" r="-95014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5247" t="-81905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787" name="yt_shape_13787"/>
          <p:cNvSpPr txBox="1"/>
          <p:nvPr/>
        </p:nvSpPr>
        <p:spPr>
          <a:xfrm>
            <a:off x="540119" y="31657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会同三中月考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有一个数值转换器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原理如图所示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aaa3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89" name="yt_table_13789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7854494"/>
                  </p:ext>
                </p:extLst>
              </p:nvPr>
            </p:nvGraphicFramePr>
            <p:xfrm>
              <a:off x="540047" y="4985721"/>
              <a:ext cx="8299070" cy="520319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765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66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789" name="yt_table_13789_skip" descr="{&quot;rangeId&quot;:17,&quot;type&quot;:&quot;Option&quot;,&quot;drawing&quot;:[&quot;yt_image_13788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7854494"/>
                  </p:ext>
                </p:extLst>
              </p:nvPr>
            </p:nvGraphicFramePr>
            <p:xfrm>
              <a:off x="540047" y="4985721"/>
              <a:ext cx="8299070" cy="46107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765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66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1530" t="-6494" r="-18060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388172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88" name="yt_image_13788_skip" title="H_67.7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34632" y="4125232"/>
            <a:ext cx="4521283" cy="86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ABE0D1-4AA3-D29B-61FC-89E02D13BD9A}"/>
              </a:ext>
            </a:extLst>
          </p:cNvPr>
          <p:cNvSpPr txBox="1"/>
          <p:nvPr/>
        </p:nvSpPr>
        <p:spPr>
          <a:xfrm>
            <a:off x="54791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36334B-299B-F385-8D88-F40329FEBD1A}"/>
              </a:ext>
            </a:extLst>
          </p:cNvPr>
          <p:cNvSpPr txBox="1"/>
          <p:nvPr/>
        </p:nvSpPr>
        <p:spPr>
          <a:xfrm>
            <a:off x="3118696" y="359447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0" name="yt_shape_13790"/>
              <p:cNvSpPr txBox="1"/>
              <p:nvPr/>
            </p:nvSpPr>
            <p:spPr>
              <a:xfrm>
                <a:off x="540119" y="900000"/>
                <a:ext cx="11492915" cy="20097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在数轴上与原点相距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在数轴上和原点相距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2aac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的左边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将下列数与数轴上的点对应起来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90" name="yt_shape_13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09717"/>
              </a:xfrm>
              <a:prstGeom prst="rect">
                <a:avLst/>
              </a:prstGeom>
              <a:blipFill>
                <a:blip r:embed="rId2"/>
                <a:stretch>
                  <a:fillRect l="-1645" t="-912" b="-8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95" name="yt_image_13795" title="H_32.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101786"/>
            <a:ext cx="4087904" cy="4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97" name="yt_shape_13797"/>
              <p:cNvSpPr txBox="1"/>
              <p:nvPr/>
            </p:nvSpPr>
            <p:spPr>
              <a:xfrm>
                <a:off x="540000" y="3563963"/>
                <a:ext cx="6186117" cy="995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97" name="yt_shape_13797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3963"/>
                <a:ext cx="6186117" cy="995785"/>
              </a:xfrm>
              <a:prstGeom prst="rect">
                <a:avLst/>
              </a:prstGeom>
              <a:blipFill>
                <a:blip r:embed="rId4"/>
                <a:stretch>
                  <a:fillRect l="-3057" t="-1840" r="-2071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B1682E-D266-A148-31CC-2C6C39132024}"/>
                  </a:ext>
                </a:extLst>
              </p:cNvPr>
              <p:cNvSpPr txBox="1"/>
              <p:nvPr/>
            </p:nvSpPr>
            <p:spPr>
              <a:xfrm>
                <a:off x="5160221" y="1297326"/>
                <a:ext cx="2631440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8BB1682E-D266-A148-31CC-2C6C391320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221" y="1297326"/>
                <a:ext cx="2631440" cy="618693"/>
              </a:xfrm>
              <a:prstGeom prst="rect">
                <a:avLst/>
              </a:prstGeom>
              <a:blipFill>
                <a:blip r:embed="rId5"/>
                <a:stretch>
                  <a:fillRect l="-347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F72155-FE05-F021-710D-33547DA87314}"/>
                  </a:ext>
                </a:extLst>
              </p:cNvPr>
              <p:cNvSpPr txBox="1"/>
              <p:nvPr/>
            </p:nvSpPr>
            <p:spPr>
              <a:xfrm>
                <a:off x="449989" y="3517157"/>
                <a:ext cx="630637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8, 'mathAnswerShape': 1}">
                <a:extLst>
                  <a:ext uri="{FF2B5EF4-FFF2-40B4-BE49-F238E27FC236}">
                    <a16:creationId xmlns:a16="http://schemas.microsoft.com/office/drawing/2014/main" id="{58F72155-FE05-F021-710D-33547DA873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7157"/>
                <a:ext cx="6306376" cy="618694"/>
              </a:xfrm>
              <a:prstGeom prst="rect">
                <a:avLst/>
              </a:prstGeom>
              <a:blipFill>
                <a:blip r:embed="rId6"/>
                <a:stretch>
                  <a:fillRect l="-1547" r="-154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B445EF-02E7-91EB-B724-A95B9E50B511}"/>
                  </a:ext>
                </a:extLst>
              </p:cNvPr>
              <p:cNvSpPr txBox="1"/>
              <p:nvPr/>
            </p:nvSpPr>
            <p:spPr>
              <a:xfrm>
                <a:off x="497614" y="4042239"/>
                <a:ext cx="2945639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44B445EF-02E7-91EB-B724-A95B9E50B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042239"/>
                <a:ext cx="2945639" cy="554685"/>
              </a:xfrm>
              <a:prstGeom prst="rect">
                <a:avLst/>
              </a:prstGeom>
              <a:blipFill>
                <a:blip r:embed="rId7"/>
                <a:stretch>
                  <a:fillRect l="-3313" r="-33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01" name="yt_shape_13801"/>
              <p:cNvSpPr txBox="1"/>
              <p:nvPr/>
            </p:nvSpPr>
            <p:spPr>
              <a:xfrm>
                <a:off x="540119" y="900000"/>
                <a:ext cx="11492915" cy="45105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小明在做老师布置的作业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5bb6,isEnd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答过程如下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1911293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①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1911293" algn="l"/>
                  </a:tabLst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②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请你完成下列学习任务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找错：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步开始出现错误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纠错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01" name="yt_shape_138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10530"/>
              </a:xfrm>
              <a:prstGeom prst="rect">
                <a:avLst/>
              </a:prstGeom>
              <a:blipFill>
                <a:blip r:embed="rId2"/>
                <a:stretch>
                  <a:fillRect l="-1645" t="-405" b="-3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D817B9-6E74-8C0C-9D22-AD8343719F0A}"/>
              </a:ext>
            </a:extLst>
          </p:cNvPr>
          <p:cNvSpPr txBox="1"/>
          <p:nvPr/>
        </p:nvSpPr>
        <p:spPr>
          <a:xfrm>
            <a:off x="3040908" y="390449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82441A-B9E5-42D7-9529-3625191298E4}"/>
                  </a:ext>
                </a:extLst>
              </p:cNvPr>
              <p:cNvSpPr txBox="1"/>
              <p:nvPr/>
            </p:nvSpPr>
            <p:spPr>
              <a:xfrm>
                <a:off x="450108" y="4855472"/>
                <a:ext cx="10963022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, 'pageBreak': True}">
                <a:extLst>
                  <a:ext uri="{FF2B5EF4-FFF2-40B4-BE49-F238E27FC236}">
                    <a16:creationId xmlns:a16="http://schemas.microsoft.com/office/drawing/2014/main" id="{A382441A-B9E5-42D7-9529-362519129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5472"/>
                <a:ext cx="10963022" cy="558242"/>
              </a:xfrm>
              <a:prstGeom prst="rect">
                <a:avLst/>
              </a:prstGeom>
              <a:blipFill>
                <a:blip r:embed="rId3"/>
                <a:stretch>
                  <a:fillRect l="-890" r="-779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4" name="yt_shape_13814"/>
              <p:cNvSpPr txBox="1"/>
              <p:nvPr/>
            </p:nvSpPr>
            <p:spPr>
              <a:xfrm>
                <a:off x="540119" y="900000"/>
                <a:ext cx="11492915" cy="31250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93e0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绝对值为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解：由题意可知：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14" name="yt_shape_13814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25086"/>
              </a:xfrm>
              <a:prstGeom prst="rect">
                <a:avLst/>
              </a:prstGeom>
              <a:blipFill>
                <a:blip r:embed="rId2"/>
                <a:stretch>
                  <a:fillRect l="-1645" t="-1758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2E6393-294E-F0C5-AE05-20252E196761}"/>
                  </a:ext>
                </a:extLst>
              </p:cNvPr>
              <p:cNvSpPr txBox="1"/>
              <p:nvPr/>
            </p:nvSpPr>
            <p:spPr>
              <a:xfrm>
                <a:off x="450108" y="2112145"/>
                <a:ext cx="80272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解：由题意可知：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3F2E6393-294E-F0C5-AE05-20252E196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12145"/>
                <a:ext cx="8027226" cy="615392"/>
              </a:xfrm>
              <a:prstGeom prst="rect">
                <a:avLst/>
              </a:prstGeom>
              <a:blipFill>
                <a:blip r:embed="rId3"/>
                <a:stretch>
                  <a:fillRect l="-1215" r="-1139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DB1593-FFF8-D820-F566-B77490CDD05C}"/>
                  </a:ext>
                </a:extLst>
              </p:cNvPr>
              <p:cNvSpPr txBox="1"/>
              <p:nvPr/>
            </p:nvSpPr>
            <p:spPr>
              <a:xfrm>
                <a:off x="450108" y="2633925"/>
                <a:ext cx="5581332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01DB1593-FFF8-D820-F566-B77490CDD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3925"/>
                <a:ext cx="5581332" cy="669430"/>
              </a:xfrm>
              <a:prstGeom prst="rect">
                <a:avLst/>
              </a:prstGeom>
              <a:blipFill>
                <a:blip r:embed="rId4"/>
                <a:stretch>
                  <a:fillRect l="-1749" r="-1749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5F6025-D135-B895-E305-AA560B39F10F}"/>
                  </a:ext>
                </a:extLst>
              </p:cNvPr>
              <p:cNvSpPr txBox="1"/>
              <p:nvPr/>
            </p:nvSpPr>
            <p:spPr>
              <a:xfrm>
                <a:off x="450108" y="3209743"/>
                <a:ext cx="6112827" cy="8319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685F6025-D135-B895-E305-AA560B39F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09743"/>
                <a:ext cx="6112827" cy="831926"/>
              </a:xfrm>
              <a:prstGeom prst="rect">
                <a:avLst/>
              </a:prstGeom>
              <a:blipFill>
                <a:blip r:embed="rId5"/>
                <a:stretch>
                  <a:fillRect l="-1595" r="-1595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720</Words>
  <Application>Microsoft Office PowerPoint</Application>
  <PresentationFormat>宽屏</PresentationFormat>
  <Paragraphs>136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0" baseType="lpstr">
      <vt:lpstr>,isEnd</vt:lpstr>
      <vt:lpstr>_⨹_1_11ab2</vt:lpstr>
      <vt:lpstr>_⨹_1_12aac,isEnd</vt:lpstr>
      <vt:lpstr>_⨹_1_1be93</vt:lpstr>
      <vt:lpstr>_⨹_1_1c18a</vt:lpstr>
      <vt:lpstr>_⨹_1_493e0</vt:lpstr>
      <vt:lpstr>_⨹_1_75917</vt:lpstr>
      <vt:lpstr>_⨹_1_75bb6,isEnd</vt:lpstr>
      <vt:lpstr>_⨹_1_f4ddc,isEnd</vt:lpstr>
      <vt:lpstr>_⨹_1_faaa3</vt:lpstr>
      <vt:lpstr>_⨹_12_e4227</vt:lpstr>
      <vt:lpstr>_⨹_34_cddfe</vt:lpstr>
      <vt:lpstr>_⨹_8_bc7ad,isEnd</vt:lpstr>
      <vt:lpstr>_⨹_8_ffa1a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2024-04-26T09:09:48Z</dcterms:created>
  <dcterms:modified xsi:type="dcterms:W3CDTF">2024-04-28T04:57:37Z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