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34" r:id="rId5"/>
    <p:sldId id="308" r:id="rId6"/>
    <p:sldId id="311" r:id="rId7"/>
    <p:sldId id="314" r:id="rId8"/>
    <p:sldId id="316" r:id="rId9"/>
    <p:sldId id="319" r:id="rId10"/>
    <p:sldId id="321" r:id="rId11"/>
    <p:sldId id="323" r:id="rId12"/>
    <p:sldId id="325" r:id="rId13"/>
    <p:sldId id="328" r:id="rId14"/>
    <p:sldId id="330" r:id="rId15"/>
    <p:sldId id="331" r:id="rId16"/>
    <p:sldId id="332" r:id="rId17"/>
    <p:sldId id="335" r:id="rId18"/>
    <p:sldId id="256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16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0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0.png"/><Relationship Id="rId5" Type="http://schemas.openxmlformats.org/officeDocument/2006/relationships/image" Target="../media/image19.png"/><Relationship Id="rId4" Type="http://schemas.openxmlformats.org/officeDocument/2006/relationships/image" Target="../media/image14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91" name="yt_image_15291" title="H_41.8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:p14="http://schemas.microsoft.com/office/powerpoint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293" name="yt_shape_15293"/>
              <p:cNvSpPr txBox="1"/>
              <p:nvPr/>
            </p:nvSpPr>
            <p:spPr>
              <a:xfrm>
                <a:off x="540000" y="1482165"/>
                <a:ext cx="8412431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5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Times New Roman" pitchFamily="24"/>
                    <a:sym typeface="Finished"/>
                  </a:rPr>
                  <a:t> </a:t>
                </a:r>
                <a:r>
                  <a:rPr lang="en-US" altLang="zh-CN" sz="240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   </a:t>
                </a:r>
                <a:r>
                  <a:rPr lang="en-US" altLang="zh-CN" sz="1300" b="0" i="0" u="none">
                    <a:solidFill>
                      <a:srgbClr val="1EE3CF"/>
                    </a:solidFill>
                    <a:effectLst/>
                    <a:latin typeface="Times New Roman" pitchFamily="13"/>
                    <a:ea typeface="宋体" pitchFamily="13"/>
                    <a:sym typeface="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商的算术平方根的性质：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，</a:t>
                </a:r>
                <a:r>
                  <a:rPr lang="en-US" altLang="zh-CN" sz="15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5293" name="yt_shape_15293" descr="{&quot;rangeId&quot;:1,&quot;color&quot;:&quot;B&quot;,&quot;ImageText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8412431" cy="920637"/>
              </a:xfrm>
              <a:prstGeom prst="rect">
                <a:avLst/>
              </a:prstGeom>
              <a:blipFill>
                <a:blip r:embed="rId3"/>
                <a:stretch>
                  <a:fillRect r="-1232" b="-1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295" name="yt_shape_15295"/>
              <p:cNvSpPr txBox="1"/>
              <p:nvPr/>
            </p:nvSpPr>
            <p:spPr>
              <a:xfrm>
                <a:off x="540000" y="2453590"/>
                <a:ext cx="4047711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5295" name="yt_shape_15295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53590"/>
                <a:ext cx="4047711" cy="920637"/>
              </a:xfrm>
              <a:prstGeom prst="rect">
                <a:avLst/>
              </a:prstGeom>
              <a:blipFill>
                <a:blip r:embed="rId4"/>
                <a:stretch>
                  <a:fillRect l="-4669" r="-3614" b="-6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297" name="yt_table_15297" title="H_56.3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82227531"/>
                  </p:ext>
                </p:extLst>
              </p:nvPr>
            </p:nvGraphicFramePr>
            <p:xfrm>
              <a:off x="540047" y="3425015"/>
              <a:ext cx="8032370" cy="715137"/>
            </p:xfrm>
            <a:graphic>
              <a:graphicData uri="http://schemas.openxmlformats.org/drawingml/2006/table">
                <a:tbl>
                  <a:tblPr/>
                  <a:tblGrid>
                    <a:gridCol w="2154619">
                      <a:extLst>
                        <a:ext uri="{9D8B030D-6E8A-4147-A177-3AD203B41FA5}">
                          <a16:colId xmlns:a16="http://schemas.microsoft.com/office/drawing/2014/main" val="11176"/>
                        </a:ext>
                      </a:extLst>
                    </a:gridCol>
                    <a:gridCol w="2137156">
                      <a:extLst>
                        <a:ext uri="{9D8B030D-6E8A-4147-A177-3AD203B41FA5}">
                          <a16:colId xmlns:a16="http://schemas.microsoft.com/office/drawing/2014/main" val="11177"/>
                        </a:ext>
                      </a:extLst>
                    </a:gridCol>
                    <a:gridCol w="2518156">
                      <a:extLst>
                        <a:ext uri="{9D8B030D-6E8A-4147-A177-3AD203B41FA5}">
                          <a16:colId xmlns:a16="http://schemas.microsoft.com/office/drawing/2014/main" val="11178"/>
                        </a:ext>
                      </a:extLst>
                    </a:gridCol>
                    <a:gridCol w="1222439">
                      <a:extLst>
                        <a:ext uri="{9D8B030D-6E8A-4147-A177-3AD203B41FA5}">
                          <a16:colId xmlns:a16="http://schemas.microsoft.com/office/drawing/2014/main" val="1117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7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7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7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7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1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5297" name="yt_table_15297" descr="{&quot;rangeId&quot;:2,&quot;type&quot;:&quot;Option&quot;}" title="H_56.3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82227531"/>
                  </p:ext>
                </p:extLst>
              </p:nvPr>
            </p:nvGraphicFramePr>
            <p:xfrm>
              <a:off x="540047" y="3425015"/>
              <a:ext cx="8032370" cy="715137"/>
            </p:xfrm>
            <a:graphic>
              <a:graphicData uri="http://schemas.openxmlformats.org/drawingml/2006/table">
                <a:tbl>
                  <a:tblPr/>
                  <a:tblGrid>
                    <a:gridCol w="2154619">
                      <a:extLst>
                        <a:ext uri="{9D8B030D-6E8A-4147-A177-3AD203B41FA5}">
                          <a16:colId xmlns:a16="http://schemas.microsoft.com/office/drawing/2014/main" val="11176"/>
                        </a:ext>
                      </a:extLst>
                    </a:gridCol>
                    <a:gridCol w="2137156">
                      <a:extLst>
                        <a:ext uri="{9D8B030D-6E8A-4147-A177-3AD203B41FA5}">
                          <a16:colId xmlns:a16="http://schemas.microsoft.com/office/drawing/2014/main" val="11177"/>
                        </a:ext>
                      </a:extLst>
                    </a:gridCol>
                    <a:gridCol w="2518156">
                      <a:extLst>
                        <a:ext uri="{9D8B030D-6E8A-4147-A177-3AD203B41FA5}">
                          <a16:colId xmlns:a16="http://schemas.microsoft.com/office/drawing/2014/main" val="11178"/>
                        </a:ext>
                      </a:extLst>
                    </a:gridCol>
                    <a:gridCol w="1222439">
                      <a:extLst>
                        <a:ext uri="{9D8B030D-6E8A-4147-A177-3AD203B41FA5}">
                          <a16:colId xmlns:a16="http://schemas.microsoft.com/office/drawing/2014/main" val="11179"/>
                        </a:ext>
                      </a:extLst>
                    </a:gridCol>
                  </a:tblGrid>
                  <a:tr h="71513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r="-272599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00855" r="-174929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70702" r="-48668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556219" b="-1344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91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5298" name="yt_shape_15298"/>
          <p:cNvSpPr txBox="1"/>
          <p:nvPr/>
        </p:nvSpPr>
        <p:spPr>
          <a:xfrm>
            <a:off x="540000" y="4190782"/>
            <a:ext cx="42239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299" name="yt_table_15299" title="H_143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98263066"/>
                  </p:ext>
                </p:extLst>
              </p:nvPr>
            </p:nvGraphicFramePr>
            <p:xfrm>
              <a:off x="540047" y="4670085"/>
              <a:ext cx="6933629" cy="1823466"/>
            </p:xfrm>
            <a:graphic>
              <a:graphicData uri="http://schemas.openxmlformats.org/drawingml/2006/table">
                <a:tbl>
                  <a:tblPr/>
                  <a:tblGrid>
                    <a:gridCol w="4291775">
                      <a:extLst>
                        <a:ext uri="{9D8B030D-6E8A-4147-A177-3AD203B41FA5}">
                          <a16:colId xmlns:a16="http://schemas.microsoft.com/office/drawing/2014/main" val="11180"/>
                        </a:ext>
                      </a:extLst>
                    </a:gridCol>
                    <a:gridCol w="2641854">
                      <a:extLst>
                        <a:ext uri="{9D8B030D-6E8A-4147-A177-3AD203B41FA5}">
                          <a16:colId xmlns:a16="http://schemas.microsoft.com/office/drawing/2014/main" val="1118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7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6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7</m:t>
                                      </m:r>
                                    </m:e>
                                  </m:rad>
                                </m:num>
                                <m:den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6</m:t>
                                      </m:r>
                                    </m:e>
                                  </m:rad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1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7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9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1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5299" name="yt_table_15299" descr="{&quot;rangeId&quot;:3,&quot;type&quot;:&quot;Option&quot;}" title="H_143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98263066"/>
                  </p:ext>
                </p:extLst>
              </p:nvPr>
            </p:nvGraphicFramePr>
            <p:xfrm>
              <a:off x="540047" y="4670085"/>
              <a:ext cx="6933629" cy="1823466"/>
            </p:xfrm>
            <a:graphic>
              <a:graphicData uri="http://schemas.openxmlformats.org/drawingml/2006/table">
                <a:tbl>
                  <a:tblPr/>
                  <a:tblGrid>
                    <a:gridCol w="4291775">
                      <a:extLst>
                        <a:ext uri="{9D8B030D-6E8A-4147-A177-3AD203B41FA5}">
                          <a16:colId xmlns:a16="http://schemas.microsoft.com/office/drawing/2014/main" val="11180"/>
                        </a:ext>
                      </a:extLst>
                    </a:gridCol>
                    <a:gridCol w="2641854">
                      <a:extLst>
                        <a:ext uri="{9D8B030D-6E8A-4147-A177-3AD203B41FA5}">
                          <a16:colId xmlns:a16="http://schemas.microsoft.com/office/drawing/2014/main" val="11181"/>
                        </a:ext>
                      </a:extLst>
                    </a:gridCol>
                  </a:tblGrid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r="-61648" b="-1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l="-162212" b="-102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917"/>
                      </a:ext>
                    </a:extLst>
                  </a:tr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t="-100000" r="-61648" b="-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l="-162212" t="-100000" b="-2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91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123453831" title="H_26.259764">
            <a:extLst>
              <a:ext uri="{FF2B5EF4-FFF2-40B4-BE49-F238E27FC236}">
                <a16:creationId xmlns:a16="http://schemas.microsoft.com/office/drawing/2014/main" id="{E33F98CD-2DF1-D7B0-141B-D6D5ADC673F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71282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1F21ABD-3519-D368-2634-CF2922818552}"/>
              </a:ext>
            </a:extLst>
          </p:cNvPr>
          <p:cNvSpPr txBox="1"/>
          <p:nvPr/>
        </p:nvSpPr>
        <p:spPr>
          <a:xfrm>
            <a:off x="3624483" y="2420888"/>
            <a:ext cx="383285" cy="10053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F16A590-0CE8-7A7F-8C23-C1D7D4FDDF96}"/>
              </a:ext>
            </a:extLst>
          </p:cNvPr>
          <p:cNvSpPr txBox="1"/>
          <p:nvPr/>
        </p:nvSpPr>
        <p:spPr>
          <a:xfrm>
            <a:off x="3802789" y="414397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47" name="yt_shape_15347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5346" name="yt_image_15346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349" name="yt_shape_15349"/>
              <p:cNvSpPr txBox="1"/>
              <p:nvPr/>
            </p:nvSpPr>
            <p:spPr>
              <a:xfrm>
                <a:off x="540119" y="1482165"/>
                <a:ext cx="11492915" cy="195399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那么下面各式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a8d0f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5349" name="yt_shape_15349" descr="{&quot;rangeId&quot;:1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1953996"/>
              </a:xfrm>
              <a:prstGeom prst="rect">
                <a:avLst/>
              </a:prstGeom>
              <a:blipFill>
                <a:blip r:embed="rId3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351" name="yt_table_1535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5218030"/>
              </p:ext>
            </p:extLst>
          </p:nvPr>
        </p:nvGraphicFramePr>
        <p:xfrm>
          <a:off x="540047" y="3486949"/>
          <a:ext cx="96386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1198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1199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1200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12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2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8A6ACB71-21CD-9740-EAFD-9E69E146EA95}"/>
              </a:ext>
            </a:extLst>
          </p:cNvPr>
          <p:cNvSpPr txBox="1"/>
          <p:nvPr/>
        </p:nvSpPr>
        <p:spPr>
          <a:xfrm>
            <a:off x="4223792" y="2489183"/>
            <a:ext cx="383285" cy="10611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353" name="yt_shape_15353"/>
              <p:cNvSpPr txBox="1"/>
              <p:nvPr/>
            </p:nvSpPr>
            <p:spPr>
              <a:xfrm>
                <a:off x="540000" y="900000"/>
                <a:ext cx="10576998" cy="193572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原创题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如果一个三角形的面积为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一边长为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那么这边上的高为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2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>
          <p:sp>
            <p:nvSpPr>
              <p:cNvPr id="15353" name="yt_shape_153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576998" cy="1935723"/>
              </a:xfrm>
              <a:prstGeom prst="rect">
                <a:avLst/>
              </a:prstGeom>
              <a:blipFill>
                <a:blip r:embed="rId2"/>
                <a:stretch>
                  <a:fillRect l="-1787" r="-7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20E7DF3-461D-BBFB-827C-E401F6EF4B90}"/>
                  </a:ext>
                </a:extLst>
              </p:cNvPr>
              <p:cNvSpPr txBox="1"/>
              <p:nvPr/>
            </p:nvSpPr>
            <p:spPr>
              <a:xfrm>
                <a:off x="5804881" y="853194"/>
                <a:ext cx="900938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0, 'hasSerialNum': 1, 'mathAnswerShape': 1, 'pageBreak': True}">
                <a:extLst>
                  <a:ext uri="{FF2B5EF4-FFF2-40B4-BE49-F238E27FC236}">
                    <a16:creationId xmlns:a16="http://schemas.microsoft.com/office/drawing/2014/main" id="{320E7DF3-461D-BBFB-827C-E401F6EF4B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4881" y="853194"/>
                <a:ext cx="900938" cy="106116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945C5BED-0698-1F9D-1B8B-C8B010F75085}"/>
              </a:ext>
            </a:extLst>
          </p:cNvPr>
          <p:cNvCxnSpPr/>
          <p:nvPr/>
        </p:nvCxnSpPr>
        <p:spPr>
          <a:xfrm>
            <a:off x="5519936" y="1628800"/>
            <a:ext cx="107334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1EF92F4-6EBE-D089-B97A-4AB5E403D143}"/>
                  </a:ext>
                </a:extLst>
              </p:cNvPr>
              <p:cNvSpPr txBox="1"/>
              <p:nvPr/>
            </p:nvSpPr>
            <p:spPr>
              <a:xfrm>
                <a:off x="9927617" y="1820744"/>
                <a:ext cx="1100964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0, 'hasSerialNum': 1, 'mathAnswerShape': 1, 'pageBreak': True}">
                <a:extLst>
                  <a:ext uri="{FF2B5EF4-FFF2-40B4-BE49-F238E27FC236}">
                    <a16:creationId xmlns:a16="http://schemas.microsoft.com/office/drawing/2014/main" id="{E1EF92F4-6EBE-D089-B97A-4AB5E403D1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27617" y="1820744"/>
                <a:ext cx="1100964" cy="618693"/>
              </a:xfrm>
              <a:prstGeom prst="rect">
                <a:avLst/>
              </a:prstGeom>
              <a:blipFill>
                <a:blip r:embed="rId4"/>
                <a:stretch>
                  <a:fillRect l="-8889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60DE3B61-FB4E-0F3C-8B01-2FF01274C0B0}"/>
              </a:ext>
            </a:extLst>
          </p:cNvPr>
          <p:cNvCxnSpPr/>
          <p:nvPr/>
        </p:nvCxnSpPr>
        <p:spPr>
          <a:xfrm>
            <a:off x="9712829" y="2411681"/>
            <a:ext cx="122574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358" name="yt_shape_15358"/>
              <p:cNvSpPr txBox="1"/>
              <p:nvPr/>
            </p:nvSpPr>
            <p:spPr>
              <a:xfrm>
                <a:off x="551384" y="1255018"/>
                <a:ext cx="4030334" cy="48447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18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5358" name="yt_shape_153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255018"/>
                <a:ext cx="4030334" cy="4844724"/>
              </a:xfrm>
              <a:prstGeom prst="rect">
                <a:avLst/>
              </a:prstGeom>
              <a:blipFill>
                <a:blip r:embed="rId2"/>
                <a:stretch>
                  <a:fillRect l="-4532" r="-3474" b="-2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9391354-A6A8-BB15-68EF-2007FDD2E4AB}"/>
                  </a:ext>
                </a:extLst>
              </p:cNvPr>
              <p:cNvSpPr txBox="1"/>
              <p:nvPr/>
            </p:nvSpPr>
            <p:spPr>
              <a:xfrm>
                <a:off x="461373" y="2175762"/>
                <a:ext cx="3119818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9391354-A6A8-BB15-68EF-2007FDD2E4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2175762"/>
                <a:ext cx="3119818" cy="1061161"/>
              </a:xfrm>
              <a:prstGeom prst="rect">
                <a:avLst/>
              </a:prstGeom>
              <a:blipFill>
                <a:blip r:embed="rId3"/>
                <a:stretch>
                  <a:fillRect l="-31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D43936B-80E6-69E4-F005-51A9265E8D6E}"/>
                  </a:ext>
                </a:extLst>
              </p:cNvPr>
              <p:cNvSpPr txBox="1"/>
              <p:nvPr/>
            </p:nvSpPr>
            <p:spPr>
              <a:xfrm>
                <a:off x="1653213" y="3143359"/>
                <a:ext cx="1059625" cy="85389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D43936B-80E6-69E4-F005-51A9265E8D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3213" y="3143359"/>
                <a:ext cx="1059625" cy="853898"/>
              </a:xfrm>
              <a:prstGeom prst="rect">
                <a:avLst/>
              </a:prstGeom>
              <a:blipFill>
                <a:blip r:embed="rId4"/>
                <a:stretch>
                  <a:fillRect l="-8621" r="-9770" b="-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B83A646-FC6A-FAD2-88C6-B5268C57928F}"/>
                  </a:ext>
                </a:extLst>
              </p:cNvPr>
              <p:cNvSpPr txBox="1"/>
              <p:nvPr/>
            </p:nvSpPr>
            <p:spPr>
              <a:xfrm>
                <a:off x="461373" y="4577459"/>
                <a:ext cx="3987609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18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54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B83A646-FC6A-FAD2-88C6-B5268C5792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4577459"/>
                <a:ext cx="3987609" cy="1061161"/>
              </a:xfrm>
              <a:prstGeom prst="rect">
                <a:avLst/>
              </a:prstGeom>
              <a:blipFill>
                <a:blip r:embed="rId5"/>
                <a:stretch>
                  <a:fillRect l="-24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431F55D-5FA7-08D9-CBFB-13100EC2F3FA}"/>
                  </a:ext>
                </a:extLst>
              </p:cNvPr>
              <p:cNvSpPr txBox="1"/>
              <p:nvPr/>
            </p:nvSpPr>
            <p:spPr>
              <a:xfrm>
                <a:off x="1653213" y="5545056"/>
                <a:ext cx="132956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431F55D-5FA7-08D9-CBFB-13100EC2F3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3213" y="5545056"/>
                <a:ext cx="1329564" cy="554686"/>
              </a:xfrm>
              <a:prstGeom prst="rect">
                <a:avLst/>
              </a:prstGeom>
              <a:blipFill>
                <a:blip r:embed="rId6"/>
                <a:stretch>
                  <a:fillRect l="-6881" t="-1099" r="-7798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551384" y="692696"/>
            <a:ext cx="1569660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17.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366" name="yt_shape_15366"/>
              <p:cNvSpPr txBox="1"/>
              <p:nvPr/>
            </p:nvSpPr>
            <p:spPr>
              <a:xfrm>
                <a:off x="540119" y="900000"/>
                <a:ext cx="11492915" cy="433176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注重过程学习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东方同学在学习了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后，认为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  <a:sym typeface="_⨹_7_e6ce2"/>
                  </a:rPr>
                  <a:t>也成立，因此他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认为一个化简过程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27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27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是正确的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你认为他的化简正确吗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若不正确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请指出错误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并给出正确的解答过程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解：不正确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错误为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27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27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正确解答过程：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27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27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27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366" name="yt_shape_15366" descr="{&quot;rangeId&quot;:21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331763"/>
              </a:xfrm>
              <a:prstGeom prst="rect">
                <a:avLst/>
              </a:prstGeom>
              <a:blipFill>
                <a:blip r:embed="rId2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BFE8725-6F9D-0077-CCFD-2DA94BD95D59}"/>
                  </a:ext>
                </a:extLst>
              </p:cNvPr>
              <p:cNvSpPr txBox="1"/>
              <p:nvPr/>
            </p:nvSpPr>
            <p:spPr>
              <a:xfrm>
                <a:off x="450108" y="3263781"/>
                <a:ext cx="4479226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解：不正确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错误为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27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27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1, 'hasSerialNum': 1, 'pageBreak': True}">
                <a:extLst>
                  <a:ext uri="{FF2B5EF4-FFF2-40B4-BE49-F238E27FC236}">
                    <a16:creationId xmlns:a16="http://schemas.microsoft.com/office/drawing/2014/main" id="{5BFE8725-6F9D-0077-CCFD-2DA94BD95D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63781"/>
                <a:ext cx="4479226" cy="1061162"/>
              </a:xfrm>
              <a:prstGeom prst="rect">
                <a:avLst/>
              </a:prstGeom>
              <a:blipFill>
                <a:blip r:embed="rId3"/>
                <a:stretch>
                  <a:fillRect l="-2177" r="-21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37A4AAF-BD99-5086-1536-DA27DCBB8805}"/>
                  </a:ext>
                </a:extLst>
              </p:cNvPr>
              <p:cNvSpPr txBox="1"/>
              <p:nvPr/>
            </p:nvSpPr>
            <p:spPr>
              <a:xfrm>
                <a:off x="450108" y="4231331"/>
                <a:ext cx="8105522" cy="10053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正确解答过程：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27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27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27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1, 'hasSerialNum': 1, 'pageBreak': True}">
                <a:extLst>
                  <a:ext uri="{FF2B5EF4-FFF2-40B4-BE49-F238E27FC236}">
                    <a16:creationId xmlns:a16="http://schemas.microsoft.com/office/drawing/2014/main" id="{E37A4AAF-BD99-5086-1536-DA27DCBB88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31331"/>
                <a:ext cx="8105522" cy="1005345"/>
              </a:xfrm>
              <a:prstGeom prst="rect">
                <a:avLst/>
              </a:prstGeom>
              <a:blipFill>
                <a:blip r:embed="rId4"/>
                <a:stretch>
                  <a:fillRect l="-1204" r="-12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373" name="yt_shape_15373"/>
              <p:cNvSpPr txBox="1"/>
              <p:nvPr/>
            </p:nvSpPr>
            <p:spPr>
              <a:xfrm>
                <a:off x="540000" y="900000"/>
                <a:ext cx="6213752" cy="513986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e>
                            </m:rad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e>
                            </m:rad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e>
                            </m:rad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e>
                            </m:rad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把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原方程组的解是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e>
                            </m:rad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ad>
                                  <m:radPr>
                                    <m:degHide m:val="on"/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15</m:t>
                                    </m:r>
                                  </m:e>
                                </m:rad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5373" name="yt_shape_15373" descr="{&quot;rangeId&quot;:22,&quot;hasSerialNum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213752" cy="5139869"/>
              </a:xfrm>
              <a:prstGeom prst="rect">
                <a:avLst/>
              </a:prstGeom>
              <a:blipFill>
                <a:blip r:embed="rId2"/>
                <a:stretch>
                  <a:fillRect l="-3042" r="-18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5988B22-300B-F934-C3F4-9E16014B8AB8}"/>
                  </a:ext>
                </a:extLst>
              </p:cNvPr>
              <p:cNvSpPr txBox="1"/>
              <p:nvPr/>
            </p:nvSpPr>
            <p:spPr>
              <a:xfrm>
                <a:off x="449989" y="2088142"/>
                <a:ext cx="5558790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③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2, 'hasSerialNum': 1, 'IsSplitBraceMath': 1}">
                <a:extLst>
                  <a:ext uri="{FF2B5EF4-FFF2-40B4-BE49-F238E27FC236}">
                    <a16:creationId xmlns:a16="http://schemas.microsoft.com/office/drawing/2014/main" id="{B5988B22-300B-F934-C3F4-9E16014B8A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88142"/>
                <a:ext cx="5558790" cy="618694"/>
              </a:xfrm>
              <a:prstGeom prst="rect">
                <a:avLst/>
              </a:prstGeom>
              <a:blipFill>
                <a:blip r:embed="rId3"/>
                <a:stretch>
                  <a:fillRect l="-1754" r="-1645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B0092CD-7EED-8B08-9DB7-70E34659777A}"/>
                  </a:ext>
                </a:extLst>
              </p:cNvPr>
              <p:cNvSpPr txBox="1"/>
              <p:nvPr/>
            </p:nvSpPr>
            <p:spPr>
              <a:xfrm>
                <a:off x="449989" y="2613224"/>
                <a:ext cx="5682615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③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2, 'hasSerialNum': 1, 'IsSplitBraceMath': 1}">
                <a:extLst>
                  <a:ext uri="{FF2B5EF4-FFF2-40B4-BE49-F238E27FC236}">
                    <a16:creationId xmlns:a16="http://schemas.microsoft.com/office/drawing/2014/main" id="{FB0092CD-7EED-8B08-9DB7-70E3465977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13224"/>
                <a:ext cx="5682615" cy="618693"/>
              </a:xfrm>
              <a:prstGeom prst="rect">
                <a:avLst/>
              </a:prstGeom>
              <a:blipFill>
                <a:blip r:embed="rId4"/>
                <a:stretch>
                  <a:fillRect l="-1717" r="-1609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6BF4DD9-AF91-E77D-3DED-384AC0C4B668}"/>
                  </a:ext>
                </a:extLst>
              </p:cNvPr>
              <p:cNvSpPr txBox="1"/>
              <p:nvPr/>
            </p:nvSpPr>
            <p:spPr>
              <a:xfrm>
                <a:off x="449989" y="3138305"/>
                <a:ext cx="6333744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把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代入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2, 'hasSerialNum': 1, 'IsSplitBraceMath': 1}">
                <a:extLst>
                  <a:ext uri="{FF2B5EF4-FFF2-40B4-BE49-F238E27FC236}">
                    <a16:creationId xmlns:a16="http://schemas.microsoft.com/office/drawing/2014/main" id="{46BF4DD9-AF91-E77D-3DED-384AC0C4B6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38305"/>
                <a:ext cx="6333744" cy="618694"/>
              </a:xfrm>
              <a:prstGeom prst="rect">
                <a:avLst/>
              </a:prstGeom>
              <a:blipFill>
                <a:blip r:embed="rId5"/>
                <a:stretch>
                  <a:fillRect l="-1540" r="-1347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8204353-5055-ADD9-7958-2438EE4621CD}"/>
                  </a:ext>
                </a:extLst>
              </p:cNvPr>
              <p:cNvSpPr txBox="1"/>
              <p:nvPr/>
            </p:nvSpPr>
            <p:spPr>
              <a:xfrm>
                <a:off x="449989" y="3663387"/>
                <a:ext cx="1899413" cy="85554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2, 'hasSerialNum': 1, 'IsSplitBraceMath': 1}">
                <a:extLst>
                  <a:ext uri="{FF2B5EF4-FFF2-40B4-BE49-F238E27FC236}">
                    <a16:creationId xmlns:a16="http://schemas.microsoft.com/office/drawing/2014/main" id="{48204353-5055-ADD9-7958-2438EE4621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63387"/>
                <a:ext cx="1899413" cy="855548"/>
              </a:xfrm>
              <a:prstGeom prst="rect">
                <a:avLst/>
              </a:prstGeom>
              <a:blipFill>
                <a:blip r:embed="rId6"/>
                <a:stretch>
                  <a:fillRect l="-5145" r="-5145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54CC654-07C9-3B8B-76E2-B9CA7C5CF65B}"/>
                  </a:ext>
                </a:extLst>
              </p:cNvPr>
              <p:cNvSpPr txBox="1"/>
              <p:nvPr/>
            </p:nvSpPr>
            <p:spPr>
              <a:xfrm>
                <a:off x="449989" y="4425323"/>
                <a:ext cx="4302253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原方程组的解是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e>
                            </m:rad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ad>
                                  <m:radPr>
                                    <m:degHide m:val="on"/>
                                    <m:ctrlP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15</m:t>
                                    </m:r>
                                  </m:e>
                                </m:rad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2, 'hasSerialNum': 1, 'IsSplitBraceMath': 1}">
                <a:extLst>
                  <a:ext uri="{FF2B5EF4-FFF2-40B4-BE49-F238E27FC236}">
                    <a16:creationId xmlns:a16="http://schemas.microsoft.com/office/drawing/2014/main" id="{054CC654-07C9-3B8B-76E2-B9CA7C5CF6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25323"/>
                <a:ext cx="4302253" cy="1611643"/>
              </a:xfrm>
              <a:prstGeom prst="rect">
                <a:avLst/>
              </a:prstGeom>
              <a:blipFill>
                <a:blip r:embed="rId7"/>
                <a:stretch>
                  <a:fillRect l="-22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84" name="yt_shape_15384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5383" name="yt_image_15383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386" name="yt_shape_15386"/>
              <p:cNvSpPr txBox="1"/>
              <p:nvPr/>
            </p:nvSpPr>
            <p:spPr>
              <a:xfrm>
                <a:off x="540119" y="1431377"/>
                <a:ext cx="11492915" cy="532139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运算能力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阅读下列材料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  <a:sym typeface="_⨹_16_b88b9"/>
                  </a:rPr>
                  <a:t>将分母中的根号去掉，这种方法叫作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分母有理化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请运用上述方法化简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−(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5386" name="yt_shape_15386" descr="{&quot;rangeId&quot;:2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31377"/>
                <a:ext cx="11492915" cy="5321393"/>
              </a:xfrm>
              <a:prstGeom prst="rect">
                <a:avLst/>
              </a:prstGeom>
              <a:blipFill>
                <a:blip r:embed="rId3"/>
                <a:stretch>
                  <a:fillRect l="-1645" t="-1031" b="-25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56F4C93-B5C7-6324-729C-8989DCDAFF1D}"/>
                  </a:ext>
                </a:extLst>
              </p:cNvPr>
              <p:cNvSpPr txBox="1"/>
              <p:nvPr/>
            </p:nvSpPr>
            <p:spPr>
              <a:xfrm>
                <a:off x="450108" y="4417204"/>
                <a:ext cx="4158615" cy="9799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27, 'hasSerialNum': 1}">
                <a:extLst>
                  <a:ext uri="{FF2B5EF4-FFF2-40B4-BE49-F238E27FC236}">
                    <a16:creationId xmlns:a16="http://schemas.microsoft.com/office/drawing/2014/main" id="{156F4C93-B5C7-6324-729C-8989DCDAFF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417204"/>
                <a:ext cx="4158615" cy="979945"/>
              </a:xfrm>
              <a:prstGeom prst="rect">
                <a:avLst/>
              </a:prstGeom>
              <a:blipFill>
                <a:blip r:embed="rId4"/>
                <a:stretch>
                  <a:fillRect l="-2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B0A6611-D3AE-49BA-2BEA-49F5E370D988}"/>
                  </a:ext>
                </a:extLst>
              </p:cNvPr>
              <p:cNvSpPr txBox="1"/>
              <p:nvPr/>
            </p:nvSpPr>
            <p:spPr>
              <a:xfrm>
                <a:off x="1703512" y="5306168"/>
                <a:ext cx="2535429" cy="9799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−(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B0A6611-D3AE-49BA-2BEA-49F5E370D9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5306168"/>
                <a:ext cx="2535429" cy="979945"/>
              </a:xfrm>
              <a:prstGeom prst="rect">
                <a:avLst/>
              </a:prstGeom>
              <a:blipFill>
                <a:blip r:embed="rId5"/>
                <a:stretch>
                  <a:fillRect l="-36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DFB77A6-468E-A3F1-49D0-DC0381D525DD}"/>
                  </a:ext>
                </a:extLst>
              </p:cNvPr>
              <p:cNvSpPr txBox="1"/>
              <p:nvPr/>
            </p:nvSpPr>
            <p:spPr>
              <a:xfrm>
                <a:off x="1703512" y="6192500"/>
                <a:ext cx="1793241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DFB77A6-468E-A3F1-49D0-DC0381D525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6192500"/>
                <a:ext cx="1793241" cy="558242"/>
              </a:xfrm>
              <a:prstGeom prst="rect">
                <a:avLst/>
              </a:prstGeom>
              <a:blipFill>
                <a:blip r:embed="rId6"/>
                <a:stretch>
                  <a:fillRect l="-5085" r="-5085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394" name="yt_shape_15394"/>
              <p:cNvSpPr txBox="1"/>
              <p:nvPr/>
            </p:nvSpPr>
            <p:spPr>
              <a:xfrm>
                <a:off x="540000" y="900000"/>
                <a:ext cx="4425507" cy="321729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47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394" name="yt_shape_15394" descr="{&quot;rangeId&quot;:29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425507" cy="3217291"/>
              </a:xfrm>
              <a:prstGeom prst="rect">
                <a:avLst/>
              </a:prstGeom>
              <a:blipFill>
                <a:blip r:embed="rId2"/>
                <a:stretch>
                  <a:fillRect l="-4270" b="-22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C971805-5875-A7D6-F923-579513897B72}"/>
                  </a:ext>
                </a:extLst>
              </p:cNvPr>
              <p:cNvSpPr txBox="1"/>
              <p:nvPr/>
            </p:nvSpPr>
            <p:spPr>
              <a:xfrm>
                <a:off x="449989" y="1642944"/>
                <a:ext cx="4530090" cy="9799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9}">
                <a:extLst>
                  <a:ext uri="{FF2B5EF4-FFF2-40B4-BE49-F238E27FC236}">
                    <a16:creationId xmlns:a16="http://schemas.microsoft.com/office/drawing/2014/main" id="{6C971805-5875-A7D6-F923-579513897B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642944"/>
                <a:ext cx="4530090" cy="979945"/>
              </a:xfrm>
              <a:prstGeom prst="rect">
                <a:avLst/>
              </a:prstGeom>
              <a:blipFill>
                <a:blip r:embed="rId3"/>
                <a:stretch>
                  <a:fillRect l="-21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B877FB4-00AD-C999-763C-21CFD97F7961}"/>
                  </a:ext>
                </a:extLst>
              </p:cNvPr>
              <p:cNvSpPr txBox="1"/>
              <p:nvPr/>
            </p:nvSpPr>
            <p:spPr>
              <a:xfrm>
                <a:off x="1703512" y="2478598"/>
                <a:ext cx="4562792" cy="88723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B877FB4-00AD-C999-763C-21CFD97F79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2478598"/>
                <a:ext cx="4562792" cy="887235"/>
              </a:xfrm>
              <a:prstGeom prst="rect">
                <a:avLst/>
              </a:prstGeom>
              <a:blipFill>
                <a:blip r:embed="rId4"/>
                <a:stretch>
                  <a:fillRect l="-20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F871B15-0C90-C7D3-96BE-38D1AE1EDB05}"/>
                  </a:ext>
                </a:extLst>
              </p:cNvPr>
              <p:cNvSpPr txBox="1"/>
              <p:nvPr/>
            </p:nvSpPr>
            <p:spPr>
              <a:xfrm>
                <a:off x="1703512" y="3272221"/>
                <a:ext cx="2040699" cy="81008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47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F871B15-0C90-C7D3-96BE-38D1AE1EDB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3272221"/>
                <a:ext cx="2040699" cy="810082"/>
              </a:xfrm>
              <a:prstGeom prst="rect">
                <a:avLst/>
              </a:prstGeom>
              <a:blipFill>
                <a:blip r:embed="rId5"/>
                <a:stretch>
                  <a:fillRect l="-4478" r="-5075" b="-37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300" name="yt_shape_15300"/>
              <p:cNvSpPr txBox="1"/>
              <p:nvPr/>
            </p:nvSpPr>
            <p:spPr>
              <a:xfrm>
                <a:off x="540000" y="900000"/>
                <a:ext cx="8429615" cy="9769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邵阳武冈市期末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成立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5300" name="yt_shape_15300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429615" cy="976999"/>
              </a:xfrm>
              <a:prstGeom prst="rect">
                <a:avLst/>
              </a:prstGeom>
              <a:blipFill>
                <a:blip r:embed="rId2"/>
                <a:stretch>
                  <a:fillRect l="-2243" r="-12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302" name="yt_table_1530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3782481"/>
              </p:ext>
            </p:extLst>
          </p:nvPr>
        </p:nvGraphicFramePr>
        <p:xfrm>
          <a:off x="540047" y="1927787"/>
          <a:ext cx="9035416" cy="475488"/>
        </p:xfrm>
        <a:graphic>
          <a:graphicData uri="http://schemas.openxmlformats.org/drawingml/2006/table">
            <a:tbl>
              <a:tblPr/>
              <a:tblGrid>
                <a:gridCol w="2500630">
                  <a:extLst>
                    <a:ext uri="{9D8B030D-6E8A-4147-A177-3AD203B41FA5}">
                      <a16:colId xmlns:a16="http://schemas.microsoft.com/office/drawing/2014/main" val="11182"/>
                    </a:ext>
                  </a:extLst>
                </a:gridCol>
                <a:gridCol w="2483168">
                  <a:extLst>
                    <a:ext uri="{9D8B030D-6E8A-4147-A177-3AD203B41FA5}">
                      <a16:colId xmlns:a16="http://schemas.microsoft.com/office/drawing/2014/main" val="11183"/>
                    </a:ext>
                  </a:extLst>
                </a:gridCol>
                <a:gridCol w="2483168">
                  <a:extLst>
                    <a:ext uri="{9D8B030D-6E8A-4147-A177-3AD203B41FA5}">
                      <a16:colId xmlns:a16="http://schemas.microsoft.com/office/drawing/2014/main" val="11184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111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1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304" name="yt_shape_15304"/>
              <p:cNvSpPr txBox="1"/>
              <p:nvPr/>
            </p:nvSpPr>
            <p:spPr>
              <a:xfrm>
                <a:off x="540000" y="2453958"/>
                <a:ext cx="2042290" cy="36799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64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64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5304" name="yt_shape_15304" descr="{&quot;rangeId&quot;:25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53958"/>
                <a:ext cx="2042290" cy="3679918"/>
              </a:xfrm>
              <a:prstGeom prst="rect">
                <a:avLst/>
              </a:prstGeom>
              <a:blipFill>
                <a:blip r:embed="rId3"/>
                <a:stretch>
                  <a:fillRect l="-9254" t="-1493" b="-18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9EFF077-654F-E51C-D986-A8519620CA78}"/>
              </a:ext>
            </a:extLst>
          </p:cNvPr>
          <p:cNvSpPr txBox="1"/>
          <p:nvPr/>
        </p:nvSpPr>
        <p:spPr>
          <a:xfrm>
            <a:off x="7968208" y="926166"/>
            <a:ext cx="400748" cy="106116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F4D415E-952C-F217-1858-F7B4DEFC97C5}"/>
                  </a:ext>
                </a:extLst>
              </p:cNvPr>
              <p:cNvSpPr txBox="1"/>
              <p:nvPr/>
            </p:nvSpPr>
            <p:spPr>
              <a:xfrm>
                <a:off x="449989" y="3850190"/>
                <a:ext cx="2202624" cy="8768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64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3" name="文本框 2" descr="{'rangeId': 25, 'hasSerialNum': 1}">
                <a:extLst>
                  <a:ext uri="{FF2B5EF4-FFF2-40B4-BE49-F238E27FC236}">
                    <a16:creationId xmlns:a16="http://schemas.microsoft.com/office/drawing/2014/main" id="{CF4D415E-952C-F217-1858-F7B4DEFC97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50190"/>
                <a:ext cx="2202624" cy="876821"/>
              </a:xfrm>
              <a:prstGeom prst="rect">
                <a:avLst/>
              </a:prstGeom>
              <a:blipFill>
                <a:blip r:embed="rId4"/>
                <a:stretch>
                  <a:fillRect l="-44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8E46DD7-ECD8-D2E1-3826-3059713696F0}"/>
                  </a:ext>
                </a:extLst>
              </p:cNvPr>
              <p:cNvSpPr txBox="1"/>
              <p:nvPr/>
            </p:nvSpPr>
            <p:spPr>
              <a:xfrm>
                <a:off x="1707204" y="4568349"/>
                <a:ext cx="854838" cy="7931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8E46DD7-ECD8-D2E1-3826-3059713696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7204" y="4568349"/>
                <a:ext cx="854838" cy="793128"/>
              </a:xfrm>
              <a:prstGeom prst="rect">
                <a:avLst/>
              </a:prstGeom>
              <a:blipFill>
                <a:blip r:embed="rId5"/>
                <a:stretch>
                  <a:fillRect l="-107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B6D947B-561B-A13E-3952-DA4052309EFA}"/>
                  </a:ext>
                </a:extLst>
              </p:cNvPr>
              <p:cNvSpPr txBox="1"/>
              <p:nvPr/>
            </p:nvSpPr>
            <p:spPr>
              <a:xfrm>
                <a:off x="1707204" y="5267865"/>
                <a:ext cx="1059625" cy="8121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B6D947B-561B-A13E-3952-DA4052309E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7204" y="5267865"/>
                <a:ext cx="1059625" cy="812178"/>
              </a:xfrm>
              <a:prstGeom prst="rect">
                <a:avLst/>
              </a:prstGeom>
              <a:blipFill>
                <a:blip r:embed="rId6"/>
                <a:stretch>
                  <a:fillRect l="-8621" r="-9770" b="-45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309" name="yt_shape_15309"/>
              <p:cNvSpPr txBox="1"/>
              <p:nvPr/>
            </p:nvSpPr>
            <p:spPr>
              <a:xfrm>
                <a:off x="540000" y="900000"/>
                <a:ext cx="2125710" cy="339746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309" name="yt_shape_15309" descr="{&quot;rangeId&quot;:2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2125710" cy="3397469"/>
              </a:xfrm>
              <a:prstGeom prst="rect">
                <a:avLst/>
              </a:prstGeom>
              <a:blipFill>
                <a:blip r:embed="rId2"/>
                <a:stretch>
                  <a:fillRect l="-8908" b="-2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D51C4D1-A29F-8DFA-0649-0EC293BDF79B}"/>
                  </a:ext>
                </a:extLst>
              </p:cNvPr>
              <p:cNvSpPr txBox="1"/>
              <p:nvPr/>
            </p:nvSpPr>
            <p:spPr>
              <a:xfrm>
                <a:off x="449989" y="1820744"/>
                <a:ext cx="2285239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6}">
                <a:extLst>
                  <a:ext uri="{FF2B5EF4-FFF2-40B4-BE49-F238E27FC236}">
                    <a16:creationId xmlns:a16="http://schemas.microsoft.com/office/drawing/2014/main" id="{DD51C4D1-A29F-8DFA-0649-0EC293BDF7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20744"/>
                <a:ext cx="2285239" cy="1061161"/>
              </a:xfrm>
              <a:prstGeom prst="rect">
                <a:avLst/>
              </a:prstGeom>
              <a:blipFill>
                <a:blip r:embed="rId3"/>
                <a:stretch>
                  <a:fillRect l="-42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C9721A3-A694-475C-B3DF-98DEDFA34647}"/>
                  </a:ext>
                </a:extLst>
              </p:cNvPr>
              <p:cNvSpPr txBox="1"/>
              <p:nvPr/>
            </p:nvSpPr>
            <p:spPr>
              <a:xfrm>
                <a:off x="1631504" y="2774345"/>
                <a:ext cx="983424" cy="8831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C9721A3-A694-475C-B3DF-98DEDFA346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774345"/>
                <a:ext cx="983424" cy="883108"/>
              </a:xfrm>
              <a:prstGeom prst="rect">
                <a:avLst/>
              </a:prstGeom>
              <a:blipFill>
                <a:blip r:embed="rId4"/>
                <a:stretch>
                  <a:fillRect l="-99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0037E44-7AB5-E0DE-4833-055AB9C7779F}"/>
                  </a:ext>
                </a:extLst>
              </p:cNvPr>
              <p:cNvSpPr txBox="1"/>
              <p:nvPr/>
            </p:nvSpPr>
            <p:spPr>
              <a:xfrm>
                <a:off x="1631504" y="3563841"/>
                <a:ext cx="784924" cy="7336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0037E44-7AB5-E0DE-4833-055AB9C777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3563841"/>
                <a:ext cx="784924" cy="733628"/>
              </a:xfrm>
              <a:prstGeom prst="rect">
                <a:avLst/>
              </a:prstGeom>
              <a:blipFill>
                <a:blip r:embed="rId5"/>
                <a:stretch>
                  <a:fillRect l="-12500" r="-13281" b="-5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313" name="yt_shape_15313"/>
              <p:cNvSpPr txBox="1"/>
              <p:nvPr/>
            </p:nvSpPr>
            <p:spPr>
              <a:xfrm>
                <a:off x="540000" y="900000"/>
                <a:ext cx="7489101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5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Times New Roman" pitchFamily="24"/>
                    <a:sym typeface="Finished"/>
                  </a:rPr>
                  <a:t> </a:t>
                </a:r>
                <a:r>
                  <a:rPr lang="en-US" altLang="zh-CN" sz="240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   </a:t>
                </a:r>
                <a:r>
                  <a:rPr lang="en-US" altLang="zh-CN" sz="1300" b="0" i="0" u="none">
                    <a:solidFill>
                      <a:srgbClr val="1EE3CF"/>
                    </a:solidFill>
                    <a:effectLst/>
                    <a:latin typeface="Times New Roman" pitchFamily="13"/>
                    <a:ea typeface="宋体" pitchFamily="13"/>
                    <a:sym typeface="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二次根式的除法：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，</a:t>
                </a:r>
                <a:r>
                  <a:rPr lang="en-US" altLang="zh-CN" sz="15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5313" name="yt_shape_15313" descr="{&quot;rangeId&quot;:6,&quot;color&quot;:&quot;B&quot;,&quot;pageBreak&quot;:true,&quot;mathAnswerShape&quot;:1,&quot;ImageText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489101" cy="920637"/>
              </a:xfrm>
              <a:prstGeom prst="rect">
                <a:avLst/>
              </a:prstGeom>
              <a:blipFill>
                <a:blip r:embed="rId2"/>
                <a:stretch>
                  <a:fillRect r="-1547" b="-1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315" name="yt_shape_15315"/>
              <p:cNvSpPr txBox="1"/>
              <p:nvPr/>
            </p:nvSpPr>
            <p:spPr>
              <a:xfrm>
                <a:off x="540000" y="1871425"/>
                <a:ext cx="4160050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5315" name="yt_shape_15315" descr="{&quot;rangeId&quot;: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71425"/>
                <a:ext cx="4160050" cy="466666"/>
              </a:xfrm>
              <a:prstGeom prst="rect">
                <a:avLst/>
              </a:prstGeom>
              <a:blipFill>
                <a:blip r:embed="rId3"/>
                <a:stretch>
                  <a:fillRect l="-4545" t="-5195" r="-3372" b="-37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317" name="yt_table_15317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4903641"/>
                  </p:ext>
                </p:extLst>
              </p:nvPr>
            </p:nvGraphicFramePr>
            <p:xfrm>
              <a:off x="540047" y="2388879"/>
              <a:ext cx="7781545" cy="520319"/>
            </p:xfrm>
            <a:graphic>
              <a:graphicData uri="http://schemas.openxmlformats.org/drawingml/2006/table">
                <a:tbl>
                  <a:tblPr/>
                  <a:tblGrid>
                    <a:gridCol w="2416620">
                      <a:extLst>
                        <a:ext uri="{9D8B030D-6E8A-4147-A177-3AD203B41FA5}">
                          <a16:colId xmlns:a16="http://schemas.microsoft.com/office/drawing/2014/main" val="11186"/>
                        </a:ext>
                      </a:extLst>
                    </a:gridCol>
                    <a:gridCol w="2230882">
                      <a:extLst>
                        <a:ext uri="{9D8B030D-6E8A-4147-A177-3AD203B41FA5}">
                          <a16:colId xmlns:a16="http://schemas.microsoft.com/office/drawing/2014/main" val="11187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1188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118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20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5317" name="yt_table_15317" descr="{&quot;rangeId&quot;:7,&quot;type&quot;:&quot;Option&quot;}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4903641"/>
                  </p:ext>
                </p:extLst>
              </p:nvPr>
            </p:nvGraphicFramePr>
            <p:xfrm>
              <a:off x="540047" y="2388879"/>
              <a:ext cx="7781545" cy="461074"/>
            </p:xfrm>
            <a:graphic>
              <a:graphicData uri="http://schemas.openxmlformats.org/drawingml/2006/table">
                <a:tbl>
                  <a:tblPr/>
                  <a:tblGrid>
                    <a:gridCol w="2416620">
                      <a:extLst>
                        <a:ext uri="{9D8B030D-6E8A-4147-A177-3AD203B41FA5}">
                          <a16:colId xmlns:a16="http://schemas.microsoft.com/office/drawing/2014/main" val="11186"/>
                        </a:ext>
                      </a:extLst>
                    </a:gridCol>
                    <a:gridCol w="2230882">
                      <a:extLst>
                        <a:ext uri="{9D8B030D-6E8A-4147-A177-3AD203B41FA5}">
                          <a16:colId xmlns:a16="http://schemas.microsoft.com/office/drawing/2014/main" val="11187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1188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1189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299" r="-221914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8470" t="-1299" r="-140710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2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318" name="yt_shape_15318"/>
              <p:cNvSpPr txBox="1"/>
              <p:nvPr/>
            </p:nvSpPr>
            <p:spPr>
              <a:xfrm>
                <a:off x="540000" y="2900639"/>
                <a:ext cx="4223977" cy="74706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40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5318" name="yt_shape_15318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00639"/>
                <a:ext cx="4223977" cy="747064"/>
              </a:xfrm>
              <a:prstGeom prst="rect">
                <a:avLst/>
              </a:prstGeom>
              <a:blipFill>
                <a:blip r:embed="rId5"/>
                <a:stretch>
                  <a:fillRect l="-4480" r="-3468" b="-106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320" name="yt_table_15320" title="H_100.7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32867568"/>
                  </p:ext>
                </p:extLst>
              </p:nvPr>
            </p:nvGraphicFramePr>
            <p:xfrm>
              <a:off x="540047" y="3698491"/>
              <a:ext cx="6174804" cy="1358392"/>
            </p:xfrm>
            <a:graphic>
              <a:graphicData uri="http://schemas.openxmlformats.org/drawingml/2006/table">
                <a:tbl>
                  <a:tblPr/>
                  <a:tblGrid>
                    <a:gridCol w="4647502">
                      <a:extLst>
                        <a:ext uri="{9D8B030D-6E8A-4147-A177-3AD203B41FA5}">
                          <a16:colId xmlns:a16="http://schemas.microsoft.com/office/drawing/2014/main" val="11190"/>
                        </a:ext>
                      </a:extLst>
                    </a:gridCol>
                    <a:gridCol w="1527302">
                      <a:extLst>
                        <a:ext uri="{9D8B030D-6E8A-4147-A177-3AD203B41FA5}">
                          <a16:colId xmlns:a16="http://schemas.microsoft.com/office/drawing/2014/main" val="1119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20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5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2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22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5320" name="yt_table_15320" descr="{&quot;rangeId&quot;:8,&quot;type&quot;:&quot;Option&quot;}" title="H_100.7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32867568"/>
                  </p:ext>
                </p:extLst>
              </p:nvPr>
            </p:nvGraphicFramePr>
            <p:xfrm>
              <a:off x="540047" y="3698491"/>
              <a:ext cx="6174804" cy="1280034"/>
            </p:xfrm>
            <a:graphic>
              <a:graphicData uri="http://schemas.openxmlformats.org/drawingml/2006/table">
                <a:tbl>
                  <a:tblPr/>
                  <a:tblGrid>
                    <a:gridCol w="4647502">
                      <a:extLst>
                        <a:ext uri="{9D8B030D-6E8A-4147-A177-3AD203B41FA5}">
                          <a16:colId xmlns:a16="http://schemas.microsoft.com/office/drawing/2014/main" val="11190"/>
                        </a:ext>
                      </a:extLst>
                    </a:gridCol>
                    <a:gridCol w="1527302">
                      <a:extLst>
                        <a:ext uri="{9D8B030D-6E8A-4147-A177-3AD203B41FA5}">
                          <a16:colId xmlns:a16="http://schemas.microsoft.com/office/drawing/2014/main" val="11191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r="-32896" b="-1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l="-303984" b="-1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921"/>
                      </a:ext>
                    </a:extLst>
                  </a:tr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t="-100952" r="-32896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l="-303984" t="-100952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92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123454179" title="H_26.259764">
            <a:extLst>
              <a:ext uri="{FF2B5EF4-FFF2-40B4-BE49-F238E27FC236}">
                <a16:creationId xmlns:a16="http://schemas.microsoft.com/office/drawing/2014/main" id="{AFD41883-602B-0B9C-1CF1-94858836896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89117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26D5394-EE72-2E8B-610A-2248CD491DC8}"/>
              </a:ext>
            </a:extLst>
          </p:cNvPr>
          <p:cNvSpPr txBox="1"/>
          <p:nvPr/>
        </p:nvSpPr>
        <p:spPr>
          <a:xfrm>
            <a:off x="3739543" y="1824619"/>
            <a:ext cx="400748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403CBE7-8671-59C7-DD90-EC45099CBB03}"/>
              </a:ext>
            </a:extLst>
          </p:cNvPr>
          <p:cNvSpPr txBox="1"/>
          <p:nvPr/>
        </p:nvSpPr>
        <p:spPr>
          <a:xfrm>
            <a:off x="3820315" y="2853833"/>
            <a:ext cx="383286" cy="83345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21" name="yt_shape_15321"/>
          <p:cNvSpPr txBox="1"/>
          <p:nvPr/>
        </p:nvSpPr>
        <p:spPr>
          <a:xfrm>
            <a:off x="540000" y="900000"/>
            <a:ext cx="760945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长沙明德中学单元卷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下列运算正确的是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322" name="yt_table_15322" title="H_121.8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76063948"/>
                  </p:ext>
                </p:extLst>
              </p:nvPr>
            </p:nvGraphicFramePr>
            <p:xfrm>
              <a:off x="540047" y="1379303"/>
              <a:ext cx="6706426" cy="1641984"/>
            </p:xfrm>
            <a:graphic>
              <a:graphicData uri="http://schemas.openxmlformats.org/drawingml/2006/table">
                <a:tbl>
                  <a:tblPr/>
                  <a:tblGrid>
                    <a:gridCol w="3713734">
                      <a:extLst>
                        <a:ext uri="{9D8B030D-6E8A-4147-A177-3AD203B41FA5}">
                          <a16:colId xmlns:a16="http://schemas.microsoft.com/office/drawing/2014/main" val="11192"/>
                        </a:ext>
                      </a:extLst>
                    </a:gridCol>
                    <a:gridCol w="2992692">
                      <a:extLst>
                        <a:ext uri="{9D8B030D-6E8A-4147-A177-3AD203B41FA5}">
                          <a16:colId xmlns:a16="http://schemas.microsoft.com/office/drawing/2014/main" val="1119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4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27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2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18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24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24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5322" name="yt_table_15322" descr="{&quot;rangeId&quot;:9,&quot;type&quot;:&quot;Option&quot;}" title="H_121.8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76063948"/>
                  </p:ext>
                </p:extLst>
              </p:nvPr>
            </p:nvGraphicFramePr>
            <p:xfrm>
              <a:off x="540047" y="1379303"/>
              <a:ext cx="6706426" cy="1547305"/>
            </p:xfrm>
            <a:graphic>
              <a:graphicData uri="http://schemas.openxmlformats.org/drawingml/2006/table">
                <a:tbl>
                  <a:tblPr/>
                  <a:tblGrid>
                    <a:gridCol w="3713734">
                      <a:extLst>
                        <a:ext uri="{9D8B030D-6E8A-4147-A177-3AD203B41FA5}">
                          <a16:colId xmlns:a16="http://schemas.microsoft.com/office/drawing/2014/main" val="11192"/>
                        </a:ext>
                      </a:extLst>
                    </a:gridCol>
                    <a:gridCol w="2992692">
                      <a:extLst>
                        <a:ext uri="{9D8B030D-6E8A-4147-A177-3AD203B41FA5}">
                          <a16:colId xmlns:a16="http://schemas.microsoft.com/office/drawing/2014/main" val="11193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80492" b="-1457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4236" b="-14571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923"/>
                      </a:ext>
                    </a:extLst>
                  </a:tr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0000" r="-80492" b="-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4236" t="-70000" b="-2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92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323" name="yt_shape_15323"/>
              <p:cNvSpPr txBox="1"/>
              <p:nvPr/>
            </p:nvSpPr>
            <p:spPr>
              <a:xfrm>
                <a:off x="540000" y="2977054"/>
                <a:ext cx="8290346" cy="140551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bar>
                          <m:ba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E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　　</m:t>
                            </m:r>
                          </m:e>
                        </m:ba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bar>
                          <m:ba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E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　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　</m:t>
                            </m:r>
                          </m:e>
                        </m:ba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2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12"/>
                    <a:ea typeface="宋体" pitchFamily="12"/>
                  </a:rPr>
                  <a:t>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bar>
                          <m:ba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　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　</m:t>
                            </m:r>
                          </m:e>
                        </m:ba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2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>
          <p:sp>
            <p:nvSpPr>
              <p:cNvPr id="15323" name="yt_shape_153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77054"/>
                <a:ext cx="8290346" cy="1405513"/>
              </a:xfrm>
              <a:prstGeom prst="rect">
                <a:avLst/>
              </a:prstGeom>
              <a:blipFill>
                <a:blip r:embed="rId3"/>
                <a:stretch>
                  <a:fillRect l="-22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F8043EB-AACF-7EE6-A2FE-67C9B550F6B4}"/>
              </a:ext>
            </a:extLst>
          </p:cNvPr>
          <p:cNvSpPr txBox="1"/>
          <p:nvPr/>
        </p:nvSpPr>
        <p:spPr>
          <a:xfrm>
            <a:off x="71555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257E249-19FF-D6EC-2F2F-4774FCDB1F98}"/>
                  </a:ext>
                </a:extLst>
              </p:cNvPr>
              <p:cNvSpPr txBox="1"/>
              <p:nvPr/>
            </p:nvSpPr>
            <p:spPr>
              <a:xfrm>
                <a:off x="4727848" y="3431363"/>
                <a:ext cx="562082" cy="3268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8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　</m:t>
                      </m:r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257E249-19FF-D6EC-2F2F-4774FCDB1F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7848" y="3431363"/>
                <a:ext cx="562082" cy="32685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C922201-9F2E-D0D3-D1F5-F1F181F3A160}"/>
                  </a:ext>
                </a:extLst>
              </p:cNvPr>
              <p:cNvSpPr txBox="1"/>
              <p:nvPr/>
            </p:nvSpPr>
            <p:spPr>
              <a:xfrm>
                <a:off x="5504718" y="3021287"/>
                <a:ext cx="1450214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12"/>
                    <a:ea typeface="宋体" pitchFamily="12"/>
                  </a:rPr>
                  <a:t>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bar>
                          <m:ba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barPr>
                          <m:e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　　</m:t>
                            </m:r>
                          </m:e>
                        </m:ba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C922201-9F2E-D0D3-D1F5-F1F181F3A1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4718" y="3021287"/>
                <a:ext cx="1450214" cy="106116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95C54B6-B954-982B-70DB-EA7DCA218E13}"/>
                  </a:ext>
                </a:extLst>
              </p:cNvPr>
              <p:cNvSpPr txBox="1"/>
              <p:nvPr/>
            </p:nvSpPr>
            <p:spPr>
              <a:xfrm>
                <a:off x="7560981" y="3023636"/>
                <a:ext cx="1100964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95C54B6-B954-982B-70DB-EA7DCA218E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0981" y="3023636"/>
                <a:ext cx="1100964" cy="1061162"/>
              </a:xfrm>
              <a:prstGeom prst="rect">
                <a:avLst/>
              </a:prstGeom>
              <a:blipFill>
                <a:blip r:embed="rId6"/>
                <a:stretch>
                  <a:fillRect l="-82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19269275-D777-3292-9179-59F0AA514459}"/>
              </a:ext>
            </a:extLst>
          </p:cNvPr>
          <p:cNvCxnSpPr/>
          <p:nvPr/>
        </p:nvCxnSpPr>
        <p:spPr>
          <a:xfrm>
            <a:off x="7388668" y="3785975"/>
            <a:ext cx="122574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3673162" y="3153501"/>
                <a:ext cx="385042" cy="6146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en-US" dirty="0" smtClean="0"/>
                  <a:t> </a:t>
                </a:r>
                <a:endParaRPr lang="zh-CN" altLang="en-US" dirty="0"/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73162" y="3153501"/>
                <a:ext cx="385042" cy="61465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5911006" y="3412905"/>
                <a:ext cx="60946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i="1" smtClean="0">
                          <a:solidFill>
                            <a:srgbClr val="FF0000"/>
                          </a:solidFill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12</m:t>
                      </m:r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1006" y="3412905"/>
                <a:ext cx="609462" cy="46166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7" grpId="0" build="allAtOnce"/>
      <p:bldP spid="10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326" name="yt_shape_15326"/>
              <p:cNvSpPr txBox="1"/>
              <p:nvPr/>
            </p:nvSpPr>
            <p:spPr>
              <a:xfrm>
                <a:off x="551384" y="1340768"/>
                <a:ext cx="2769989" cy="26252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18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5326" name="yt_shape_153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340768"/>
                <a:ext cx="2769989" cy="2625206"/>
              </a:xfrm>
              <a:prstGeom prst="rect">
                <a:avLst/>
              </a:prstGeom>
              <a:blipFill>
                <a:blip r:embed="rId2"/>
                <a:stretch>
                  <a:fillRect l="-6593" b="-60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A76CF4C-7948-57F3-08C8-3A88A5FE5C6A}"/>
                  </a:ext>
                </a:extLst>
              </p:cNvPr>
              <p:cNvSpPr txBox="1"/>
              <p:nvPr/>
            </p:nvSpPr>
            <p:spPr>
              <a:xfrm>
                <a:off x="461373" y="2082251"/>
                <a:ext cx="2923286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	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A76CF4C-7948-57F3-08C8-3A88A5FE5C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2082251"/>
                <a:ext cx="2923286" cy="769062"/>
              </a:xfrm>
              <a:prstGeom prst="rect">
                <a:avLst/>
              </a:prstGeom>
              <a:blipFill>
                <a:blip r:embed="rId3"/>
                <a:stretch>
                  <a:fillRect l="-3340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F9C0DBB-E9B1-4326-1991-32A25631C403}"/>
                  </a:ext>
                </a:extLst>
              </p:cNvPr>
              <p:cNvSpPr txBox="1"/>
              <p:nvPr/>
            </p:nvSpPr>
            <p:spPr>
              <a:xfrm>
                <a:off x="461373" y="3429150"/>
                <a:ext cx="2396364" cy="5582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F9C0DBB-E9B1-4326-1991-32A25631C4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3429150"/>
                <a:ext cx="2396364" cy="558241"/>
              </a:xfrm>
              <a:prstGeom prst="rect">
                <a:avLst/>
              </a:prstGeom>
              <a:blipFill>
                <a:blip r:embed="rId4"/>
                <a:stretch>
                  <a:fillRect l="-4071" r="-4071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551384" y="820765"/>
            <a:ext cx="1415772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34" name="yt_shape_15334"/>
          <p:cNvSpPr txBox="1"/>
          <p:nvPr/>
        </p:nvSpPr>
        <p:spPr>
          <a:xfrm>
            <a:off x="540000" y="900000"/>
            <a:ext cx="489076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二次根式的乘除混合运算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335" name="yt_shape_15335"/>
              <p:cNvSpPr txBox="1"/>
              <p:nvPr/>
            </p:nvSpPr>
            <p:spPr>
              <a:xfrm>
                <a:off x="540000" y="1395205"/>
                <a:ext cx="5599610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54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5335" name="yt_shape_15335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5205"/>
                <a:ext cx="5599610" cy="920637"/>
              </a:xfrm>
              <a:prstGeom prst="rect">
                <a:avLst/>
              </a:prstGeom>
              <a:blipFill>
                <a:blip r:embed="rId2"/>
                <a:stretch>
                  <a:fillRect l="-3377" r="-2397" b="-1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337" name="yt_table_15337" title="H_56.3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07580060"/>
                  </p:ext>
                </p:extLst>
              </p:nvPr>
            </p:nvGraphicFramePr>
            <p:xfrm>
              <a:off x="540047" y="2366630"/>
              <a:ext cx="7779957" cy="759397"/>
            </p:xfrm>
            <a:graphic>
              <a:graphicData uri="http://schemas.openxmlformats.org/drawingml/2006/table">
                <a:tbl>
                  <a:tblPr/>
                  <a:tblGrid>
                    <a:gridCol w="2154619">
                      <a:extLst>
                        <a:ext uri="{9D8B030D-6E8A-4147-A177-3AD203B41FA5}">
                          <a16:colId xmlns:a16="http://schemas.microsoft.com/office/drawing/2014/main" val="11194"/>
                        </a:ext>
                      </a:extLst>
                    </a:gridCol>
                    <a:gridCol w="2137156">
                      <a:extLst>
                        <a:ext uri="{9D8B030D-6E8A-4147-A177-3AD203B41FA5}">
                          <a16:colId xmlns:a16="http://schemas.microsoft.com/office/drawing/2014/main" val="11195"/>
                        </a:ext>
                      </a:extLst>
                    </a:gridCol>
                    <a:gridCol w="2137156">
                      <a:extLst>
                        <a:ext uri="{9D8B030D-6E8A-4147-A177-3AD203B41FA5}">
                          <a16:colId xmlns:a16="http://schemas.microsoft.com/office/drawing/2014/main" val="11196"/>
                        </a:ext>
                      </a:extLst>
                    </a:gridCol>
                    <a:gridCol w="1351026">
                      <a:extLst>
                        <a:ext uri="{9D8B030D-6E8A-4147-A177-3AD203B41FA5}">
                          <a16:colId xmlns:a16="http://schemas.microsoft.com/office/drawing/2014/main" val="1119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25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5337" name="yt_table_15337" descr="{&quot;rangeId&quot;:12,&quot;type&quot;:&quot;Option&quot;}" title="H_56.3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07580060"/>
                  </p:ext>
                </p:extLst>
              </p:nvPr>
            </p:nvGraphicFramePr>
            <p:xfrm>
              <a:off x="540047" y="2366630"/>
              <a:ext cx="7779957" cy="715582"/>
            </p:xfrm>
            <a:graphic>
              <a:graphicData uri="http://schemas.openxmlformats.org/drawingml/2006/table">
                <a:tbl>
                  <a:tblPr/>
                  <a:tblGrid>
                    <a:gridCol w="2154619">
                      <a:extLst>
                        <a:ext uri="{9D8B030D-6E8A-4147-A177-3AD203B41FA5}">
                          <a16:colId xmlns:a16="http://schemas.microsoft.com/office/drawing/2014/main" val="11194"/>
                        </a:ext>
                      </a:extLst>
                    </a:gridCol>
                    <a:gridCol w="2137156">
                      <a:extLst>
                        <a:ext uri="{9D8B030D-6E8A-4147-A177-3AD203B41FA5}">
                          <a16:colId xmlns:a16="http://schemas.microsoft.com/office/drawing/2014/main" val="11195"/>
                        </a:ext>
                      </a:extLst>
                    </a:gridCol>
                    <a:gridCol w="2137156">
                      <a:extLst>
                        <a:ext uri="{9D8B030D-6E8A-4147-A177-3AD203B41FA5}">
                          <a16:colId xmlns:a16="http://schemas.microsoft.com/office/drawing/2014/main" val="11196"/>
                        </a:ext>
                      </a:extLst>
                    </a:gridCol>
                    <a:gridCol w="1351026">
                      <a:extLst>
                        <a:ext uri="{9D8B030D-6E8A-4147-A177-3AD203B41FA5}">
                          <a16:colId xmlns:a16="http://schemas.microsoft.com/office/drawing/2014/main" val="11197"/>
                        </a:ext>
                      </a:extLst>
                    </a:gridCol>
                  </a:tblGrid>
                  <a:tr h="71558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60734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1143" r="-163714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0570" r="-63248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75225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92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338" name="yt_shape_15338"/>
              <p:cNvSpPr txBox="1"/>
              <p:nvPr/>
            </p:nvSpPr>
            <p:spPr>
              <a:xfrm>
                <a:off x="540000" y="3132842"/>
                <a:ext cx="5177892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4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5338" name="yt_shape_153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32842"/>
                <a:ext cx="5177892" cy="920637"/>
              </a:xfrm>
              <a:prstGeom prst="rect">
                <a:avLst/>
              </a:prstGeom>
              <a:blipFill>
                <a:blip r:embed="rId4"/>
                <a:stretch>
                  <a:fillRect l="-3651" r="-2827" b="-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3454349" title="H_26.259764">
            <a:extLst>
              <a:ext uri="{FF2B5EF4-FFF2-40B4-BE49-F238E27FC236}">
                <a16:creationId xmlns:a16="http://schemas.microsoft.com/office/drawing/2014/main" id="{93BADDF1-D689-855B-CBC2-5E6978BAC49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46F66E2-8008-6F88-933B-0FD2C39F45C2}"/>
              </a:ext>
            </a:extLst>
          </p:cNvPr>
          <p:cNvSpPr txBox="1"/>
          <p:nvPr/>
        </p:nvSpPr>
        <p:spPr>
          <a:xfrm>
            <a:off x="5182644" y="1348399"/>
            <a:ext cx="383286" cy="10053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040028-1E18-536D-8280-52C9356E6D57}"/>
              </a:ext>
            </a:extLst>
          </p:cNvPr>
          <p:cNvSpPr txBox="1"/>
          <p:nvPr/>
        </p:nvSpPr>
        <p:spPr>
          <a:xfrm>
            <a:off x="5044405" y="3086036"/>
            <a:ext cx="637285" cy="10053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40" name="yt_shape_15340"/>
          <p:cNvSpPr txBox="1"/>
          <p:nvPr/>
        </p:nvSpPr>
        <p:spPr>
          <a:xfrm>
            <a:off x="540000" y="900000"/>
            <a:ext cx="427520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二次根式除法的应用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341" name="yt_shape_15341"/>
              <p:cNvSpPr txBox="1"/>
              <p:nvPr/>
            </p:nvSpPr>
            <p:spPr>
              <a:xfrm>
                <a:off x="540120" y="1395205"/>
                <a:ext cx="11492915" cy="1321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页练习第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长方形的面积为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长为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fe5b6,isEnd"/>
                  </a:rPr>
                  <a:t>则这个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长方形的宽为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341" name="yt_shape_153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395205"/>
                <a:ext cx="11492915" cy="1321708"/>
              </a:xfrm>
              <a:prstGeom prst="rect">
                <a:avLst/>
              </a:prstGeom>
              <a:blipFill>
                <a:blip r:embed="rId2"/>
                <a:stretch>
                  <a:fillRect l="-1645" b="-64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3454419" title="H_26.259764">
            <a:extLst>
              <a:ext uri="{FF2B5EF4-FFF2-40B4-BE49-F238E27FC236}">
                <a16:creationId xmlns:a16="http://schemas.microsoft.com/office/drawing/2014/main" id="{5170EB7C-D9EC-4027-ED96-A2E53B165F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179E0D2-3BC7-851D-FE16-C28243721629}"/>
                  </a:ext>
                </a:extLst>
              </p:cNvPr>
              <p:cNvSpPr txBox="1"/>
              <p:nvPr/>
            </p:nvSpPr>
            <p:spPr>
              <a:xfrm>
                <a:off x="2423592" y="1844824"/>
                <a:ext cx="1253681" cy="7276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179E0D2-3BC7-851D-FE16-C282437216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23592" y="1844824"/>
                <a:ext cx="1253681" cy="72766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43" name="yt_shape_15343"/>
          <p:cNvSpPr txBox="1"/>
          <p:nvPr/>
        </p:nvSpPr>
        <p:spPr>
          <a:xfrm>
            <a:off x="540120" y="900000"/>
            <a:ext cx="11492915" cy="9255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  <a:sym typeface="_⨹_31_524a3"/>
              </a:rPr>
              <a:t>求带分数的算术平方根时，误用法则，没将被开方的带分数化为假分数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而直接开出来致错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344" name="yt_shape_15344"/>
              <p:cNvSpPr txBox="1"/>
              <p:nvPr/>
            </p:nvSpPr>
            <p:spPr>
              <a:xfrm>
                <a:off x="540000" y="1876298"/>
                <a:ext cx="3566874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37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344" name="yt_shape_15344" descr="{&quot;rangeId&quot;:1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76298"/>
                <a:ext cx="3566874" cy="920637"/>
              </a:xfrm>
              <a:prstGeom prst="rect">
                <a:avLst/>
              </a:prstGeom>
              <a:blipFill>
                <a:blip r:embed="rId2"/>
                <a:stretch>
                  <a:fillRect l="-5299" r="-4274" b="-1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3454493" title="H_26.259764">
            <a:extLst>
              <a:ext uri="{FF2B5EF4-FFF2-40B4-BE49-F238E27FC236}">
                <a16:creationId xmlns:a16="http://schemas.microsoft.com/office/drawing/2014/main" id="{AF237147-98A3-C89C-45E2-B94E7BE710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119" y="975948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BEB4DDC-4A6C-8C2D-5ACD-F254DC204691}"/>
                  </a:ext>
                </a:extLst>
              </p:cNvPr>
              <p:cNvSpPr txBox="1"/>
              <p:nvPr/>
            </p:nvSpPr>
            <p:spPr>
              <a:xfrm>
                <a:off x="3150454" y="1829492"/>
                <a:ext cx="935799" cy="10053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37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7, 'hasSerialNum': 1, 'mathAnswerShape': 1}">
                <a:extLst>
                  <a:ext uri="{FF2B5EF4-FFF2-40B4-BE49-F238E27FC236}">
                    <a16:creationId xmlns:a16="http://schemas.microsoft.com/office/drawing/2014/main" id="{7BEB4DDC-4A6C-8C2D-5ACD-F254DC2046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0454" y="1829492"/>
                <a:ext cx="935799" cy="100534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8DA30075-A668-56BF-9244-796947C10B2F}"/>
              </a:ext>
            </a:extLst>
          </p:cNvPr>
          <p:cNvCxnSpPr/>
          <p:nvPr/>
        </p:nvCxnSpPr>
        <p:spPr>
          <a:xfrm>
            <a:off x="2927648" y="2708920"/>
            <a:ext cx="1108202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484</Words>
  <Application>Microsoft Office PowerPoint</Application>
  <PresentationFormat>宽屏</PresentationFormat>
  <Paragraphs>144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8" baseType="lpstr">
      <vt:lpstr>,isEnd</vt:lpstr>
      <vt:lpstr>_⨹_1_a8d0f</vt:lpstr>
      <vt:lpstr>_⨹_16_b88b9</vt:lpstr>
      <vt:lpstr>_⨹_3_fe5b6,isEnd</vt:lpstr>
      <vt:lpstr>_⨹_31_524a3</vt:lpstr>
      <vt:lpstr>_⨹_7_e6ce2</vt:lpstr>
      <vt:lpstr>Finished</vt:lpstr>
      <vt:lpstr>IsAddLine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2024-04-26T09:09:48Z</dcterms:created>
  <dcterms:modified xsi:type="dcterms:W3CDTF">2024-04-28T05:22:17Z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