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8" r:id="rId4"/>
    <p:sldId id="311" r:id="rId5"/>
    <p:sldId id="314" r:id="rId6"/>
    <p:sldId id="319" r:id="rId7"/>
    <p:sldId id="321" r:id="rId8"/>
    <p:sldId id="324" r:id="rId9"/>
    <p:sldId id="326" r:id="rId10"/>
    <p:sldId id="332" r:id="rId11"/>
    <p:sldId id="327" r:id="rId12"/>
    <p:sldId id="329" r:id="rId13"/>
    <p:sldId id="330" r:id="rId14"/>
    <p:sldId id="333" r:id="rId15"/>
    <p:sldId id="256" r:id="rId16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32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250" name="yt_image_14250" title="H_41.85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p14="http://schemas.microsoft.com/office/powerpoint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252" name="yt_shape_14252"/>
          <p:cNvSpPr txBox="1"/>
          <p:nvPr/>
        </p:nvSpPr>
        <p:spPr>
          <a:xfrm>
            <a:off x="540000" y="1482165"/>
            <a:ext cx="3813544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不等式基本性质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</a:p>
        </p:txBody>
      </p:sp>
      <p:sp>
        <p:nvSpPr>
          <p:cNvPr id="14253" name="yt_shape_14253"/>
          <p:cNvSpPr txBox="1"/>
          <p:nvPr/>
        </p:nvSpPr>
        <p:spPr>
          <a:xfrm>
            <a:off x="540000" y="1971599"/>
            <a:ext cx="682558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则下列不等式中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成立的是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4254" name="yt_table_14254" title="H_69.8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823623518"/>
                  </p:ext>
                </p:extLst>
              </p:nvPr>
            </p:nvGraphicFramePr>
            <p:xfrm>
              <a:off x="540047" y="2450902"/>
              <a:ext cx="5802884" cy="886524"/>
            </p:xfrm>
            <a:graphic>
              <a:graphicData uri="http://schemas.openxmlformats.org/drawingml/2006/table">
                <a:tbl>
                  <a:tblPr/>
                  <a:tblGrid>
                    <a:gridCol w="3364484">
                      <a:extLst>
                        <a:ext uri="{9D8B030D-6E8A-4147-A177-3AD203B41FA5}">
                          <a16:colId xmlns:a16="http://schemas.microsoft.com/office/drawing/2014/main" val="10928"/>
                        </a:ext>
                      </a:extLst>
                    </a:gridCol>
                    <a:gridCol w="2438400">
                      <a:extLst>
                        <a:ext uri="{9D8B030D-6E8A-4147-A177-3AD203B41FA5}">
                          <a16:colId xmlns:a16="http://schemas.microsoft.com/office/drawing/2014/main" val="10929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2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＞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0.5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＞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0.5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74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＜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4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＜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4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748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m="http://schemas.openxmlformats.org/officeDocument/2006/math" xmlns:p14="http://schemas.microsoft.com/office/powerpoint/2010/main" xmlns="">
          <p:graphicFrame>
            <p:nvGraphicFramePr>
              <p:cNvPr id="14254" name="yt_table_14254" descr="{&quot;rangeId&quot;:2,&quot;type&quot;:&quot;Option&quot;}" title="H_69.8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823623518"/>
                  </p:ext>
                </p:extLst>
              </p:nvPr>
            </p:nvGraphicFramePr>
            <p:xfrm>
              <a:off x="540047" y="2450902"/>
              <a:ext cx="5802884" cy="886524"/>
            </p:xfrm>
            <a:graphic>
              <a:graphicData uri="http://schemas.openxmlformats.org/drawingml/2006/table">
                <a:tbl>
                  <a:tblPr/>
                  <a:tblGrid>
                    <a:gridCol w="3364484">
                      <a:extLst>
                        <a:ext uri="{9D8B030D-6E8A-4147-A177-3AD203B41FA5}">
                          <a16:colId xmlns:a16="http://schemas.microsoft.com/office/drawing/2014/main" val="10928"/>
                        </a:ext>
                      </a:extLst>
                    </a:gridCol>
                    <a:gridCol w="2438400">
                      <a:extLst>
                        <a:ext uri="{9D8B030D-6E8A-4147-A177-3AD203B41FA5}">
                          <a16:colId xmlns:a16="http://schemas.microsoft.com/office/drawing/2014/main" val="10929"/>
                        </a:ext>
                      </a:extLst>
                    </a:gridCol>
                  </a:tblGrid>
                  <a:tr h="424371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2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＞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0.5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＞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0.5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747"/>
                      </a:ext>
                    </a:extLst>
                  </a:tr>
                  <a:tr h="46215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102632" r="-72333" b="-3947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4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＜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4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748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255" name="yt_shape_14255"/>
              <p:cNvSpPr txBox="1"/>
              <p:nvPr/>
            </p:nvSpPr>
            <p:spPr>
              <a:xfrm>
                <a:off x="540000" y="3388018"/>
                <a:ext cx="9157956" cy="64120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若要将不等式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＞－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变成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＞－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则不等式的两边应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m="http://schemas.openxmlformats.org/officeDocument/2006/math" xmlns:p14="http://schemas.microsoft.com/office/powerpoint/2010/main" xmlns="">
          <p:sp>
            <p:nvSpPr>
              <p:cNvPr id="14255" name="yt_shape_14255" descr="{&quot;rangeId&quot;:3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388018"/>
                <a:ext cx="9157956" cy="641201"/>
              </a:xfrm>
              <a:prstGeom prst="rect">
                <a:avLst/>
              </a:prstGeom>
              <a:blipFill>
                <a:blip r:embed="rId4"/>
                <a:stretch>
                  <a:fillRect l="-2064" r="-1065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4257" name="yt_table_14257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1983515"/>
              </p:ext>
            </p:extLst>
          </p:nvPr>
        </p:nvGraphicFramePr>
        <p:xfrm>
          <a:off x="540047" y="4080007"/>
          <a:ext cx="5693347" cy="950976"/>
        </p:xfrm>
        <a:graphic>
          <a:graphicData uri="http://schemas.openxmlformats.org/drawingml/2006/table">
            <a:tbl>
              <a:tblPr/>
              <a:tblGrid>
                <a:gridCol w="3364484">
                  <a:extLst>
                    <a:ext uri="{9D8B030D-6E8A-4147-A177-3AD203B41FA5}">
                      <a16:colId xmlns:a16="http://schemas.microsoft.com/office/drawing/2014/main" val="10930"/>
                    </a:ext>
                  </a:extLst>
                </a:gridCol>
                <a:gridCol w="2328863">
                  <a:extLst>
                    <a:ext uri="{9D8B030D-6E8A-4147-A177-3AD203B41FA5}">
                      <a16:colId xmlns:a16="http://schemas.microsoft.com/office/drawing/2014/main" val="1093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同除以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同乘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同乘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同除以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50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4259" name="yt_shape_14259"/>
              <p:cNvSpPr txBox="1"/>
              <p:nvPr/>
            </p:nvSpPr>
            <p:spPr>
              <a:xfrm>
                <a:off x="540000" y="5081561"/>
                <a:ext cx="8603317" cy="112133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</a:t>
                </a:r>
                <a:r>
                  <a:rPr sz="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填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或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＞－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＞－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变形的依据是</a:t>
                </a:r>
                <a:r>
                  <a:rPr sz="3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            </a:t>
                </a:r>
                <a:r>
                  <a:rPr sz="1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:m="http://schemas.openxmlformats.org/officeDocument/2006/math" xmlns:p14="http://schemas.microsoft.com/office/powerpoint/2010/main" xmlns="">
          <p:sp>
            <p:nvSpPr>
              <p:cNvPr id="14259" name="yt_shape_1425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081561"/>
                <a:ext cx="8603317" cy="1121333"/>
              </a:xfrm>
              <a:prstGeom prst="rect">
                <a:avLst/>
              </a:prstGeom>
              <a:blipFill>
                <a:blip r:embed="rId5"/>
                <a:stretch>
                  <a:fillRect l="-2197" t="-4891" r="-1205" b="-81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14123293675" title="H_26.259764">
            <a:extLst>
              <a:ext uri="{FF2B5EF4-FFF2-40B4-BE49-F238E27FC236}">
                <a16:creationId xmlns:a16="http://schemas.microsoft.com/office/drawing/2014/main" id="{A6C6EC22-BA0F-88B5-F44A-35C3D6D2454B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0B5C7F3-F5D4-21E9-12CD-5C1A0B81A877}"/>
              </a:ext>
            </a:extLst>
          </p:cNvPr>
          <p:cNvSpPr txBox="1"/>
          <p:nvPr/>
        </p:nvSpPr>
        <p:spPr>
          <a:xfrm>
            <a:off x="6396764" y="192479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82722FC-C5D7-96C8-EAE0-9C9ED8B009D3}"/>
              </a:ext>
            </a:extLst>
          </p:cNvPr>
          <p:cNvSpPr txBox="1"/>
          <p:nvPr/>
        </p:nvSpPr>
        <p:spPr>
          <a:xfrm>
            <a:off x="8706576" y="3341212"/>
            <a:ext cx="383285" cy="72861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80D5C53-734C-8D92-FBE7-10856C57DE06}"/>
              </a:ext>
            </a:extLst>
          </p:cNvPr>
          <p:cNvSpPr txBox="1"/>
          <p:nvPr/>
        </p:nvSpPr>
        <p:spPr>
          <a:xfrm>
            <a:off x="4696552" y="5034755"/>
            <a:ext cx="7896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DDD6B5A-518B-4953-EB3E-5D695CD45AC2}"/>
              </a:ext>
            </a:extLst>
          </p:cNvPr>
          <p:cNvSpPr txBox="1"/>
          <p:nvPr/>
        </p:nvSpPr>
        <p:spPr>
          <a:xfrm>
            <a:off x="6303102" y="5510244"/>
            <a:ext cx="2770886" cy="72861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不等式基本性质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318" name="yt_shape_14318"/>
              <p:cNvSpPr txBox="1"/>
              <p:nvPr/>
            </p:nvSpPr>
            <p:spPr>
              <a:xfrm>
                <a:off x="540000" y="900000"/>
                <a:ext cx="9949840" cy="468724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17.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比较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的大小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不等式两边同乘以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，由不等式基本性质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再由不等式基本性质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，即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18.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已知不等式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的最小正整数解为方程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的解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不等式的解集为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最小正整数解为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把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代入方程，得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318" name="yt_shape_14318" descr="{&quot;rangeId&quot;:18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9949840" cy="4687245"/>
              </a:xfrm>
              <a:prstGeom prst="rect">
                <a:avLst/>
              </a:prstGeom>
              <a:blipFill>
                <a:blip r:embed="rId2"/>
                <a:stretch>
                  <a:fillRect l="-1900" r="-919" b="-299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30EB3D3D-1796-4021-242D-B2E5D876A3BE}"/>
                  </a:ext>
                </a:extLst>
              </p:cNvPr>
              <p:cNvSpPr txBox="1"/>
              <p:nvPr/>
            </p:nvSpPr>
            <p:spPr>
              <a:xfrm>
                <a:off x="449989" y="1535502"/>
                <a:ext cx="2788602" cy="77591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8, 'hasSerialNum': 1, 'pageBreak': True}">
                <a:extLst>
                  <a:ext uri="{FF2B5EF4-FFF2-40B4-BE49-F238E27FC236}">
                    <a16:creationId xmlns:a16="http://schemas.microsoft.com/office/drawing/2014/main" id="{30EB3D3D-1796-4021-242D-B2E5D876A3B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535502"/>
                <a:ext cx="2788602" cy="775919"/>
              </a:xfrm>
              <a:prstGeom prst="rect">
                <a:avLst/>
              </a:prstGeom>
              <a:blipFill>
                <a:blip r:embed="rId3"/>
                <a:stretch>
                  <a:fillRect l="-3501" r="-3501" b="-15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A1B270CF-479D-A6BE-6F63-24641FE2A24A}"/>
              </a:ext>
            </a:extLst>
          </p:cNvPr>
          <p:cNvSpPr txBox="1"/>
          <p:nvPr/>
        </p:nvSpPr>
        <p:spPr>
          <a:xfrm>
            <a:off x="449989" y="2217809"/>
            <a:ext cx="86001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不等式两边同乘以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，由不等式基本性质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BD2CDB2-0835-9F82-353B-0CA44A5CA198}"/>
              </a:ext>
            </a:extLst>
          </p:cNvPr>
          <p:cNvSpPr txBox="1"/>
          <p:nvPr/>
        </p:nvSpPr>
        <p:spPr>
          <a:xfrm>
            <a:off x="449989" y="2693297"/>
            <a:ext cx="901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再由不等式基本性质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6C5B659-9C7E-E906-7170-C26DE50655F0}"/>
              </a:ext>
            </a:extLst>
          </p:cNvPr>
          <p:cNvSpPr txBox="1"/>
          <p:nvPr/>
        </p:nvSpPr>
        <p:spPr>
          <a:xfrm>
            <a:off x="449989" y="3644273"/>
            <a:ext cx="45250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不等式的解集为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B6C164E-0BDE-D56D-6136-2EF521D8FF75}"/>
              </a:ext>
            </a:extLst>
          </p:cNvPr>
          <p:cNvSpPr txBox="1"/>
          <p:nvPr/>
        </p:nvSpPr>
        <p:spPr>
          <a:xfrm>
            <a:off x="449989" y="4119761"/>
            <a:ext cx="36106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最小正整数解为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FE29198-9ABB-A45E-ED26-71393954CB13}"/>
              </a:ext>
            </a:extLst>
          </p:cNvPr>
          <p:cNvSpPr txBox="1"/>
          <p:nvPr/>
        </p:nvSpPr>
        <p:spPr>
          <a:xfrm>
            <a:off x="449989" y="4595249"/>
            <a:ext cx="44679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把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代入方程，得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C5FA960-7255-CD43-3549-B96D7996A46C}"/>
              </a:ext>
            </a:extLst>
          </p:cNvPr>
          <p:cNvSpPr txBox="1"/>
          <p:nvPr/>
        </p:nvSpPr>
        <p:spPr>
          <a:xfrm>
            <a:off x="449989" y="5070737"/>
            <a:ext cx="18755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325" name="yt_shape_14325"/>
              <p:cNvSpPr txBox="1"/>
              <p:nvPr/>
            </p:nvSpPr>
            <p:spPr>
              <a:xfrm>
                <a:off x="540119" y="900000"/>
                <a:ext cx="11492915" cy="256679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19.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周明借到一本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页的图书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要在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天内读完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开始两天共读了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页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4_b4693"/>
                  </a:rPr>
                  <a:t>那么以后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几天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平均每天至少要读多少页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如果设以后每天读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页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请列出关于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3_a4844"/>
                  </a:rPr>
                  <a:t>的不等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并将其化为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或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的形式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解：由题意得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化简得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≥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325" name="yt_shape_14325" descr="{&quot;rangeId&quot;:20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2566793"/>
              </a:xfrm>
              <a:prstGeom prst="rect">
                <a:avLst/>
              </a:prstGeom>
              <a:blipFill>
                <a:blip r:embed="rId2"/>
                <a:stretch>
                  <a:fillRect l="-1645" t="-2138" b="-30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1C903155-3162-B28B-CD84-25CFA12B3206}"/>
              </a:ext>
            </a:extLst>
          </p:cNvPr>
          <p:cNvSpPr txBox="1"/>
          <p:nvPr/>
        </p:nvSpPr>
        <p:spPr>
          <a:xfrm>
            <a:off x="450108" y="2279658"/>
            <a:ext cx="3915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解：由题意得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129BB700-7D87-7142-E0E2-359C4DB7FBFF}"/>
                  </a:ext>
                </a:extLst>
              </p:cNvPr>
              <p:cNvSpPr txBox="1"/>
              <p:nvPr/>
            </p:nvSpPr>
            <p:spPr>
              <a:xfrm>
                <a:off x="450108" y="2755146"/>
                <a:ext cx="2058099" cy="73362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化简得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≥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20, 'hasSerialNum': 1}">
                <a:extLst>
                  <a:ext uri="{FF2B5EF4-FFF2-40B4-BE49-F238E27FC236}">
                    <a16:creationId xmlns:a16="http://schemas.microsoft.com/office/drawing/2014/main" id="{129BB700-7D87-7142-E0E2-359C4DB7FBF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755146"/>
                <a:ext cx="2058099" cy="733629"/>
              </a:xfrm>
              <a:prstGeom prst="rect">
                <a:avLst/>
              </a:prstGeom>
              <a:blipFill>
                <a:blip r:embed="rId3"/>
                <a:stretch>
                  <a:fillRect l="-4748" r="-4748" b="-8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29" name="yt_shape_14329"/>
          <p:cNvSpPr txBox="1"/>
          <p:nvPr/>
        </p:nvSpPr>
        <p:spPr>
          <a:xfrm>
            <a:off x="551384" y="692696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4328" name="yt_image_14328" title="H_41.8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1384" y="692696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331" name="yt_shape_14331"/>
          <p:cNvSpPr txBox="1"/>
          <p:nvPr/>
        </p:nvSpPr>
        <p:spPr>
          <a:xfrm>
            <a:off x="551384" y="1274861"/>
            <a:ext cx="9182001" cy="330930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核心素养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推理能力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下列推导过程中推出了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的错误结果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已知：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10000"/>
              </a:lnSpc>
              <a:tabLst>
                <a:tab pos="4789286" algn="l"/>
              </a:tabLst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两边都乘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，得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</a:p>
          <a:p>
            <a:pPr algn="l" eaLnBrk="1" latinLnBrk="0" hangingPunct="0">
              <a:lnSpc>
                <a:spcPct val="110000"/>
              </a:lnSpc>
              <a:tabLst>
                <a:tab pos="4789286" algn="l"/>
              </a:tabLst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两边都减去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，得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</a:p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即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两边都除以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，得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	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</a:p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请你指出问题究竟出在哪一步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并简要说明理由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B19EA81-15E4-DA93-2A61-8C42AC08DBA8}"/>
              </a:ext>
            </a:extLst>
          </p:cNvPr>
          <p:cNvSpPr txBox="1"/>
          <p:nvPr/>
        </p:nvSpPr>
        <p:spPr>
          <a:xfrm>
            <a:off x="551384" y="4109917"/>
            <a:ext cx="4142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解：最后一步即第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③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步错了，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B94B865-2D0A-09AA-1FFC-B83845F17469}"/>
              </a:ext>
            </a:extLst>
          </p:cNvPr>
          <p:cNvSpPr txBox="1"/>
          <p:nvPr/>
        </p:nvSpPr>
        <p:spPr>
          <a:xfrm>
            <a:off x="551384" y="4585405"/>
            <a:ext cx="16580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0C1B7D2-2727-D221-A42D-9C7A2CEEEF50}"/>
              </a:ext>
            </a:extLst>
          </p:cNvPr>
          <p:cNvSpPr txBox="1"/>
          <p:nvPr/>
        </p:nvSpPr>
        <p:spPr>
          <a:xfrm>
            <a:off x="551384" y="5060893"/>
            <a:ext cx="18866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0A45660-06D9-8148-56DB-76C14EC621E0}"/>
              </a:ext>
            </a:extLst>
          </p:cNvPr>
          <p:cNvSpPr txBox="1"/>
          <p:nvPr/>
        </p:nvSpPr>
        <p:spPr>
          <a:xfrm>
            <a:off x="551384" y="5536381"/>
            <a:ext cx="6885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两边同时除以一个负数，不等号的方向要改变，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B461367B-69AE-4024-0D11-3B41A1E8427E}"/>
              </a:ext>
            </a:extLst>
          </p:cNvPr>
          <p:cNvSpPr txBox="1"/>
          <p:nvPr/>
        </p:nvSpPr>
        <p:spPr>
          <a:xfrm>
            <a:off x="551384" y="6011869"/>
            <a:ext cx="2999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最后一步应为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yt_shape_14338"/>
          <p:cNvSpPr txBox="1"/>
          <p:nvPr/>
        </p:nvSpPr>
        <p:spPr>
          <a:xfrm>
            <a:off x="623392" y="-1545225"/>
            <a:ext cx="6771084" cy="234904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解：最后一步即第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步错了，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两边同时除以一个负数，不等号的方向要改变，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最后一步应为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</a:p>
        </p:txBody>
      </p:sp>
      <p:sp>
        <p:nvSpPr>
          <p:cNvPr id="14339" name="yt_shape_14339"/>
          <p:cNvSpPr txBox="1"/>
          <p:nvPr/>
        </p:nvSpPr>
        <p:spPr>
          <a:xfrm>
            <a:off x="623392" y="854604"/>
            <a:ext cx="1231106" cy="43537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学霸笔记</a:t>
            </a:r>
          </a:p>
        </p:txBody>
      </p:sp>
      <p:sp>
        <p:nvSpPr>
          <p:cNvPr id="14340" name="yt_shape_14340"/>
          <p:cNvSpPr txBox="1"/>
          <p:nvPr/>
        </p:nvSpPr>
        <p:spPr>
          <a:xfrm>
            <a:off x="2495600" y="1484784"/>
            <a:ext cx="7147323" cy="514738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none" lIns="72000" tIns="72000" rIns="72000" bIns="72000" rtlCol="0">
            <a:noAutofit/>
          </a:bodyPr>
          <a:lstStyle/>
          <a:p>
            <a:pPr algn="l" eaLnBrk="1" latinLnBrk="0" hangingPunct="0">
              <a:lnSpc>
                <a:spcPct val="10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运用不等式基本性质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时一定要改变不等号方向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262" name="yt_shape_14262"/>
              <p:cNvSpPr txBox="1"/>
              <p:nvPr/>
            </p:nvSpPr>
            <p:spPr>
              <a:xfrm>
                <a:off x="540000" y="900000"/>
                <a:ext cx="10506081" cy="274581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利用不等式的基本性质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把下列不等式化为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或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的形式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解：根据不等式基本性质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，不等式两边都除以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＞－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解：根据不等式基本性质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，不等式两边同乘以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262" name="yt_shape_14262" descr="{&quot;rangeId&quot;:4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10506081" cy="2745816"/>
              </a:xfrm>
              <a:prstGeom prst="rect">
                <a:avLst/>
              </a:prstGeom>
              <a:blipFill>
                <a:blip r:embed="rId2"/>
                <a:stretch>
                  <a:fillRect l="-1799" t="-2000" r="-813" b="-6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7C6CE9A8-6013-C368-E19C-ABA71D811167}"/>
                  </a:ext>
                </a:extLst>
              </p:cNvPr>
              <p:cNvSpPr txBox="1"/>
              <p:nvPr/>
            </p:nvSpPr>
            <p:spPr>
              <a:xfrm>
                <a:off x="449989" y="1804170"/>
                <a:ext cx="8558912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解：根据不等式基本性质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，不等式两边都除以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；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4, 'hasSerialNum': 1}">
                <a:extLst>
                  <a:ext uri="{FF2B5EF4-FFF2-40B4-BE49-F238E27FC236}">
                    <a16:creationId xmlns:a16="http://schemas.microsoft.com/office/drawing/2014/main" id="{7C6CE9A8-6013-C368-E19C-ABA71D81116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804170"/>
                <a:ext cx="8558912" cy="766077"/>
              </a:xfrm>
              <a:prstGeom prst="rect">
                <a:avLst/>
              </a:prstGeom>
              <a:blipFill>
                <a:blip r:embed="rId3"/>
                <a:stretch>
                  <a:fillRect l="-1140" r="-1068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E25A59C6-5BA4-C3AF-92AE-02582082B37B}"/>
              </a:ext>
            </a:extLst>
          </p:cNvPr>
          <p:cNvSpPr txBox="1"/>
          <p:nvPr/>
        </p:nvSpPr>
        <p:spPr>
          <a:xfrm>
            <a:off x="449989" y="3148084"/>
            <a:ext cx="82588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解：根据不等式基本性质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，不等式两边同乘以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69" name="yt_shape_14269"/>
          <p:cNvSpPr txBox="1"/>
          <p:nvPr/>
        </p:nvSpPr>
        <p:spPr>
          <a:xfrm>
            <a:off x="540000" y="900000"/>
            <a:ext cx="3813544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不等式基本性质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</a:p>
        </p:txBody>
      </p:sp>
      <p:sp>
        <p:nvSpPr>
          <p:cNvPr id="14270" name="yt_shape_14270"/>
          <p:cNvSpPr txBox="1"/>
          <p:nvPr/>
        </p:nvSpPr>
        <p:spPr>
          <a:xfrm>
            <a:off x="540000" y="1389434"/>
            <a:ext cx="512960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下列不等式变形正确的是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271" name="yt_table_14271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8954742"/>
              </p:ext>
            </p:extLst>
          </p:nvPr>
        </p:nvGraphicFramePr>
        <p:xfrm>
          <a:off x="540047" y="1868737"/>
          <a:ext cx="4386263" cy="1901952"/>
        </p:xfrm>
        <a:graphic>
          <a:graphicData uri="http://schemas.openxmlformats.org/drawingml/2006/table">
            <a:tbl>
              <a:tblPr/>
              <a:tblGrid>
                <a:gridCol w="4386263">
                  <a:extLst>
                    <a:ext uri="{9D8B030D-6E8A-4147-A177-3AD203B41FA5}">
                      <a16:colId xmlns:a16="http://schemas.microsoft.com/office/drawing/2014/main" val="1093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由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得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5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由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得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由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得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由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得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54"/>
                  </a:ext>
                </a:extLst>
              </a:tr>
            </a:tbl>
          </a:graphicData>
        </a:graphic>
      </p:graphicFrame>
      <p:sp>
        <p:nvSpPr>
          <p:cNvPr id="14273" name="yt_shape_14273"/>
          <p:cNvSpPr txBox="1"/>
          <p:nvPr/>
        </p:nvSpPr>
        <p:spPr>
          <a:xfrm>
            <a:off x="540000" y="3821057"/>
            <a:ext cx="451405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下列变形不正确的是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4274" name="yt_table_14274" title="H_166.47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108242126"/>
                  </p:ext>
                </p:extLst>
              </p:nvPr>
            </p:nvGraphicFramePr>
            <p:xfrm>
              <a:off x="540047" y="4300360"/>
              <a:ext cx="4329113" cy="2293874"/>
            </p:xfrm>
            <a:graphic>
              <a:graphicData uri="http://schemas.openxmlformats.org/drawingml/2006/table">
                <a:tbl>
                  <a:tblPr/>
                  <a:tblGrid>
                    <a:gridCol w="4329113">
                      <a:extLst>
                        <a:ext uri="{9D8B030D-6E8A-4147-A177-3AD203B41FA5}">
                          <a16:colId xmlns:a16="http://schemas.microsoft.com/office/drawing/2014/main" val="10933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若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＞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则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＞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755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若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＞－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则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＞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75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由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＞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得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＞－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75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由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＞－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得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＞－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758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4274" name="yt_table_14274" descr="{&quot;rangeId&quot;:7,&quot;type&quot;:&quot;Option&quot;}" title="H_166.47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108242126"/>
                  </p:ext>
                </p:extLst>
              </p:nvPr>
            </p:nvGraphicFramePr>
            <p:xfrm>
              <a:off x="540047" y="4300360"/>
              <a:ext cx="4329113" cy="2114170"/>
            </p:xfrm>
            <a:graphic>
              <a:graphicData uri="http://schemas.openxmlformats.org/drawingml/2006/table">
                <a:tbl>
                  <a:tblPr/>
                  <a:tblGrid>
                    <a:gridCol w="4329113">
                      <a:extLst>
                        <a:ext uri="{9D8B030D-6E8A-4147-A177-3AD203B41FA5}">
                          <a16:colId xmlns:a16="http://schemas.microsoft.com/office/drawing/2014/main" val="10933"/>
                        </a:ext>
                      </a:extLst>
                    </a:gridCol>
                  </a:tblGrid>
                  <a:tr h="424371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若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＞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则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＞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755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若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＞－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则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＞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756"/>
                      </a:ext>
                    </a:extLst>
                  </a:tr>
                  <a:tr h="63271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142308" b="-11634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757"/>
                      </a:ext>
                    </a:extLst>
                  </a:tr>
                  <a:tr h="63271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242308" b="-1634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758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714123293753" title="H_26.259764">
            <a:extLst>
              <a:ext uri="{FF2B5EF4-FFF2-40B4-BE49-F238E27FC236}">
                <a16:creationId xmlns:a16="http://schemas.microsoft.com/office/drawing/2014/main" id="{96F41C8F-5842-74D4-47E6-7DC005E831D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EB3517F-DD7A-EC26-12EF-A99D71011E92}"/>
              </a:ext>
            </a:extLst>
          </p:cNvPr>
          <p:cNvSpPr txBox="1"/>
          <p:nvPr/>
        </p:nvSpPr>
        <p:spPr>
          <a:xfrm>
            <a:off x="4717189" y="134262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CAD475F-85F4-24E3-43E4-B62D06F20F14}"/>
              </a:ext>
            </a:extLst>
          </p:cNvPr>
          <p:cNvSpPr txBox="1"/>
          <p:nvPr/>
        </p:nvSpPr>
        <p:spPr>
          <a:xfrm>
            <a:off x="4107589" y="377425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275" name="yt_shape_14275"/>
              <p:cNvSpPr txBox="1"/>
              <p:nvPr/>
            </p:nvSpPr>
            <p:spPr>
              <a:xfrm>
                <a:off x="540000" y="900000"/>
                <a:ext cx="10659969" cy="480913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sz="35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</a:t>
                </a:r>
                <a:r>
                  <a:rPr sz="13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＞－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那么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sz="3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</a:t>
                </a:r>
                <a:r>
                  <a:rPr sz="1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如果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那么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</a:t>
                </a:r>
                <a:r>
                  <a:rPr sz="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填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或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）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利用不等式的基本性质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把下列不等式化为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或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的形式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：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解：根据不等式基本性质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，不等式两边都除以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＞－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1.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解：根据不等式基本性质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，不等式两边同乘以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275" name="yt_shape_1427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10659969" cy="4809137"/>
              </a:xfrm>
              <a:prstGeom prst="rect">
                <a:avLst/>
              </a:prstGeom>
              <a:blipFill>
                <a:blip r:embed="rId2"/>
                <a:stretch>
                  <a:fillRect l="-1773" r="-801" b="-114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8B995F12-38B4-948A-E00E-E02422936C55}"/>
              </a:ext>
            </a:extLst>
          </p:cNvPr>
          <p:cNvSpPr txBox="1"/>
          <p:nvPr/>
        </p:nvSpPr>
        <p:spPr>
          <a:xfrm>
            <a:off x="4081237" y="853194"/>
            <a:ext cx="789685" cy="77592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37ABD0E-22DD-8249-8F48-634112A57AA5}"/>
              </a:ext>
            </a:extLst>
          </p:cNvPr>
          <p:cNvSpPr txBox="1"/>
          <p:nvPr/>
        </p:nvSpPr>
        <p:spPr>
          <a:xfrm>
            <a:off x="4510814" y="1535502"/>
            <a:ext cx="789686" cy="76849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4787A15-86FA-665F-E945-79039060EB1C}"/>
              </a:ext>
            </a:extLst>
          </p:cNvPr>
          <p:cNvSpPr txBox="1"/>
          <p:nvPr/>
        </p:nvSpPr>
        <p:spPr>
          <a:xfrm>
            <a:off x="4393339" y="2210380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590B9B78-7BE4-7B32-8500-F9DC07821EDC}"/>
                  </a:ext>
                </a:extLst>
              </p:cNvPr>
              <p:cNvSpPr txBox="1"/>
              <p:nvPr/>
            </p:nvSpPr>
            <p:spPr>
              <a:xfrm>
                <a:off x="449989" y="3636844"/>
                <a:ext cx="8863712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解：根据不等式基本性质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，不等式两边都除以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＞－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；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8, 'hasSerialNum': 1, 'mathAnswerShape': 1, 'pageBreak': True}">
                <a:extLst>
                  <a:ext uri="{FF2B5EF4-FFF2-40B4-BE49-F238E27FC236}">
                    <a16:creationId xmlns:a16="http://schemas.microsoft.com/office/drawing/2014/main" id="{590B9B78-7BE4-7B32-8500-F9DC07821ED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636844"/>
                <a:ext cx="8863712" cy="766077"/>
              </a:xfrm>
              <a:prstGeom prst="rect">
                <a:avLst/>
              </a:prstGeom>
              <a:blipFill>
                <a:blip r:embed="rId3"/>
                <a:stretch>
                  <a:fillRect l="-1100" r="-1032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4E3626B2-188D-AE97-B41E-D0CE5B126BCC}"/>
                  </a:ext>
                </a:extLst>
              </p:cNvPr>
              <p:cNvSpPr txBox="1"/>
              <p:nvPr/>
            </p:nvSpPr>
            <p:spPr>
              <a:xfrm>
                <a:off x="449989" y="4981774"/>
                <a:ext cx="8401748" cy="72765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解：根据不等式基本性质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，不等式两边同乘以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8, 'hasSerialNum': 1, 'mathAnswerShape': 1, 'pageBreak': True}">
                <a:extLst>
                  <a:ext uri="{FF2B5EF4-FFF2-40B4-BE49-F238E27FC236}">
                    <a16:creationId xmlns:a16="http://schemas.microsoft.com/office/drawing/2014/main" id="{4E3626B2-188D-AE97-B41E-D0CE5B126BC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981774"/>
                <a:ext cx="8401748" cy="727659"/>
              </a:xfrm>
              <a:prstGeom prst="rect">
                <a:avLst/>
              </a:prstGeom>
              <a:blipFill>
                <a:blip r:embed="rId4"/>
                <a:stretch>
                  <a:fillRect l="-1161" r="-1161" b="-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88" name="yt_shape_14288"/>
          <p:cNvSpPr txBox="1"/>
          <p:nvPr/>
        </p:nvSpPr>
        <p:spPr>
          <a:xfrm>
            <a:off x="540000" y="900000"/>
            <a:ext cx="3738203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忽视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的情况</a:t>
            </a:r>
          </a:p>
        </p:txBody>
      </p:sp>
      <p:sp>
        <p:nvSpPr>
          <p:cNvPr id="14289" name="yt_shape_14289"/>
          <p:cNvSpPr txBox="1"/>
          <p:nvPr/>
        </p:nvSpPr>
        <p:spPr>
          <a:xfrm>
            <a:off x="540000" y="1395205"/>
            <a:ext cx="5526962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为实数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【变式】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pic>
        <p:nvPicPr>
          <p:cNvPr id="3" name="yt_shape_1714123293855" title="H_26.259764">
            <a:extLst>
              <a:ext uri="{FF2B5EF4-FFF2-40B4-BE49-F238E27FC236}">
                <a16:creationId xmlns:a16="http://schemas.microsoft.com/office/drawing/2014/main" id="{608E184F-D226-5E20-D659-498CE22003A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3310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DCEA64C-1A4B-41A8-408B-EB7261805F8B}"/>
              </a:ext>
            </a:extLst>
          </p:cNvPr>
          <p:cNvSpPr txBox="1"/>
          <p:nvPr/>
        </p:nvSpPr>
        <p:spPr>
          <a:xfrm>
            <a:off x="4801136" y="1348399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50341CF-4C70-BF94-FB0A-EB0A0DC12783}"/>
              </a:ext>
            </a:extLst>
          </p:cNvPr>
          <p:cNvSpPr txBox="1"/>
          <p:nvPr/>
        </p:nvSpPr>
        <p:spPr>
          <a:xfrm>
            <a:off x="4313964" y="1823887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92" name="yt_shape_14292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4291" name="yt_image_14291" title="H_41.85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p14="http://schemas.microsoft.com/office/powerpoint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294" name="yt_shape_14294"/>
          <p:cNvSpPr txBox="1"/>
          <p:nvPr/>
        </p:nvSpPr>
        <p:spPr>
          <a:xfrm>
            <a:off x="540000" y="1482165"/>
            <a:ext cx="916917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常德市中考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下列不等式不一定成立的是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4295" name="yt_table_14295" title="H_84.23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143497331"/>
                  </p:ext>
                </p:extLst>
              </p:nvPr>
            </p:nvGraphicFramePr>
            <p:xfrm>
              <a:off x="540047" y="1961468"/>
              <a:ext cx="6394768" cy="1160336"/>
            </p:xfrm>
            <a:graphic>
              <a:graphicData uri="http://schemas.openxmlformats.org/drawingml/2006/table">
                <a:tbl>
                  <a:tblPr/>
                  <a:tblGrid>
                    <a:gridCol w="3672205">
                      <a:extLst>
                        <a:ext uri="{9D8B030D-6E8A-4147-A177-3AD203B41FA5}">
                          <a16:colId xmlns:a16="http://schemas.microsoft.com/office/drawing/2014/main" val="10934"/>
                        </a:ext>
                      </a:extLst>
                    </a:gridCol>
                    <a:gridCol w="2722563">
                      <a:extLst>
                        <a:ext uri="{9D8B030D-6E8A-4147-A177-3AD203B41FA5}">
                          <a16:colId xmlns:a16="http://schemas.microsoft.com/office/drawing/2014/main" val="10935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＞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5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＜－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5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759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𝑎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𝑐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＞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𝑏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𝑐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＞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760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m="http://schemas.openxmlformats.org/officeDocument/2006/math" xmlns:p14="http://schemas.microsoft.com/office/powerpoint/2010/main" xmlns="">
          <p:graphicFrame>
            <p:nvGraphicFramePr>
              <p:cNvPr id="14295" name="yt_table_14295" descr="{&quot;rangeId&quot;:13,&quot;type&quot;:&quot;Option&quot;}" title="H_84.23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143497331"/>
                  </p:ext>
                </p:extLst>
              </p:nvPr>
            </p:nvGraphicFramePr>
            <p:xfrm>
              <a:off x="540047" y="1961468"/>
              <a:ext cx="6394768" cy="1069722"/>
            </p:xfrm>
            <a:graphic>
              <a:graphicData uri="http://schemas.openxmlformats.org/drawingml/2006/table">
                <a:tbl>
                  <a:tblPr/>
                  <a:tblGrid>
                    <a:gridCol w="3672205">
                      <a:extLst>
                        <a:ext uri="{9D8B030D-6E8A-4147-A177-3AD203B41FA5}">
                          <a16:colId xmlns:a16="http://schemas.microsoft.com/office/drawing/2014/main" val="10934"/>
                        </a:ext>
                      </a:extLst>
                    </a:gridCol>
                    <a:gridCol w="2722563">
                      <a:extLst>
                        <a:ext uri="{9D8B030D-6E8A-4147-A177-3AD203B41FA5}">
                          <a16:colId xmlns:a16="http://schemas.microsoft.com/office/drawing/2014/main" val="10935"/>
                        </a:ext>
                      </a:extLst>
                    </a:gridCol>
                  </a:tblGrid>
                  <a:tr h="424371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＞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5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＜－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5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759"/>
                      </a:ext>
                    </a:extLst>
                  </a:tr>
                  <a:tr h="645351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72897" r="-74129" b="-1495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＞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760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4296" name="yt_shape_14296"/>
          <p:cNvSpPr txBox="1"/>
          <p:nvPr/>
        </p:nvSpPr>
        <p:spPr>
          <a:xfrm>
            <a:off x="540000" y="3081742"/>
            <a:ext cx="857446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已知四个实数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4297" name="yt_table_14297" title="H_84.23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226051794"/>
                  </p:ext>
                </p:extLst>
              </p:nvPr>
            </p:nvGraphicFramePr>
            <p:xfrm>
              <a:off x="540047" y="3561045"/>
              <a:ext cx="6394768" cy="1160336"/>
            </p:xfrm>
            <a:graphic>
              <a:graphicData uri="http://schemas.openxmlformats.org/drawingml/2006/table">
                <a:tbl>
                  <a:tblPr/>
                  <a:tblGrid>
                    <a:gridCol w="3672205">
                      <a:extLst>
                        <a:ext uri="{9D8B030D-6E8A-4147-A177-3AD203B41FA5}">
                          <a16:colId xmlns:a16="http://schemas.microsoft.com/office/drawing/2014/main" val="10936"/>
                        </a:ext>
                      </a:extLst>
                    </a:gridCol>
                    <a:gridCol w="2722563">
                      <a:extLst>
                        <a:ext uri="{9D8B030D-6E8A-4147-A177-3AD203B41FA5}">
                          <a16:colId xmlns:a16="http://schemas.microsoft.com/office/drawing/2014/main" val="10937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＞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＞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76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ac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＞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bd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𝑎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𝑐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＞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𝑏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𝑑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762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m="http://schemas.openxmlformats.org/officeDocument/2006/math" xmlns:p14="http://schemas.microsoft.com/office/powerpoint/2010/main" xmlns="">
          <p:graphicFrame>
            <p:nvGraphicFramePr>
              <p:cNvPr id="14297" name="yt_table_14297" descr="{&quot;rangeId&quot;:14,&quot;type&quot;:&quot;Option&quot;}" title="H_84.23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226051794"/>
                  </p:ext>
                </p:extLst>
              </p:nvPr>
            </p:nvGraphicFramePr>
            <p:xfrm>
              <a:off x="540047" y="3561045"/>
              <a:ext cx="6394768" cy="1069722"/>
            </p:xfrm>
            <a:graphic>
              <a:graphicData uri="http://schemas.openxmlformats.org/drawingml/2006/table">
                <a:tbl>
                  <a:tblPr/>
                  <a:tblGrid>
                    <a:gridCol w="3672205">
                      <a:extLst>
                        <a:ext uri="{9D8B030D-6E8A-4147-A177-3AD203B41FA5}">
                          <a16:colId xmlns:a16="http://schemas.microsoft.com/office/drawing/2014/main" val="10936"/>
                        </a:ext>
                      </a:extLst>
                    </a:gridCol>
                    <a:gridCol w="2722563">
                      <a:extLst>
                        <a:ext uri="{9D8B030D-6E8A-4147-A177-3AD203B41FA5}">
                          <a16:colId xmlns:a16="http://schemas.microsoft.com/office/drawing/2014/main" val="10937"/>
                        </a:ext>
                      </a:extLst>
                    </a:gridCol>
                  </a:tblGrid>
                  <a:tr h="424371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＞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＞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761"/>
                      </a:ext>
                    </a:extLst>
                  </a:tr>
                  <a:tr h="645351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ac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＞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bd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134899" t="-73585" b="-1509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762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157B9FE6-E6A9-57EE-4A34-0F508115F752}"/>
              </a:ext>
            </a:extLst>
          </p:cNvPr>
          <p:cNvSpPr txBox="1"/>
          <p:nvPr/>
        </p:nvSpPr>
        <p:spPr>
          <a:xfrm>
            <a:off x="8717689" y="143535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CAAB3D9-7125-98BB-F7AA-E4A771B356EB}"/>
              </a:ext>
            </a:extLst>
          </p:cNvPr>
          <p:cNvSpPr txBox="1"/>
          <p:nvPr/>
        </p:nvSpPr>
        <p:spPr>
          <a:xfrm>
            <a:off x="8111264" y="303493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298" name="yt_shape_14298"/>
              <p:cNvSpPr txBox="1"/>
              <p:nvPr/>
            </p:nvSpPr>
            <p:spPr>
              <a:xfrm>
                <a:off x="540119" y="900000"/>
                <a:ext cx="11492915" cy="111011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14.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茶陵县期末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若关于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的不等式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的解集为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3_f6e0a"/>
                  </a:rPr>
                  <a:t>的取值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范围是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4298" name="yt_shape_14298" descr="{&quot;rangeId&quot;:15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1110112"/>
              </a:xfrm>
              <a:prstGeom prst="rect">
                <a:avLst/>
              </a:prstGeom>
              <a:blipFill>
                <a:blip r:embed="rId2"/>
                <a:stretch>
                  <a:fillRect l="-1645" b="-159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4300" name="yt_table_14300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1232785"/>
              </p:ext>
            </p:extLst>
          </p:nvPr>
        </p:nvGraphicFramePr>
        <p:xfrm>
          <a:off x="540047" y="2060900"/>
          <a:ext cx="4408806" cy="950976"/>
        </p:xfrm>
        <a:graphic>
          <a:graphicData uri="http://schemas.openxmlformats.org/drawingml/2006/table">
            <a:tbl>
              <a:tblPr/>
              <a:tblGrid>
                <a:gridCol w="2518093">
                  <a:extLst>
                    <a:ext uri="{9D8B030D-6E8A-4147-A177-3AD203B41FA5}">
                      <a16:colId xmlns:a16="http://schemas.microsoft.com/office/drawing/2014/main" val="10938"/>
                    </a:ext>
                  </a:extLst>
                </a:gridCol>
                <a:gridCol w="1890713">
                  <a:extLst>
                    <a:ext uri="{9D8B030D-6E8A-4147-A177-3AD203B41FA5}">
                      <a16:colId xmlns:a16="http://schemas.microsoft.com/office/drawing/2014/main" val="1093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6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64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4302" name="yt_shape_14302"/>
              <p:cNvSpPr txBox="1"/>
              <p:nvPr/>
            </p:nvSpPr>
            <p:spPr>
              <a:xfrm>
                <a:off x="540000" y="3062454"/>
                <a:ext cx="5963171" cy="160011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15.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或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填空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</a:t>
                </a:r>
                <a:r>
                  <a:rPr sz="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sz="3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</a:t>
                </a:r>
                <a:r>
                  <a:rPr sz="1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1.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4302" name="yt_shape_1430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062454"/>
                <a:ext cx="5963171" cy="1600118"/>
              </a:xfrm>
              <a:prstGeom prst="rect">
                <a:avLst/>
              </a:prstGeom>
              <a:blipFill>
                <a:blip r:embed="rId3"/>
                <a:stretch>
                  <a:fillRect l="-3170" t="-3042" r="-2147" b="-57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030A003F-1509-8101-0066-0B7C79920DAE}"/>
              </a:ext>
            </a:extLst>
          </p:cNvPr>
          <p:cNvSpPr txBox="1"/>
          <p:nvPr/>
        </p:nvSpPr>
        <p:spPr>
          <a:xfrm>
            <a:off x="1974108" y="152819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A0532C6-2129-25D3-FC33-92511E505ECC}"/>
              </a:ext>
            </a:extLst>
          </p:cNvPr>
          <p:cNvSpPr txBox="1"/>
          <p:nvPr/>
        </p:nvSpPr>
        <p:spPr>
          <a:xfrm>
            <a:off x="2678839" y="3491137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A1B518A-56E8-3161-8E74-A1C7C471175A}"/>
              </a:ext>
            </a:extLst>
          </p:cNvPr>
          <p:cNvSpPr txBox="1"/>
          <p:nvPr/>
        </p:nvSpPr>
        <p:spPr>
          <a:xfrm>
            <a:off x="2397852" y="3966624"/>
            <a:ext cx="789685" cy="727279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306" name="yt_shape_14306"/>
              <p:cNvSpPr txBox="1"/>
              <p:nvPr/>
            </p:nvSpPr>
            <p:spPr>
              <a:xfrm>
                <a:off x="540000" y="900000"/>
                <a:ext cx="10121360" cy="459080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16.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教材第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137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页习题第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题变式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把下列不等式化成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或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的形式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解：移项，得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，即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两边同除以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解：移项，得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合并同类项，得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两边同乘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306" name="yt_shape_14306" descr="{&quot;rangeId&quot;:23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10121360" cy="4590809"/>
              </a:xfrm>
              <a:prstGeom prst="rect">
                <a:avLst/>
              </a:prstGeom>
              <a:blipFill>
                <a:blip r:embed="rId2"/>
                <a:stretch>
                  <a:fillRect l="-1867" t="-1195" r="-904" b="-31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68D65C83-D1F5-2F1C-D455-82A388223EE1}"/>
              </a:ext>
            </a:extLst>
          </p:cNvPr>
          <p:cNvSpPr txBox="1"/>
          <p:nvPr/>
        </p:nvSpPr>
        <p:spPr>
          <a:xfrm>
            <a:off x="449989" y="1804170"/>
            <a:ext cx="54426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解：移项，得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，即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E98E4133-2F85-07A9-C156-9F4950D284DD}"/>
                  </a:ext>
                </a:extLst>
              </p:cNvPr>
              <p:cNvSpPr txBox="1"/>
              <p:nvPr/>
            </p:nvSpPr>
            <p:spPr>
              <a:xfrm>
                <a:off x="449989" y="2279658"/>
                <a:ext cx="3910711" cy="77280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两边同除以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＞－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23, 'hasSerialNum': 1}">
                <a:extLst>
                  <a:ext uri="{FF2B5EF4-FFF2-40B4-BE49-F238E27FC236}">
                    <a16:creationId xmlns:a16="http://schemas.microsoft.com/office/drawing/2014/main" id="{E98E4133-2F85-07A9-C156-9F4950D284D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279658"/>
                <a:ext cx="3910711" cy="772808"/>
              </a:xfrm>
              <a:prstGeom prst="rect">
                <a:avLst/>
              </a:prstGeom>
              <a:blipFill>
                <a:blip r:embed="rId3"/>
                <a:stretch>
                  <a:fillRect l="-2496" r="-2496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5233C4F0-ACC9-D595-0EC6-F4802562D5F6}"/>
                  </a:ext>
                </a:extLst>
              </p:cNvPr>
              <p:cNvSpPr txBox="1"/>
              <p:nvPr/>
            </p:nvSpPr>
            <p:spPr>
              <a:xfrm>
                <a:off x="449989" y="3631319"/>
                <a:ext cx="4626673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解：移项，得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＞－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23, 'hasSerialNum': 1}">
                <a:extLst>
                  <a:ext uri="{FF2B5EF4-FFF2-40B4-BE49-F238E27FC236}">
                    <a16:creationId xmlns:a16="http://schemas.microsoft.com/office/drawing/2014/main" id="{5233C4F0-ACC9-D595-0EC6-F4802562D5F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631319"/>
                <a:ext cx="4626673" cy="766077"/>
              </a:xfrm>
              <a:prstGeom prst="rect">
                <a:avLst/>
              </a:prstGeom>
              <a:blipFill>
                <a:blip r:embed="rId4"/>
                <a:stretch>
                  <a:fillRect l="-2108" r="-1976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904A75F6-763C-1329-6B7E-DD65C4270D5D}"/>
                  </a:ext>
                </a:extLst>
              </p:cNvPr>
              <p:cNvSpPr txBox="1"/>
              <p:nvPr/>
            </p:nvSpPr>
            <p:spPr>
              <a:xfrm>
                <a:off x="449989" y="4303784"/>
                <a:ext cx="3786886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合并同类项，得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＞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23, 'hasSerialNum': 1}">
                <a:extLst>
                  <a:ext uri="{FF2B5EF4-FFF2-40B4-BE49-F238E27FC236}">
                    <a16:creationId xmlns:a16="http://schemas.microsoft.com/office/drawing/2014/main" id="{904A75F6-763C-1329-6B7E-DD65C4270D5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303784"/>
                <a:ext cx="3786886" cy="765061"/>
              </a:xfrm>
              <a:prstGeom prst="rect">
                <a:avLst/>
              </a:prstGeom>
              <a:blipFill>
                <a:blip r:embed="rId5"/>
                <a:stretch>
                  <a:fillRect l="-2576" r="-2576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F537A5E3-9D07-5C29-BEA8-6650C24E298D}"/>
              </a:ext>
            </a:extLst>
          </p:cNvPr>
          <p:cNvSpPr txBox="1"/>
          <p:nvPr/>
        </p:nvSpPr>
        <p:spPr>
          <a:xfrm>
            <a:off x="449989" y="4975233"/>
            <a:ext cx="35344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两边同乘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314" name="yt_shape_14314"/>
              <p:cNvSpPr txBox="1"/>
              <p:nvPr/>
            </p:nvSpPr>
            <p:spPr>
              <a:xfrm>
                <a:off x="540000" y="900000"/>
                <a:ext cx="4206280" cy="22851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解：移项，得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合并同类项，得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两边都除以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314" name="yt_shape_14314" descr="{&quot;rangeId&quot;:25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4206280" cy="2285177"/>
              </a:xfrm>
              <a:prstGeom prst="rect">
                <a:avLst/>
              </a:prstGeom>
              <a:blipFill>
                <a:blip r:embed="rId2"/>
                <a:stretch>
                  <a:fillRect l="-4493" r="-3333" b="-7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DECEF60E-D332-A5B9-71BF-7A748EEF0E53}"/>
                  </a:ext>
                </a:extLst>
              </p:cNvPr>
              <p:cNvSpPr txBox="1"/>
              <p:nvPr/>
            </p:nvSpPr>
            <p:spPr>
              <a:xfrm>
                <a:off x="449989" y="1534803"/>
                <a:ext cx="4345686" cy="77522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解：移项，得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＞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5}">
                <a:extLst>
                  <a:ext uri="{FF2B5EF4-FFF2-40B4-BE49-F238E27FC236}">
                    <a16:creationId xmlns:a16="http://schemas.microsoft.com/office/drawing/2014/main" id="{DECEF60E-D332-A5B9-71BF-7A748EEF0E5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534803"/>
                <a:ext cx="4345686" cy="775221"/>
              </a:xfrm>
              <a:prstGeom prst="rect">
                <a:avLst/>
              </a:prstGeom>
              <a:blipFill>
                <a:blip r:embed="rId3"/>
                <a:stretch>
                  <a:fillRect l="-2244" r="-2104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441A077F-7F55-5708-A3F4-95A3A0558797}"/>
              </a:ext>
            </a:extLst>
          </p:cNvPr>
          <p:cNvSpPr txBox="1"/>
          <p:nvPr/>
        </p:nvSpPr>
        <p:spPr>
          <a:xfrm>
            <a:off x="449989" y="2216412"/>
            <a:ext cx="36106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合并同类项，得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A3E8C66-920F-E7F1-E876-66EABBC63C38}"/>
              </a:ext>
            </a:extLst>
          </p:cNvPr>
          <p:cNvSpPr txBox="1"/>
          <p:nvPr/>
        </p:nvSpPr>
        <p:spPr>
          <a:xfrm>
            <a:off x="449989" y="2691900"/>
            <a:ext cx="38392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两边都除以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1125</Words>
  <Application>Microsoft Office PowerPoint</Application>
  <PresentationFormat>宽屏</PresentationFormat>
  <Paragraphs>146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32" baseType="lpstr">
      <vt:lpstr>,isEnd</vt:lpstr>
      <vt:lpstr>_⨹_3_a4844</vt:lpstr>
      <vt:lpstr>_⨹_3_f6e0a</vt:lpstr>
      <vt:lpstr>_⨹_4_b4693</vt:lpstr>
      <vt:lpstr>Finished</vt:lpstr>
      <vt:lpstr>等线</vt:lpstr>
      <vt:lpstr>等线 Light</vt:lpstr>
      <vt:lpstr>黑体</vt:lpstr>
      <vt:lpstr>华文行楷</vt:lpstr>
      <vt:lpstr>楷体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10</cp:revision>
  <dcterms:created xsi:type="dcterms:W3CDTF">2024-04-26T09:09:48Z</dcterms:created>
  <dcterms:modified xsi:type="dcterms:W3CDTF">2024-04-28T05:05:07Z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