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0" r:id="rId6"/>
    <p:sldId id="311" r:id="rId7"/>
    <p:sldId id="313" r:id="rId8"/>
    <p:sldId id="314" r:id="rId9"/>
    <p:sldId id="315" r:id="rId10"/>
    <p:sldId id="317" r:id="rId11"/>
    <p:sldId id="322" r:id="rId12"/>
    <p:sldId id="325" r:id="rId13"/>
    <p:sldId id="327" r:id="rId14"/>
    <p:sldId id="329" r:id="rId15"/>
    <p:sldId id="331" r:id="rId16"/>
    <p:sldId id="33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35" name="yt_image_13635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7" name="yt_shape_13637"/>
          <p:cNvSpPr txBox="1"/>
          <p:nvPr/>
        </p:nvSpPr>
        <p:spPr>
          <a:xfrm>
            <a:off x="540000" y="1482165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立方根</a:t>
            </a:r>
          </a:p>
        </p:txBody>
      </p:sp>
      <p:sp>
        <p:nvSpPr>
          <p:cNvPr id="13638" name="yt_shape_13638"/>
          <p:cNvSpPr txBox="1"/>
          <p:nvPr/>
        </p:nvSpPr>
        <p:spPr>
          <a:xfrm>
            <a:off x="540000" y="1977370"/>
            <a:ext cx="55912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39" name="yt_table_13639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7490984"/>
                  </p:ext>
                </p:extLst>
              </p:nvPr>
            </p:nvGraphicFramePr>
            <p:xfrm>
              <a:off x="540047" y="2456673"/>
              <a:ext cx="8680070" cy="462153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639" name="yt_table_13639" descr="{&quot;rangeId&quot;:2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7490984"/>
                  </p:ext>
                </p:extLst>
              </p:nvPr>
            </p:nvGraphicFramePr>
            <p:xfrm>
              <a:off x="540047" y="2456673"/>
              <a:ext cx="8680070" cy="462153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5195" r="-25012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9845" t="-5195" r="-12472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40" name="yt_shape_13640"/>
              <p:cNvSpPr txBox="1"/>
              <p:nvPr/>
            </p:nvSpPr>
            <p:spPr>
              <a:xfrm>
                <a:off x="540000" y="2969512"/>
                <a:ext cx="6586740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若一个数的立方根是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则该数为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3640" name="yt_shape_1364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9512"/>
                <a:ext cx="6586740" cy="641779"/>
              </a:xfrm>
              <a:prstGeom prst="rect">
                <a:avLst/>
              </a:prstGeom>
              <a:blipFill>
                <a:blip r:embed="rId4"/>
                <a:stretch>
                  <a:fillRect l="-2870" r="-185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42" name="yt_table_13642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3977163"/>
                  </p:ext>
                </p:extLst>
              </p:nvPr>
            </p:nvGraphicFramePr>
            <p:xfrm>
              <a:off x="540047" y="3662079"/>
              <a:ext cx="6955727" cy="1823466"/>
            </p:xfrm>
            <a:graphic>
              <a:graphicData uri="http://schemas.openxmlformats.org/drawingml/2006/table">
                <a:tbl>
                  <a:tblPr/>
                  <a:tblGrid>
                    <a:gridCol w="5241227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1714500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642" name="yt_table_13642" descr="{&quot;rangeId&quot;:3,&quot;type&quot;:&quot;Option&quot;}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3977163"/>
                  </p:ext>
                </p:extLst>
              </p:nvPr>
            </p:nvGraphicFramePr>
            <p:xfrm>
              <a:off x="540047" y="3662079"/>
              <a:ext cx="6955727" cy="1823466"/>
            </p:xfrm>
            <a:graphic>
              <a:graphicData uri="http://schemas.openxmlformats.org/drawingml/2006/table">
                <a:tbl>
                  <a:tblPr/>
                  <a:tblGrid>
                    <a:gridCol w="5241227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1714500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32636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306406" b="-10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5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0000" r="-32636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306406" t="-100000" b="-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193625" title="H_26.259764">
            <a:extLst>
              <a:ext uri="{FF2B5EF4-FFF2-40B4-BE49-F238E27FC236}">
                <a16:creationId xmlns:a16="http://schemas.microsoft.com/office/drawing/2014/main" id="{EDE18612-7B7D-5E60-C577-A1ADE7460D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5CC6AA-7289-B5E6-A64F-9EC53C9D82CE}"/>
              </a:ext>
            </a:extLst>
          </p:cNvPr>
          <p:cNvSpPr txBox="1"/>
          <p:nvPr/>
        </p:nvSpPr>
        <p:spPr>
          <a:xfrm>
            <a:off x="51743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9934E8-D767-54C7-8ADD-6739AC376E62}"/>
              </a:ext>
            </a:extLst>
          </p:cNvPr>
          <p:cNvSpPr txBox="1"/>
          <p:nvPr/>
        </p:nvSpPr>
        <p:spPr>
          <a:xfrm>
            <a:off x="6160227" y="2922706"/>
            <a:ext cx="383285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93" name="yt_shape_13693"/>
              <p:cNvSpPr txBox="1"/>
              <p:nvPr/>
            </p:nvSpPr>
            <p:spPr>
              <a:xfrm>
                <a:off x="540000" y="900000"/>
                <a:ext cx="3348865" cy="52903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0.3.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93" name="yt_shape_13693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348865" cy="5290359"/>
              </a:xfrm>
              <a:prstGeom prst="rect">
                <a:avLst/>
              </a:prstGeom>
              <a:blipFill>
                <a:blip r:embed="rId2"/>
                <a:stretch>
                  <a:fillRect l="-5647" t="-1038" b="-1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D68E7D-4879-83A5-7FEE-D7509772C67E}"/>
                  </a:ext>
                </a:extLst>
              </p:cNvPr>
              <p:cNvSpPr txBox="1"/>
              <p:nvPr/>
            </p:nvSpPr>
            <p:spPr>
              <a:xfrm>
                <a:off x="449989" y="1847858"/>
                <a:ext cx="3087688" cy="6127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027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26D68E7D-4879-83A5-7FEE-D7509772C6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7858"/>
                <a:ext cx="3087688" cy="612788"/>
              </a:xfrm>
              <a:prstGeom prst="rect">
                <a:avLst/>
              </a:prstGeom>
              <a:blipFill>
                <a:blip r:embed="rId3"/>
                <a:stretch>
                  <a:fillRect l="-3162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E132CD8-868E-3146-D2FC-038505A15F78}"/>
              </a:ext>
            </a:extLst>
          </p:cNvPr>
          <p:cNvSpPr txBox="1"/>
          <p:nvPr/>
        </p:nvSpPr>
        <p:spPr>
          <a:xfrm>
            <a:off x="1704385" y="246064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0.3.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E2A6098-A565-A10F-9FC3-F4E2477B2C14}"/>
                  </a:ext>
                </a:extLst>
              </p:cNvPr>
              <p:cNvSpPr txBox="1"/>
              <p:nvPr/>
            </p:nvSpPr>
            <p:spPr>
              <a:xfrm>
                <a:off x="449989" y="3810072"/>
                <a:ext cx="3496564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FE2A6098-A565-A10F-9FC3-F4E2477B2C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0072"/>
                <a:ext cx="3496564" cy="1061161"/>
              </a:xfrm>
              <a:prstGeom prst="rect">
                <a:avLst/>
              </a:prstGeom>
              <a:blipFill>
                <a:blip r:embed="rId4"/>
                <a:stretch>
                  <a:fillRect l="-2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43513F-E000-559E-8E7F-8912B39556E1}"/>
                  </a:ext>
                </a:extLst>
              </p:cNvPr>
              <p:cNvSpPr txBox="1"/>
              <p:nvPr/>
            </p:nvSpPr>
            <p:spPr>
              <a:xfrm>
                <a:off x="1704385" y="4793415"/>
                <a:ext cx="123736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43513F-E000-559E-8E7F-8912B39556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385" y="4793415"/>
                <a:ext cx="1237362" cy="772808"/>
              </a:xfrm>
              <a:prstGeom prst="rect">
                <a:avLst/>
              </a:prstGeom>
              <a:blipFill>
                <a:blip r:embed="rId5"/>
                <a:stretch>
                  <a:fillRect l="-7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1DCDAE0-3BC5-4FF8-7472-927CA2CCBEDC}"/>
                  </a:ext>
                </a:extLst>
              </p:cNvPr>
              <p:cNvSpPr txBox="1"/>
              <p:nvPr/>
            </p:nvSpPr>
            <p:spPr>
              <a:xfrm>
                <a:off x="1704385" y="5472611"/>
                <a:ext cx="91351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1DCDAE0-3BC5-4FF8-7472-927CA2CCB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385" y="5472611"/>
                <a:ext cx="913511" cy="729184"/>
              </a:xfrm>
              <a:prstGeom prst="rect">
                <a:avLst/>
              </a:prstGeom>
              <a:blipFill>
                <a:blip r:embed="rId6"/>
                <a:stretch>
                  <a:fillRect l="-10738" r="-1140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02" name="yt_shape_13702"/>
              <p:cNvSpPr txBox="1"/>
              <p:nvPr/>
            </p:nvSpPr>
            <p:spPr>
              <a:xfrm>
                <a:off x="540000" y="900000"/>
                <a:ext cx="6747360" cy="39712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互为相反数，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的平方根为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02" name="yt_shape_13702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47360" cy="3971215"/>
              </a:xfrm>
              <a:prstGeom prst="rect">
                <a:avLst/>
              </a:prstGeom>
              <a:blipFill>
                <a:blip r:embed="rId2"/>
                <a:stretch>
                  <a:fillRect l="-2803" t="-614" r="-1899" b="-3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572B031-A58F-3E23-C777-038D6475E272}"/>
                  </a:ext>
                </a:extLst>
              </p:cNvPr>
              <p:cNvSpPr txBox="1"/>
              <p:nvPr/>
            </p:nvSpPr>
            <p:spPr>
              <a:xfrm>
                <a:off x="449989" y="1373450"/>
                <a:ext cx="5471541" cy="6138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互为相反数，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, 'pageBreak': True}">
                <a:extLst>
                  <a:ext uri="{FF2B5EF4-FFF2-40B4-BE49-F238E27FC236}">
                    <a16:creationId xmlns:a16="http://schemas.microsoft.com/office/drawing/2014/main" id="{D572B031-A58F-3E23-C777-038D6475E2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73450"/>
                <a:ext cx="5471541" cy="613867"/>
              </a:xfrm>
              <a:prstGeom prst="rect">
                <a:avLst/>
              </a:prstGeom>
              <a:blipFill>
                <a:blip r:embed="rId3"/>
                <a:stretch>
                  <a:fillRect l="-1784" r="-1784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458208C-43BE-BD9E-F0A9-B1021F4E498E}"/>
              </a:ext>
            </a:extLst>
          </p:cNvPr>
          <p:cNvSpPr txBox="1"/>
          <p:nvPr/>
        </p:nvSpPr>
        <p:spPr>
          <a:xfrm>
            <a:off x="449989" y="1893705"/>
            <a:ext cx="572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107369-4E5E-8A72-1256-458BE63A111A}"/>
              </a:ext>
            </a:extLst>
          </p:cNvPr>
          <p:cNvSpPr txBox="1"/>
          <p:nvPr/>
        </p:nvSpPr>
        <p:spPr>
          <a:xfrm>
            <a:off x="449989" y="2890338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解：依题意得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7C750D-4705-BD08-B758-EF47C10FC843}"/>
              </a:ext>
            </a:extLst>
          </p:cNvPr>
          <p:cNvSpPr txBox="1"/>
          <p:nvPr/>
        </p:nvSpPr>
        <p:spPr>
          <a:xfrm>
            <a:off x="449989" y="3365826"/>
            <a:ext cx="315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3F6B575-C365-39AE-7ECC-7471B0A029CD}"/>
                  </a:ext>
                </a:extLst>
              </p:cNvPr>
              <p:cNvSpPr txBox="1"/>
              <p:nvPr/>
            </p:nvSpPr>
            <p:spPr>
              <a:xfrm>
                <a:off x="449989" y="3841314"/>
                <a:ext cx="409536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hasSerialNum': 1, 'pageBreak': True}">
                <a:extLst>
                  <a:ext uri="{FF2B5EF4-FFF2-40B4-BE49-F238E27FC236}">
                    <a16:creationId xmlns:a16="http://schemas.microsoft.com/office/drawing/2014/main" id="{63F6B575-C365-39AE-7ECC-7471B0A029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1314"/>
                <a:ext cx="4095369" cy="613931"/>
              </a:xfrm>
              <a:prstGeom prst="rect">
                <a:avLst/>
              </a:prstGeom>
              <a:blipFill>
                <a:blip r:embed="rId4"/>
                <a:stretch>
                  <a:fillRect l="-2381" r="-223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8F3817A-5870-C0C2-37BB-1558925B922B}"/>
              </a:ext>
            </a:extLst>
          </p:cNvPr>
          <p:cNvSpPr txBox="1"/>
          <p:nvPr/>
        </p:nvSpPr>
        <p:spPr>
          <a:xfrm>
            <a:off x="449989" y="4361633"/>
            <a:ext cx="33820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的平方根为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1" name="yt_shape_1371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710" name="yt_image_13710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3" name="yt_shape_13713"/>
          <p:cNvSpPr txBox="1"/>
          <p:nvPr/>
        </p:nvSpPr>
        <p:spPr>
          <a:xfrm>
            <a:off x="540000" y="1482165"/>
            <a:ext cx="87203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抽象能力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你能得到什么规律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14" name="yt_table_13714" title="H_81.8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188054"/>
                  </p:ext>
                </p:extLst>
              </p:nvPr>
            </p:nvGraphicFramePr>
            <p:xfrm>
              <a:off x="540000" y="2113832"/>
              <a:ext cx="11111998" cy="113912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6848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2011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2011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2011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36685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0.008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8000000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714" name="yt_table_13714" descr="{&quot;rangeId&quot;:23}" title="H_81.8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188054"/>
                  </p:ext>
                </p:extLst>
              </p:nvPr>
            </p:nvGraphicFramePr>
            <p:xfrm>
              <a:off x="540000" y="2113832"/>
              <a:ext cx="11111998" cy="10392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6848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2011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2011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2011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336685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0.008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8000000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7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361" t="-101163" r="-558845" b="-26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16" name="yt_shape_13716"/>
              <p:cNvSpPr txBox="1"/>
              <p:nvPr/>
            </p:nvSpPr>
            <p:spPr>
              <a:xfrm>
                <a:off x="540119" y="3422844"/>
                <a:ext cx="11492915" cy="19512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规律：当被开方数的小数点每向右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或向左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1_c3e31"/>
                  </a:rPr>
                  <a:t>移动三位，它的立方根的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小数点就向右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或向左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移动一位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根据上述规律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16000000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的近似值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0.252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16000000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252.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3716" name="yt_shape_13716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22844"/>
                <a:ext cx="11492915" cy="1951240"/>
              </a:xfrm>
              <a:prstGeom prst="rect">
                <a:avLst/>
              </a:prstGeom>
              <a:blipFill>
                <a:blip r:embed="rId4"/>
                <a:stretch>
                  <a:fillRect l="-1645" t="-2492" b="-8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200577-8EE0-E1B8-4403-45221D8891DE}"/>
              </a:ext>
            </a:extLst>
          </p:cNvPr>
          <p:cNvSpPr txBox="1"/>
          <p:nvPr/>
        </p:nvSpPr>
        <p:spPr>
          <a:xfrm>
            <a:off x="450108" y="3376039"/>
            <a:ext cx="1106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规律：当被开方数的小数点每向右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或向左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1_c3e31"/>
              </a:rPr>
              <a:t>移动三位，它的立方根的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CC4BE9-A7BD-FCA0-D49A-60A55865A991}"/>
              </a:ext>
            </a:extLst>
          </p:cNvPr>
          <p:cNvSpPr txBox="1"/>
          <p:nvPr/>
        </p:nvSpPr>
        <p:spPr>
          <a:xfrm>
            <a:off x="450108" y="3851526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小数点就向右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或向左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移动一位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EE65C2-E49F-B87F-1CA8-ADA8CB45AE13}"/>
                  </a:ext>
                </a:extLst>
              </p:cNvPr>
              <p:cNvSpPr txBox="1"/>
              <p:nvPr/>
            </p:nvSpPr>
            <p:spPr>
              <a:xfrm>
                <a:off x="450108" y="4847333"/>
                <a:ext cx="64397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016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0.252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16000000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252.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2FEE65C2-E49F-B87F-1CA8-ADA8CB45A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47333"/>
                <a:ext cx="6439789" cy="554686"/>
              </a:xfrm>
              <a:prstGeom prst="rect">
                <a:avLst/>
              </a:prstGeom>
              <a:blipFill>
                <a:blip r:embed="rId5"/>
                <a:stretch>
                  <a:fillRect l="-1515" r="-151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" name="yt_shape_13721"/>
          <p:cNvSpPr txBox="1"/>
          <p:nvPr/>
        </p:nvSpPr>
        <p:spPr>
          <a:xfrm>
            <a:off x="540000" y="900000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求平方根</a:t>
            </a:r>
          </a:p>
        </p:txBody>
      </p:sp>
      <p:sp>
        <p:nvSpPr>
          <p:cNvPr id="13722" name="yt_shape_13722"/>
          <p:cNvSpPr txBox="1"/>
          <p:nvPr/>
        </p:nvSpPr>
        <p:spPr>
          <a:xfrm>
            <a:off x="540119" y="1386164"/>
            <a:ext cx="11492915" cy="194847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阅读理解下面内容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9d126"/>
              </a:rPr>
              <a:t>数学家华罗庚在一次出国访问途中，看到飞机上邻座的乘客阅读的杂志上有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一道智力题：求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59319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的立方根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华罗庚脱口而出：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2_db538"/>
              </a:rPr>
              <a:t>众人十分惊奇，忙问计算的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奥妙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你知道怎样迅速准确的计算出结果吗？请阅读下面的分析材料：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4" name="yt_shape_13724"/>
              <p:cNvSpPr txBox="1"/>
              <p:nvPr/>
            </p:nvSpPr>
            <p:spPr>
              <a:xfrm>
                <a:off x="540119" y="900000"/>
                <a:ext cx="11492915" cy="454258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，你能确定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59319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的立方根是几位数吗？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59319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1000000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59319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59319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是两位数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59319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的个位数是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，你能确定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59319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的立方根的个位数是几吗？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只有个位数是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的立方数的个位数依然是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59319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的个位数是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如果划去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59319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后面的三位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得到数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7_46e1b"/>
                  </a:rPr>
                  <a:t>，由此你能确定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59319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的立方根的十位数是几吗？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59319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59319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的十位数是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59319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的立方根是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39.</a:t>
                </a:r>
              </a:p>
            </p:txBody>
          </p:sp>
        </mc:Choice>
        <mc:Fallback xmlns="">
          <p:sp>
            <p:nvSpPr>
              <p:cNvPr id="13724" name="yt_shape_13724" descr="{&quot;rangeId&quot;:26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542581"/>
              </a:xfrm>
              <a:prstGeom prst="rect">
                <a:avLst/>
              </a:prstGeom>
              <a:blipFill>
                <a:blip r:embed="rId2"/>
                <a:stretch>
                  <a:fillRect l="-987" t="-1071" b="-147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7" name="yt_shape_13727"/>
              <p:cNvSpPr txBox="1"/>
              <p:nvPr/>
            </p:nvSpPr>
            <p:spPr>
              <a:xfrm>
                <a:off x="540000" y="900000"/>
                <a:ext cx="10176294" cy="468338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【应用】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已知整数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50653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是某整数的立方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请利用上述方法求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50653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是两位数，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只有个位数为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的立方数的个位数是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的个位数是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的十位数是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27" name="yt_shape_13727" descr="{&quot;rangeId&quot;:28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76294" cy="4683389"/>
              </a:xfrm>
              <a:prstGeom prst="rect">
                <a:avLst/>
              </a:prstGeom>
              <a:blipFill>
                <a:blip r:embed="rId2"/>
                <a:stretch>
                  <a:fillRect l="-1077" t="-260" r="-120" b="-1299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959EC88-58DB-DCAC-2D3F-7DEAD76EBB60}"/>
              </a:ext>
            </a:extLst>
          </p:cNvPr>
          <p:cNvSpPr txBox="1"/>
          <p:nvPr/>
        </p:nvSpPr>
        <p:spPr>
          <a:xfrm>
            <a:off x="521989" y="1378276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50653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796EBB-86D6-387F-2F5D-4961182B3E14}"/>
                  </a:ext>
                </a:extLst>
              </p:cNvPr>
              <p:cNvSpPr txBox="1"/>
              <p:nvPr/>
            </p:nvSpPr>
            <p:spPr>
              <a:xfrm>
                <a:off x="521989" y="1853764"/>
                <a:ext cx="3332163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, 'pageBreak': True, 'mathAnswerShape': 1}">
                <a:extLst>
                  <a:ext uri="{FF2B5EF4-FFF2-40B4-BE49-F238E27FC236}">
                    <a16:creationId xmlns:a16="http://schemas.microsoft.com/office/drawing/2014/main" id="{8C796EBB-86D6-387F-2F5D-4961182B3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1853764"/>
                <a:ext cx="3332163" cy="618693"/>
              </a:xfrm>
              <a:prstGeom prst="rect">
                <a:avLst/>
              </a:prstGeom>
              <a:blipFill>
                <a:blip r:embed="rId3"/>
                <a:stretch>
                  <a:fillRect l="-2930" r="-2930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47B9895-CCED-1512-C857-F2D502867116}"/>
                  </a:ext>
                </a:extLst>
              </p:cNvPr>
              <p:cNvSpPr txBox="1"/>
              <p:nvPr/>
            </p:nvSpPr>
            <p:spPr>
              <a:xfrm>
                <a:off x="521989" y="2378845"/>
                <a:ext cx="317976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是两位数，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, 'pageBreak': True, 'mathAnswerShape': 1}">
                <a:extLst>
                  <a:ext uri="{FF2B5EF4-FFF2-40B4-BE49-F238E27FC236}">
                    <a16:creationId xmlns:a16="http://schemas.microsoft.com/office/drawing/2014/main" id="{547B9895-CCED-1512-C857-F2D5028671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2378845"/>
                <a:ext cx="3179763" cy="618694"/>
              </a:xfrm>
              <a:prstGeom prst="rect">
                <a:avLst/>
              </a:prstGeom>
              <a:blipFill>
                <a:blip r:embed="rId4"/>
                <a:stretch>
                  <a:fillRect l="-3071" r="-3071" b="-1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C10A36F-21BB-306C-B054-3F6D21411C9D}"/>
              </a:ext>
            </a:extLst>
          </p:cNvPr>
          <p:cNvSpPr txBox="1"/>
          <p:nvPr/>
        </p:nvSpPr>
        <p:spPr>
          <a:xfrm>
            <a:off x="521989" y="2903927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只有个位数为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的立方数的个位数是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F77607-CD86-FC6C-FD17-BC766D615B84}"/>
                  </a:ext>
                </a:extLst>
              </p:cNvPr>
              <p:cNvSpPr txBox="1"/>
              <p:nvPr/>
            </p:nvSpPr>
            <p:spPr>
              <a:xfrm>
                <a:off x="521989" y="3379415"/>
                <a:ext cx="3636963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的个位数是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8, 'pageBreak': True, 'mathAnswerShape': 1}">
                <a:extLst>
                  <a:ext uri="{FF2B5EF4-FFF2-40B4-BE49-F238E27FC236}">
                    <a16:creationId xmlns:a16="http://schemas.microsoft.com/office/drawing/2014/main" id="{A1F77607-CD86-FC6C-FD17-BC766D615B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3379415"/>
                <a:ext cx="3636963" cy="618693"/>
              </a:xfrm>
              <a:prstGeom prst="rect">
                <a:avLst/>
              </a:prstGeom>
              <a:blipFill>
                <a:blip r:embed="rId5"/>
                <a:stretch>
                  <a:fillRect l="-2685" r="-2685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3834E54-B7B4-E8E5-DDA9-F9518EAF991D}"/>
                  </a:ext>
                </a:extLst>
              </p:cNvPr>
              <p:cNvSpPr txBox="1"/>
              <p:nvPr/>
            </p:nvSpPr>
            <p:spPr>
              <a:xfrm>
                <a:off x="521989" y="3904496"/>
                <a:ext cx="531336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8, 'pageBreak': True, 'mathAnswerShape': 1}">
                <a:extLst>
                  <a:ext uri="{FF2B5EF4-FFF2-40B4-BE49-F238E27FC236}">
                    <a16:creationId xmlns:a16="http://schemas.microsoft.com/office/drawing/2014/main" id="{53834E54-B7B4-E8E5-DDA9-F9518EAF99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3904496"/>
                <a:ext cx="5313363" cy="618694"/>
              </a:xfrm>
              <a:prstGeom prst="rect">
                <a:avLst/>
              </a:prstGeom>
              <a:blipFill>
                <a:blip r:embed="rId6"/>
                <a:stretch>
                  <a:fillRect l="-1837" r="-183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4422CC9-7DB2-65D7-EF86-BE6D3EB7B13A}"/>
                  </a:ext>
                </a:extLst>
              </p:cNvPr>
              <p:cNvSpPr txBox="1"/>
              <p:nvPr/>
            </p:nvSpPr>
            <p:spPr>
              <a:xfrm>
                <a:off x="521989" y="4429578"/>
                <a:ext cx="3636963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的十位数是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8, 'pageBreak': True, 'mathAnswerShape': 1}">
                <a:extLst>
                  <a:ext uri="{FF2B5EF4-FFF2-40B4-BE49-F238E27FC236}">
                    <a16:creationId xmlns:a16="http://schemas.microsoft.com/office/drawing/2014/main" id="{C4422CC9-7DB2-65D7-EF86-BE6D3EB7B1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4429578"/>
                <a:ext cx="3636963" cy="618693"/>
              </a:xfrm>
              <a:prstGeom prst="rect">
                <a:avLst/>
              </a:prstGeom>
              <a:blipFill>
                <a:blip r:embed="rId7"/>
                <a:stretch>
                  <a:fillRect l="-2685" r="-2685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A586C00-AE07-8342-4C95-90ACEF226E97}"/>
                  </a:ext>
                </a:extLst>
              </p:cNvPr>
              <p:cNvSpPr txBox="1"/>
              <p:nvPr/>
            </p:nvSpPr>
            <p:spPr>
              <a:xfrm>
                <a:off x="521989" y="4954659"/>
                <a:ext cx="2951163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50653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的值是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8, 'pageBreak': True, 'mathAnswerShape': 1}">
                <a:extLst>
                  <a:ext uri="{FF2B5EF4-FFF2-40B4-BE49-F238E27FC236}">
                    <a16:creationId xmlns:a16="http://schemas.microsoft.com/office/drawing/2014/main" id="{EA586C00-AE07-8342-4C95-90ACEF226E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4954659"/>
                <a:ext cx="2951163" cy="558242"/>
              </a:xfrm>
              <a:prstGeom prst="rect">
                <a:avLst/>
              </a:prstGeom>
              <a:blipFill>
                <a:blip r:embed="rId8"/>
                <a:stretch>
                  <a:fillRect l="-3306" r="-3306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3" name="yt_shape_13643"/>
          <p:cNvSpPr txBox="1"/>
          <p:nvPr/>
        </p:nvSpPr>
        <p:spPr>
          <a:xfrm>
            <a:off x="540000" y="900000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44" name="yt_table_136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943272"/>
              </p:ext>
            </p:extLst>
          </p:nvPr>
        </p:nvGraphicFramePr>
        <p:xfrm>
          <a:off x="540047" y="1379303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负数没有立方根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的立方根不一定是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正数有两个立方根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任何数都有一个立方根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</a:tbl>
          </a:graphicData>
        </a:graphic>
      </p:graphicFrame>
      <p:sp>
        <p:nvSpPr>
          <p:cNvPr id="13646" name="yt_shape_13646"/>
          <p:cNvSpPr txBox="1"/>
          <p:nvPr/>
        </p:nvSpPr>
        <p:spPr>
          <a:xfrm>
            <a:off x="540000" y="3331623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47" name="yt_table_13647" title="H_136.58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2366469"/>
                  </p:ext>
                </p:extLst>
              </p:nvPr>
            </p:nvGraphicFramePr>
            <p:xfrm>
              <a:off x="540047" y="3810926"/>
              <a:ext cx="3852863" cy="1947418"/>
            </p:xfrm>
            <a:graphic>
              <a:graphicData uri="http://schemas.openxmlformats.org/drawingml/2006/table">
                <a:tbl>
                  <a:tblPr/>
                  <a:tblGrid>
                    <a:gridCol w="3852863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0.027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0.1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0.001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647" name="yt_table_13647" descr="{&quot;rangeId&quot;:5,&quot;type&quot;:&quot;Option&quot;}" title="H_136.58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2366469"/>
                  </p:ext>
                </p:extLst>
              </p:nvPr>
            </p:nvGraphicFramePr>
            <p:xfrm>
              <a:off x="540047" y="3810926"/>
              <a:ext cx="3852863" cy="1734631"/>
            </p:xfrm>
            <a:graphic>
              <a:graphicData uri="http://schemas.openxmlformats.org/drawingml/2006/table">
                <a:tbl>
                  <a:tblPr/>
                  <a:tblGrid>
                    <a:gridCol w="3852863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0.027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1"/>
                      </a:ext>
                    </a:extLst>
                  </a:tr>
                  <a:tr h="4615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632" b="-2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0.1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的立方根是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0.001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648" name="yt_shape_13648"/>
          <p:cNvSpPr txBox="1"/>
          <p:nvPr/>
        </p:nvSpPr>
        <p:spPr>
          <a:xfrm>
            <a:off x="540000" y="5794703"/>
            <a:ext cx="523220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的立方根是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的立方根是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57CDB6-BA14-0FCA-7F18-50478C175A73}"/>
              </a:ext>
            </a:extLst>
          </p:cNvPr>
          <p:cNvSpPr txBox="1"/>
          <p:nvPr/>
        </p:nvSpPr>
        <p:spPr>
          <a:xfrm>
            <a:off x="4412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81BFAE-094E-B388-C62A-3247ACADCD30}"/>
              </a:ext>
            </a:extLst>
          </p:cNvPr>
          <p:cNvSpPr txBox="1"/>
          <p:nvPr/>
        </p:nvSpPr>
        <p:spPr>
          <a:xfrm>
            <a:off x="3802789" y="32848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C7E94F-F5D4-8448-6254-CB3D7FB64591}"/>
              </a:ext>
            </a:extLst>
          </p:cNvPr>
          <p:cNvSpPr txBox="1"/>
          <p:nvPr/>
        </p:nvSpPr>
        <p:spPr>
          <a:xfrm>
            <a:off x="4336189" y="5747897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421380-34E6-1936-EC1C-197BCB51F472}"/>
              </a:ext>
            </a:extLst>
          </p:cNvPr>
          <p:cNvSpPr txBox="1"/>
          <p:nvPr/>
        </p:nvSpPr>
        <p:spPr>
          <a:xfrm>
            <a:off x="4209189" y="622338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50" name="yt_shape_13650"/>
              <p:cNvSpPr txBox="1"/>
              <p:nvPr/>
            </p:nvSpPr>
            <p:spPr>
              <a:xfrm>
                <a:off x="540000" y="900000"/>
                <a:ext cx="5763694" cy="40881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求下列各数的立方根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，因此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，因此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的立方根是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50" name="yt_shape_13650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63694" cy="4088170"/>
              </a:xfrm>
              <a:prstGeom prst="rect">
                <a:avLst/>
              </a:prstGeom>
              <a:blipFill>
                <a:blip r:embed="rId2"/>
                <a:stretch>
                  <a:fillRect l="-3280" t="-1343" r="-2222" b="-3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037B92-08C2-51EF-B4BB-C1A516A8215B}"/>
                  </a:ext>
                </a:extLst>
              </p:cNvPr>
              <p:cNvSpPr txBox="1"/>
              <p:nvPr/>
            </p:nvSpPr>
            <p:spPr>
              <a:xfrm>
                <a:off x="449989" y="2001909"/>
                <a:ext cx="588803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，因此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A0037B92-08C2-51EF-B4BB-C1A516A821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909"/>
                <a:ext cx="5888038" cy="1061162"/>
              </a:xfrm>
              <a:prstGeom prst="rect">
                <a:avLst/>
              </a:prstGeom>
              <a:blipFill>
                <a:blip r:embed="rId3"/>
                <a:stretch>
                  <a:fillRect l="-1656" r="-1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67DDE3E-4D6D-16D0-5AEC-8077506D2271}"/>
                  </a:ext>
                </a:extLst>
              </p:cNvPr>
              <p:cNvSpPr txBox="1"/>
              <p:nvPr/>
            </p:nvSpPr>
            <p:spPr>
              <a:xfrm>
                <a:off x="449989" y="3444947"/>
                <a:ext cx="48180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，因此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}">
                <a:extLst>
                  <a:ext uri="{FF2B5EF4-FFF2-40B4-BE49-F238E27FC236}">
                    <a16:creationId xmlns:a16="http://schemas.microsoft.com/office/drawing/2014/main" id="{B67DDE3E-4D6D-16D0-5AEC-8077506D22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4947"/>
                <a:ext cx="4818063" cy="613931"/>
              </a:xfrm>
              <a:prstGeom prst="rect">
                <a:avLst/>
              </a:prstGeom>
              <a:blipFill>
                <a:blip r:embed="rId4"/>
                <a:stretch>
                  <a:fillRect l="-2025" r="-202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D95A7C-D5C7-D793-10B6-E09ACD0B508A}"/>
                  </a:ext>
                </a:extLst>
              </p:cNvPr>
              <p:cNvSpPr txBox="1"/>
              <p:nvPr/>
            </p:nvSpPr>
            <p:spPr>
              <a:xfrm>
                <a:off x="449989" y="4440755"/>
                <a:ext cx="544125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的立方根是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24D95A7C-D5C7-D793-10B6-E09ACD0B50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0755"/>
                <a:ext cx="5441251" cy="554685"/>
              </a:xfrm>
              <a:prstGeom prst="rect">
                <a:avLst/>
              </a:prstGeom>
              <a:blipFill>
                <a:blip r:embed="rId5"/>
                <a:stretch>
                  <a:fillRect l="-1794" r="-1794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61" name="yt_shape_13661"/>
              <p:cNvSpPr txBox="1"/>
              <p:nvPr/>
            </p:nvSpPr>
            <p:spPr>
              <a:xfrm>
                <a:off x="540119" y="900000"/>
                <a:ext cx="11492915" cy="25761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有一块体积为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343cm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的正方体木块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现在要把它分成大小相等的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块小正方体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a70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求每块小正方体的表面积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解：每块小正方体的边长为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343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每块小正方体的表面积为：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61" name="yt_shape_13661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76154"/>
              </a:xfrm>
              <a:prstGeom prst="rect">
                <a:avLst/>
              </a:prstGeom>
              <a:blipFill>
                <a:blip r:embed="rId2"/>
                <a:stretch>
                  <a:fillRect l="-1645" t="-2133" b="-3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02A7C60-9566-7A89-5BF5-C0073A63576F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6167438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解：每块小正方体的边长为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343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}">
                <a:extLst>
                  <a:ext uri="{FF2B5EF4-FFF2-40B4-BE49-F238E27FC236}">
                    <a16:creationId xmlns:a16="http://schemas.microsoft.com/office/drawing/2014/main" id="{D02A7C60-9566-7A89-5BF5-C0073A6357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6167438" cy="1061162"/>
              </a:xfrm>
              <a:prstGeom prst="rect">
                <a:avLst/>
              </a:prstGeom>
              <a:blipFill>
                <a:blip r:embed="rId3"/>
                <a:stretch>
                  <a:fillRect l="-1581" r="-1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9ECD7CD-8C30-2F6A-31F6-5E9F71F1D47C}"/>
                  </a:ext>
                </a:extLst>
              </p:cNvPr>
              <p:cNvSpPr txBox="1"/>
              <p:nvPr/>
            </p:nvSpPr>
            <p:spPr>
              <a:xfrm>
                <a:off x="450108" y="2771720"/>
                <a:ext cx="69920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每块小正方体的表面积为：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B9ECD7CD-8C30-2F6A-31F6-5E9F71F1D4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71720"/>
                <a:ext cx="6992048" cy="726326"/>
              </a:xfrm>
              <a:prstGeom prst="rect">
                <a:avLst/>
              </a:prstGeom>
              <a:blipFill>
                <a:blip r:embed="rId4"/>
                <a:stretch>
                  <a:fillRect l="-1395" r="-122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6" name="yt_shape_13666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用计算器求立方根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67" name="yt_shape_13667"/>
              <p:cNvSpPr txBox="1"/>
              <p:nvPr/>
            </p:nvSpPr>
            <p:spPr>
              <a:xfrm>
                <a:off x="540000" y="1395205"/>
                <a:ext cx="728013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的近似值的按键顺序是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67" name="yt_shape_1366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7280134" cy="466666"/>
              </a:xfrm>
              <a:prstGeom prst="rect">
                <a:avLst/>
              </a:prstGeom>
              <a:blipFill>
                <a:blip r:embed="rId2"/>
                <a:stretch>
                  <a:fillRect l="-2596" t="-5263" r="-159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69" name="yt_table_13669" title="H_287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0910220"/>
                  </p:ext>
                </p:extLst>
              </p:nvPr>
            </p:nvGraphicFramePr>
            <p:xfrm>
              <a:off x="540047" y="1912659"/>
              <a:ext cx="5032502" cy="3870200"/>
            </p:xfrm>
            <a:graphic>
              <a:graphicData uri="http://schemas.openxmlformats.org/drawingml/2006/table">
                <a:tbl>
                  <a:tblPr/>
                  <a:tblGrid>
                    <a:gridCol w="5032502">
                      <a:extLst>
                        <a:ext uri="{9D8B030D-6E8A-4147-A177-3AD203B41FA5}">
                          <a16:colId xmlns:a16="http://schemas.microsoft.com/office/drawing/2014/main" val="107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（－）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 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2   2  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2ndF 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（－）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 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2   2  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（－）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 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2   2 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2ndF  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（－）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 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2   2  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669" name="yt_table_13669" descr="{&quot;rangeId&quot;:10,&quot;type&quot;:&quot;Option&quot;,&quot;ImageText&quot;:&quot;1&quot;,&quot;RunBorder&quot;:&quot;1&quot;}" title="H_287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0910220"/>
                  </p:ext>
                </p:extLst>
              </p:nvPr>
            </p:nvGraphicFramePr>
            <p:xfrm>
              <a:off x="540047" y="1912659"/>
              <a:ext cx="5032502" cy="3646932"/>
            </p:xfrm>
            <a:graphic>
              <a:graphicData uri="http://schemas.openxmlformats.org/drawingml/2006/table">
                <a:tbl>
                  <a:tblPr/>
                  <a:tblGrid>
                    <a:gridCol w="5032502">
                      <a:extLst>
                        <a:ext uri="{9D8B030D-6E8A-4147-A177-3AD203B41FA5}">
                          <a16:colId xmlns:a16="http://schemas.microsoft.com/office/drawing/2014/main" val="10708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5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6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0000" b="-10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0000" b="-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2481768A-906C-CC8B-5054-74234B5F1667}"/>
              </a:ext>
            </a:extLst>
          </p:cNvPr>
          <p:cNvSpPr/>
          <p:nvPr/>
        </p:nvSpPr>
        <p:spPr>
          <a:xfrm>
            <a:off x="913110" y="1976159"/>
            <a:ext cx="9144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392F0C43-023D-43C3-BD3D-9773A394D3F9}"/>
              </a:ext>
            </a:extLst>
          </p:cNvPr>
          <p:cNvSpPr/>
          <p:nvPr/>
        </p:nvSpPr>
        <p:spPr>
          <a:xfrm>
            <a:off x="2284710" y="1976159"/>
            <a:ext cx="1524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2F494BFB-E54A-56C4-D781-36D6FB83AE09}"/>
              </a:ext>
            </a:extLst>
          </p:cNvPr>
          <p:cNvSpPr/>
          <p:nvPr/>
        </p:nvSpPr>
        <p:spPr>
          <a:xfrm>
            <a:off x="2665710" y="1976159"/>
            <a:ext cx="1524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B45D15C5-93FF-4D68-7774-81ACA04A41B9}"/>
              </a:ext>
            </a:extLst>
          </p:cNvPr>
          <p:cNvSpPr/>
          <p:nvPr/>
        </p:nvSpPr>
        <p:spPr>
          <a:xfrm>
            <a:off x="3751687" y="1976159"/>
            <a:ext cx="3048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E3B191CD-1592-E330-0690-37BEA3769C0D}"/>
              </a:ext>
            </a:extLst>
          </p:cNvPr>
          <p:cNvSpPr/>
          <p:nvPr/>
        </p:nvSpPr>
        <p:spPr>
          <a:xfrm>
            <a:off x="895647" y="2887892"/>
            <a:ext cx="627126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AC0A8525-FC5D-0856-6F82-81EBDBC92049}"/>
              </a:ext>
            </a:extLst>
          </p:cNvPr>
          <p:cNvSpPr/>
          <p:nvPr/>
        </p:nvSpPr>
        <p:spPr>
          <a:xfrm>
            <a:off x="1751310" y="2887892"/>
            <a:ext cx="9144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26DB62C9-3D16-DD87-DE59-58041A9C6E91}"/>
              </a:ext>
            </a:extLst>
          </p:cNvPr>
          <p:cNvSpPr/>
          <p:nvPr/>
        </p:nvSpPr>
        <p:spPr>
          <a:xfrm>
            <a:off x="3122910" y="2887892"/>
            <a:ext cx="1524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40336999-13F0-98B1-9654-2875B3FBD568}"/>
              </a:ext>
            </a:extLst>
          </p:cNvPr>
          <p:cNvSpPr/>
          <p:nvPr/>
        </p:nvSpPr>
        <p:spPr>
          <a:xfrm>
            <a:off x="3503910" y="2887892"/>
            <a:ext cx="1524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yt_shape_矩形_10">
            <a:extLst>
              <a:ext uri="{FF2B5EF4-FFF2-40B4-BE49-F238E27FC236}">
                <a16:creationId xmlns:a16="http://schemas.microsoft.com/office/drawing/2014/main" id="{697197BB-A36F-1FAA-5243-106090AD73D2}"/>
              </a:ext>
            </a:extLst>
          </p:cNvPr>
          <p:cNvSpPr/>
          <p:nvPr/>
        </p:nvSpPr>
        <p:spPr>
          <a:xfrm>
            <a:off x="4589887" y="2887892"/>
            <a:ext cx="3048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yt_shape_矩形_11">
            <a:extLst>
              <a:ext uri="{FF2B5EF4-FFF2-40B4-BE49-F238E27FC236}">
                <a16:creationId xmlns:a16="http://schemas.microsoft.com/office/drawing/2014/main" id="{5EF16949-C49E-B45D-21C0-A9475EA6824F}"/>
              </a:ext>
            </a:extLst>
          </p:cNvPr>
          <p:cNvSpPr/>
          <p:nvPr/>
        </p:nvSpPr>
        <p:spPr>
          <a:xfrm>
            <a:off x="1600624" y="3799625"/>
            <a:ext cx="9144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yt_shape_矩形_12">
            <a:extLst>
              <a:ext uri="{FF2B5EF4-FFF2-40B4-BE49-F238E27FC236}">
                <a16:creationId xmlns:a16="http://schemas.microsoft.com/office/drawing/2014/main" id="{CFD5681C-62A3-AB4E-912A-F1A83D3539AB}"/>
              </a:ext>
            </a:extLst>
          </p:cNvPr>
          <p:cNvSpPr/>
          <p:nvPr/>
        </p:nvSpPr>
        <p:spPr>
          <a:xfrm>
            <a:off x="2972224" y="3799625"/>
            <a:ext cx="1524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yt_shape_矩形_13">
            <a:extLst>
              <a:ext uri="{FF2B5EF4-FFF2-40B4-BE49-F238E27FC236}">
                <a16:creationId xmlns:a16="http://schemas.microsoft.com/office/drawing/2014/main" id="{944A093C-FC50-F763-AACB-E09E58EC835C}"/>
              </a:ext>
            </a:extLst>
          </p:cNvPr>
          <p:cNvSpPr/>
          <p:nvPr/>
        </p:nvSpPr>
        <p:spPr>
          <a:xfrm>
            <a:off x="3353224" y="3799625"/>
            <a:ext cx="1524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yt_shape_矩形_14">
            <a:extLst>
              <a:ext uri="{FF2B5EF4-FFF2-40B4-BE49-F238E27FC236}">
                <a16:creationId xmlns:a16="http://schemas.microsoft.com/office/drawing/2014/main" id="{E96A7062-5772-D9FB-4F08-9935015C0995}"/>
              </a:ext>
            </a:extLst>
          </p:cNvPr>
          <p:cNvSpPr/>
          <p:nvPr/>
        </p:nvSpPr>
        <p:spPr>
          <a:xfrm>
            <a:off x="3734224" y="3799625"/>
            <a:ext cx="3048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yt_shape_矩形_15">
            <a:extLst>
              <a:ext uri="{FF2B5EF4-FFF2-40B4-BE49-F238E27FC236}">
                <a16:creationId xmlns:a16="http://schemas.microsoft.com/office/drawing/2014/main" id="{DC0E45EA-F130-4ED3-546A-16CC08E262CF}"/>
              </a:ext>
            </a:extLst>
          </p:cNvPr>
          <p:cNvSpPr/>
          <p:nvPr/>
        </p:nvSpPr>
        <p:spPr>
          <a:xfrm>
            <a:off x="913110" y="4711358"/>
            <a:ext cx="627126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yt_shape_矩形_16">
            <a:extLst>
              <a:ext uri="{FF2B5EF4-FFF2-40B4-BE49-F238E27FC236}">
                <a16:creationId xmlns:a16="http://schemas.microsoft.com/office/drawing/2014/main" id="{EE333AC6-7993-70D9-C397-687BF51B04E9}"/>
              </a:ext>
            </a:extLst>
          </p:cNvPr>
          <p:cNvSpPr/>
          <p:nvPr/>
        </p:nvSpPr>
        <p:spPr>
          <a:xfrm>
            <a:off x="1726052" y="4711358"/>
            <a:ext cx="711121" cy="107150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yt_shape_矩形_17">
            <a:extLst>
              <a:ext uri="{FF2B5EF4-FFF2-40B4-BE49-F238E27FC236}">
                <a16:creationId xmlns:a16="http://schemas.microsoft.com/office/drawing/2014/main" id="{5FB2B1B0-D389-6207-A85A-A4BEB4C487FF}"/>
              </a:ext>
            </a:extLst>
          </p:cNvPr>
          <p:cNvSpPr/>
          <p:nvPr/>
        </p:nvSpPr>
        <p:spPr>
          <a:xfrm>
            <a:off x="2473749" y="4711358"/>
            <a:ext cx="9144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yt_shape_矩形_18">
            <a:extLst>
              <a:ext uri="{FF2B5EF4-FFF2-40B4-BE49-F238E27FC236}">
                <a16:creationId xmlns:a16="http://schemas.microsoft.com/office/drawing/2014/main" id="{52E02447-7328-DF5A-92D7-4C071235DF08}"/>
              </a:ext>
            </a:extLst>
          </p:cNvPr>
          <p:cNvSpPr/>
          <p:nvPr/>
        </p:nvSpPr>
        <p:spPr>
          <a:xfrm>
            <a:off x="3845349" y="4711358"/>
            <a:ext cx="1524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yt_shape_矩形_19">
            <a:extLst>
              <a:ext uri="{FF2B5EF4-FFF2-40B4-BE49-F238E27FC236}">
                <a16:creationId xmlns:a16="http://schemas.microsoft.com/office/drawing/2014/main" id="{C5AB6A56-87ED-953B-8F7D-A90F1887D444}"/>
              </a:ext>
            </a:extLst>
          </p:cNvPr>
          <p:cNvSpPr/>
          <p:nvPr/>
        </p:nvSpPr>
        <p:spPr>
          <a:xfrm>
            <a:off x="4226349" y="4711358"/>
            <a:ext cx="1524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yt_shape_矩形_20">
            <a:extLst>
              <a:ext uri="{FF2B5EF4-FFF2-40B4-BE49-F238E27FC236}">
                <a16:creationId xmlns:a16="http://schemas.microsoft.com/office/drawing/2014/main" id="{09CB35D4-C8ED-A0D3-E4D5-D6C18C74B188}"/>
              </a:ext>
            </a:extLst>
          </p:cNvPr>
          <p:cNvSpPr/>
          <p:nvPr/>
        </p:nvSpPr>
        <p:spPr>
          <a:xfrm>
            <a:off x="4607349" y="4711358"/>
            <a:ext cx="3048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yt_shape_1714123193735">
            <a:extLst>
              <a:ext uri="{FF2B5EF4-FFF2-40B4-BE49-F238E27FC236}">
                <a16:creationId xmlns:a16="http://schemas.microsoft.com/office/drawing/2014/main" id="{2BAAE9AD-51F9-1D50-731F-9D547B8539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622BD3A7-7759-166F-4C7A-20D8992EF51A}"/>
              </a:ext>
            </a:extLst>
          </p:cNvPr>
          <p:cNvSpPr txBox="1"/>
          <p:nvPr/>
        </p:nvSpPr>
        <p:spPr>
          <a:xfrm>
            <a:off x="6829452" y="1348399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yt_shape_矩形_16">
            <a:extLst>
              <a:ext uri="{FF2B5EF4-FFF2-40B4-BE49-F238E27FC236}">
                <a16:creationId xmlns:a16="http://schemas.microsoft.com/office/drawing/2014/main" id="{EE333AC6-7993-70D9-C397-687BF51B04E9}"/>
              </a:ext>
            </a:extLst>
          </p:cNvPr>
          <p:cNvSpPr/>
          <p:nvPr/>
        </p:nvSpPr>
        <p:spPr>
          <a:xfrm>
            <a:off x="2932955" y="1976159"/>
            <a:ext cx="711121" cy="856927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yt_shape_矩形_16">
            <a:extLst>
              <a:ext uri="{FF2B5EF4-FFF2-40B4-BE49-F238E27FC236}">
                <a16:creationId xmlns:a16="http://schemas.microsoft.com/office/drawing/2014/main" id="{EE333AC6-7993-70D9-C397-687BF51B04E9}"/>
              </a:ext>
            </a:extLst>
          </p:cNvPr>
          <p:cNvSpPr/>
          <p:nvPr/>
        </p:nvSpPr>
        <p:spPr>
          <a:xfrm>
            <a:off x="829115" y="3813479"/>
            <a:ext cx="711121" cy="856927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yt_shape_矩形_16">
            <a:extLst>
              <a:ext uri="{FF2B5EF4-FFF2-40B4-BE49-F238E27FC236}">
                <a16:creationId xmlns:a16="http://schemas.microsoft.com/office/drawing/2014/main" id="{EE333AC6-7993-70D9-C397-687BF51B04E9}"/>
              </a:ext>
            </a:extLst>
          </p:cNvPr>
          <p:cNvSpPr/>
          <p:nvPr/>
        </p:nvSpPr>
        <p:spPr>
          <a:xfrm>
            <a:off x="3767569" y="2912641"/>
            <a:ext cx="711121" cy="856927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0" name="yt_shape_1367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若用湘教版初中数学教材上使用的某种计算器进行计算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4ca8"/>
              </a:rPr>
              <a:t>则按键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71" name="yt_shape_13671"/>
              <p:cNvSpPr txBox="1"/>
              <p:nvPr/>
            </p:nvSpPr>
            <p:spPr>
              <a:xfrm>
                <a:off x="3794826" y="1859435"/>
                <a:ext cx="4602349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2ndF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2   7  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  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  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  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hlinkClick r:id="" action="ppaction://macro?name={&quot;type&quot;:&quot;ImageText&quot;,&quot;item&quot;:&quot;RunBorder&quot;,&quot;fontColor&quot;:&quot;000000&quot;,&quot;borderColor&quot;:&quot;000000&quot;}"/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671" name="yt_shape_13671" descr="{&quot;rangeId&quot;:11,&quot;color&quot;:&quot;B&quot;,&quot;ImageText&quot;:&quot;1&quot;,&quot;RunBorder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4826" y="1859435"/>
                <a:ext cx="4602349" cy="920637"/>
              </a:xfrm>
              <a:prstGeom prst="rect">
                <a:avLst/>
              </a:prstGeom>
              <a:blipFill>
                <a:blip r:embed="rId2"/>
                <a:stretch>
                  <a:fillRect l="-3714" r="-3581" b="-7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73" name="yt_table_136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22651"/>
              </p:ext>
            </p:extLst>
          </p:nvPr>
        </p:nvGraphicFramePr>
        <p:xfrm>
          <a:off x="540047" y="2830860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1C70643B-BD96-4FAB-33BD-EB76044BE912}"/>
              </a:ext>
            </a:extLst>
          </p:cNvPr>
          <p:cNvSpPr/>
          <p:nvPr/>
        </p:nvSpPr>
        <p:spPr>
          <a:xfrm>
            <a:off x="3817081" y="1922935"/>
            <a:ext cx="627126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E09BDE5D-B4BD-C27F-674F-E319BA8CFA42}"/>
              </a:ext>
            </a:extLst>
          </p:cNvPr>
          <p:cNvSpPr/>
          <p:nvPr/>
        </p:nvSpPr>
        <p:spPr>
          <a:xfrm>
            <a:off x="5406295" y="1922935"/>
            <a:ext cx="1524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49DEA499-46F5-B471-7DDD-9B65ED0F97C6}"/>
              </a:ext>
            </a:extLst>
          </p:cNvPr>
          <p:cNvSpPr/>
          <p:nvPr/>
        </p:nvSpPr>
        <p:spPr>
          <a:xfrm>
            <a:off x="5787295" y="1922935"/>
            <a:ext cx="1524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D7B95B5B-2B80-0671-F9DA-55AE6112B345}"/>
              </a:ext>
            </a:extLst>
          </p:cNvPr>
          <p:cNvSpPr/>
          <p:nvPr/>
        </p:nvSpPr>
        <p:spPr>
          <a:xfrm>
            <a:off x="6168295" y="1922935"/>
            <a:ext cx="3048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9499ED2C-FA7C-BA56-0F17-43FF7419B5BF}"/>
              </a:ext>
            </a:extLst>
          </p:cNvPr>
          <p:cNvSpPr/>
          <p:nvPr/>
        </p:nvSpPr>
        <p:spPr>
          <a:xfrm>
            <a:off x="6930295" y="1922935"/>
            <a:ext cx="1524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2843DEA6-82EF-F99D-985C-5FB808E492A8}"/>
              </a:ext>
            </a:extLst>
          </p:cNvPr>
          <p:cNvSpPr/>
          <p:nvPr/>
        </p:nvSpPr>
        <p:spPr>
          <a:xfrm>
            <a:off x="7311295" y="1922935"/>
            <a:ext cx="225489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35872C56-07E2-F30E-DC98-481273615FC5}"/>
              </a:ext>
            </a:extLst>
          </p:cNvPr>
          <p:cNvSpPr/>
          <p:nvPr/>
        </p:nvSpPr>
        <p:spPr>
          <a:xfrm>
            <a:off x="7689120" y="1922935"/>
            <a:ext cx="1524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EE6C2540-6809-E05B-F5D0-16DF90698111}"/>
              </a:ext>
            </a:extLst>
          </p:cNvPr>
          <p:cNvSpPr/>
          <p:nvPr/>
        </p:nvSpPr>
        <p:spPr>
          <a:xfrm>
            <a:off x="8070120" y="1922935"/>
            <a:ext cx="30486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B3D2800-1E9B-1585-4435-024192E9109B}"/>
              </a:ext>
            </a:extLst>
          </p:cNvPr>
          <p:cNvSpPr txBox="1"/>
          <p:nvPr/>
        </p:nvSpPr>
        <p:spPr>
          <a:xfrm>
            <a:off x="2278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矩形_16">
            <a:extLst>
              <a:ext uri="{FF2B5EF4-FFF2-40B4-BE49-F238E27FC236}">
                <a16:creationId xmlns:a16="http://schemas.microsoft.com/office/drawing/2014/main" id="{EE333AC6-7993-70D9-C397-687BF51B04E9}"/>
              </a:ext>
            </a:extLst>
          </p:cNvPr>
          <p:cNvSpPr/>
          <p:nvPr/>
        </p:nvSpPr>
        <p:spPr>
          <a:xfrm>
            <a:off x="4569690" y="1923753"/>
            <a:ext cx="711121" cy="856927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75" name="yt_shape_13675"/>
              <p:cNvSpPr txBox="1"/>
              <p:nvPr/>
            </p:nvSpPr>
            <p:spPr>
              <a:xfrm>
                <a:off x="540119" y="900000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9c96,isEnd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75" name="yt_shape_136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53915"/>
              </a:xfrm>
              <a:prstGeom prst="rect">
                <a:avLst/>
              </a:prstGeom>
              <a:blipFill>
                <a:blip r:embed="rId2"/>
                <a:stretch>
                  <a:fillRect l="-1645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8BEB8F2-DBA4-BA33-B494-E060AA27A440}"/>
              </a:ext>
            </a:extLst>
          </p:cNvPr>
          <p:cNvSpPr txBox="1"/>
          <p:nvPr/>
        </p:nvSpPr>
        <p:spPr>
          <a:xfrm>
            <a:off x="4561035" y="853194"/>
            <a:ext cx="11706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1.287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3781B4-87F1-4224-0C52-6386D0471709}"/>
              </a:ext>
            </a:extLst>
          </p:cNvPr>
          <p:cNvSpPr txBox="1"/>
          <p:nvPr/>
        </p:nvSpPr>
        <p:spPr>
          <a:xfrm>
            <a:off x="7376561" y="853194"/>
            <a:ext cx="1170687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2.772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2AA499-D4C2-14FE-47B1-27D354BE7839}"/>
              </a:ext>
            </a:extLst>
          </p:cNvPr>
          <p:cNvSpPr txBox="1"/>
          <p:nvPr/>
        </p:nvSpPr>
        <p:spPr>
          <a:xfrm>
            <a:off x="10115887" y="853194"/>
            <a:ext cx="11706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5.972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7" name="yt_shape_13677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把立方根与平方根混淆</a:t>
            </a:r>
          </a:p>
        </p:txBody>
      </p:sp>
      <p:sp>
        <p:nvSpPr>
          <p:cNvPr id="13678" name="yt_shape_13678"/>
          <p:cNvSpPr txBox="1"/>
          <p:nvPr/>
        </p:nvSpPr>
        <p:spPr>
          <a:xfrm>
            <a:off x="540000" y="1395205"/>
            <a:ext cx="69905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一个数的立方根是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这个数的平方根是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3194502" title="H_26.259764">
            <a:extLst>
              <a:ext uri="{FF2B5EF4-FFF2-40B4-BE49-F238E27FC236}">
                <a16:creationId xmlns:a16="http://schemas.microsoft.com/office/drawing/2014/main" id="{9F238C62-C87D-8C4B-F1AD-C7F0D8BDDC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587E3B-CAB2-B2ED-0D49-59F1DE6ADBA8}"/>
              </a:ext>
            </a:extLst>
          </p:cNvPr>
          <p:cNvSpPr txBox="1"/>
          <p:nvPr/>
        </p:nvSpPr>
        <p:spPr>
          <a:xfrm>
            <a:off x="6534686" y="134839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0" name="yt_shape_1368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679" name="yt_image_13679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82" name="yt_shape_13682"/>
              <p:cNvSpPr txBox="1"/>
              <p:nvPr/>
            </p:nvSpPr>
            <p:spPr>
              <a:xfrm>
                <a:off x="540000" y="1482165"/>
                <a:ext cx="561384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的立方根是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682" name="yt_shape_1368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5613845" cy="465577"/>
              </a:xfrm>
              <a:prstGeom prst="rect">
                <a:avLst/>
              </a:prstGeom>
              <a:blipFill>
                <a:blip r:embed="rId3"/>
                <a:stretch>
                  <a:fillRect l="-3370" t="-3896" r="-239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84" name="yt_table_13684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2819260"/>
                  </p:ext>
                </p:extLst>
              </p:nvPr>
            </p:nvGraphicFramePr>
            <p:xfrm>
              <a:off x="540047" y="1998530"/>
              <a:ext cx="8016368" cy="521780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684" name="yt_table_13684" descr="{&quot;rangeId&quot;:16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2819260"/>
                  </p:ext>
                </p:extLst>
              </p:nvPr>
            </p:nvGraphicFramePr>
            <p:xfrm>
              <a:off x="540047" y="1998530"/>
              <a:ext cx="8016368" cy="462153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09259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685" name="yt_shape_13685"/>
          <p:cNvSpPr txBox="1"/>
          <p:nvPr/>
        </p:nvSpPr>
        <p:spPr>
          <a:xfrm>
            <a:off x="540119" y="25113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长沙南雅中学单元卷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若一个有理数的算术平方根与立方根是相等的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00d9"/>
              </a:rPr>
              <a:t>则这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个有理数一定是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6" name="yt_table_136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259719"/>
              </p:ext>
            </p:extLst>
          </p:nvPr>
        </p:nvGraphicFramePr>
        <p:xfrm>
          <a:off x="540047" y="3470804"/>
          <a:ext cx="65474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</a:tbl>
          </a:graphicData>
        </a:graphic>
      </p:graphicFrame>
      <p:sp>
        <p:nvSpPr>
          <p:cNvPr id="13688" name="yt_shape_13688"/>
          <p:cNvSpPr txBox="1"/>
          <p:nvPr/>
        </p:nvSpPr>
        <p:spPr>
          <a:xfrm>
            <a:off x="540119" y="44723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小明设计了一个关于数的运算程序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输入一个数后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ecd9"/>
              </a:rPr>
              <a:t>输出的数总是比该数的立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方根小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小刚按照此程序输入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9" name="yt_table_1368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799011"/>
              </p:ext>
            </p:extLst>
          </p:nvPr>
        </p:nvGraphicFramePr>
        <p:xfrm>
          <a:off x="540047" y="5431793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691" name="yt_shape_13691"/>
              <p:cNvSpPr txBox="1"/>
              <p:nvPr/>
            </p:nvSpPr>
            <p:spPr>
              <a:xfrm>
                <a:off x="540000" y="5957964"/>
                <a:ext cx="7326686" cy="5232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g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691" name="yt_shape_136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57964"/>
                <a:ext cx="7326686" cy="523285"/>
              </a:xfrm>
              <a:prstGeom prst="rect">
                <a:avLst/>
              </a:prstGeom>
              <a:blipFill>
                <a:blip r:embed="rId5"/>
                <a:stretch>
                  <a:fillRect l="-2581" r="-1665" b="-32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63F37BA-18F4-1169-45DB-D08F779F916F}"/>
              </a:ext>
            </a:extLst>
          </p:cNvPr>
          <p:cNvSpPr txBox="1"/>
          <p:nvPr/>
        </p:nvSpPr>
        <p:spPr>
          <a:xfrm>
            <a:off x="5196741" y="1435359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DE0C32-0639-7F26-D800-A3652242188C}"/>
              </a:ext>
            </a:extLst>
          </p:cNvPr>
          <p:cNvSpPr txBox="1"/>
          <p:nvPr/>
        </p:nvSpPr>
        <p:spPr>
          <a:xfrm>
            <a:off x="3193308" y="2940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98EA41-0191-CB79-A29C-8F5FAEF74610}"/>
              </a:ext>
            </a:extLst>
          </p:cNvPr>
          <p:cNvSpPr txBox="1"/>
          <p:nvPr/>
        </p:nvSpPr>
        <p:spPr>
          <a:xfrm>
            <a:off x="7993907" y="49010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4B3489-5E1F-B08F-2B46-0D10EBD943FE}"/>
              </a:ext>
            </a:extLst>
          </p:cNvPr>
          <p:cNvSpPr txBox="1"/>
          <p:nvPr/>
        </p:nvSpPr>
        <p:spPr>
          <a:xfrm>
            <a:off x="3755228" y="5911158"/>
            <a:ext cx="942086" cy="6118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649F7A-728C-FD3A-614B-55154E4E74CB}"/>
              </a:ext>
            </a:extLst>
          </p:cNvPr>
          <p:cNvSpPr txBox="1"/>
          <p:nvPr/>
        </p:nvSpPr>
        <p:spPr>
          <a:xfrm>
            <a:off x="6867616" y="5911158"/>
            <a:ext cx="942086" cy="6118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842</Words>
  <Application>Microsoft Office PowerPoint</Application>
  <PresentationFormat>宽屏</PresentationFormat>
  <Paragraphs>166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0" baseType="lpstr">
      <vt:lpstr>,isEnd</vt:lpstr>
      <vt:lpstr>_⨹_1_29c96,isEnd</vt:lpstr>
      <vt:lpstr>_⨹_1_ea704</vt:lpstr>
      <vt:lpstr>_⨹_11_5ecd9</vt:lpstr>
      <vt:lpstr>_⨹_11_c3e31</vt:lpstr>
      <vt:lpstr>_⨹_12_db538</vt:lpstr>
      <vt:lpstr>_⨹_2_800d9</vt:lpstr>
      <vt:lpstr>_⨹_3_f4ca8</vt:lpstr>
      <vt:lpstr>_⨹_33_9d126</vt:lpstr>
      <vt:lpstr>_⨹_7_46e1b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2024-04-26T09:09:48Z</dcterms:created>
  <dcterms:modified xsi:type="dcterms:W3CDTF">2024-04-28T04:56:37Z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