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4" r:id="rId7"/>
    <p:sldId id="375" r:id="rId8"/>
    <p:sldId id="377" r:id="rId9"/>
    <p:sldId id="379" r:id="rId10"/>
    <p:sldId id="381" r:id="rId11"/>
    <p:sldId id="382" r:id="rId12"/>
    <p:sldId id="390" r:id="rId13"/>
    <p:sldId id="384" r:id="rId14"/>
    <p:sldId id="386" r:id="rId15"/>
    <p:sldId id="387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3.bin"/><Relationship Id="rId7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1" name="yt_shape_10871"/>
          <p:cNvSpPr txBox="1"/>
          <p:nvPr/>
        </p:nvSpPr>
        <p:spPr>
          <a:xfrm>
            <a:off x="540000" y="2326582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70" name="yt_image_1087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5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3" name="yt_shape_10873"/>
          <p:cNvSpPr txBox="1"/>
          <p:nvPr/>
        </p:nvSpPr>
        <p:spPr>
          <a:xfrm>
            <a:off x="540000" y="3024165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三个角分别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，三条边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的两个三角形是相似三角形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74" name="yt_shape_10874"/>
          <p:cNvSpPr txBox="1"/>
          <p:nvPr/>
        </p:nvSpPr>
        <p:spPr>
          <a:xfrm>
            <a:off x="540119" y="35034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两条直线被一组平行线所截，所得的对应线段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平行于三角形一边的直线截其他两边（或两边的延长线），所得的对应线段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75" name="yt_shape_10875"/>
          <p:cNvSpPr txBox="1"/>
          <p:nvPr/>
        </p:nvSpPr>
        <p:spPr>
          <a:xfrm>
            <a:off x="540000" y="4462903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平行于三角形一边的直线和其他两边相交，所构成的三角形与原三角形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30ECC1-AC1F-0826-FF89-F4EFA0A3E96D}"/>
              </a:ext>
            </a:extLst>
          </p:cNvPr>
          <p:cNvSpPr txBox="1"/>
          <p:nvPr/>
        </p:nvSpPr>
        <p:spPr>
          <a:xfrm>
            <a:off x="2507389" y="29773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8AA95C-654A-EDF0-4B15-DFF6D439588C}"/>
              </a:ext>
            </a:extLst>
          </p:cNvPr>
          <p:cNvSpPr txBox="1"/>
          <p:nvPr/>
        </p:nvSpPr>
        <p:spPr>
          <a:xfrm>
            <a:off x="4945789" y="29773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BD2849-40E6-2B69-2AEA-A6D48991829B}"/>
              </a:ext>
            </a:extLst>
          </p:cNvPr>
          <p:cNvSpPr txBox="1"/>
          <p:nvPr/>
        </p:nvSpPr>
        <p:spPr>
          <a:xfrm>
            <a:off x="7079507" y="345666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756A3B-8491-8556-E847-71974F65DF9C}"/>
              </a:ext>
            </a:extLst>
          </p:cNvPr>
          <p:cNvSpPr txBox="1"/>
          <p:nvPr/>
        </p:nvSpPr>
        <p:spPr>
          <a:xfrm>
            <a:off x="7765307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成比例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DDF6F4-86D6-6F8D-5406-F7ED1237BF81}"/>
              </a:ext>
            </a:extLst>
          </p:cNvPr>
          <p:cNvSpPr txBox="1"/>
          <p:nvPr/>
        </p:nvSpPr>
        <p:spPr>
          <a:xfrm>
            <a:off x="10432189" y="4416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相似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9" name="yt_shape_10929"/>
              <p:cNvSpPr txBox="1"/>
              <p:nvPr/>
            </p:nvSpPr>
            <p:spPr>
              <a:xfrm>
                <a:off x="540000" y="1844824"/>
                <a:ext cx="11111999" cy="12028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分别是边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上的动点，且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，垂足分别为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29" name="yt_shape_109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1111999" cy="1202830"/>
              </a:xfrm>
              <a:prstGeom prst="rect">
                <a:avLst/>
              </a:prstGeom>
              <a:blipFill>
                <a:blip r:embed="rId2"/>
                <a:stretch>
                  <a:fillRect l="-1701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34" name="yt_shape_10934"/>
          <p:cNvSpPr txBox="1"/>
          <p:nvPr/>
        </p:nvSpPr>
        <p:spPr>
          <a:xfrm>
            <a:off x="539881" y="51339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31" name="yt_shape_10931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7135" y="3250806"/>
            <a:ext cx="1897491" cy="1832751"/>
            <a:chOff x="0" y="0"/>
            <a:chExt cx="1897491" cy="1832751"/>
          </a:xfrm>
        </p:grpSpPr>
        <p:pic>
          <p:nvPicPr>
            <p:cNvPr id="2" name="yt_image_10931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7491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33" name="yt_shape_10933"/>
            <p:cNvSpPr txBox="1"/>
            <p:nvPr/>
          </p:nvSpPr>
          <p:spPr>
            <a:xfrm>
              <a:off x="339281" y="147275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6E7FFD-592E-57D5-6CD6-722874ED8EC4}"/>
                  </a:ext>
                </a:extLst>
              </p:cNvPr>
              <p:cNvSpPr txBox="1"/>
              <p:nvPr/>
            </p:nvSpPr>
            <p:spPr>
              <a:xfrm>
                <a:off x="10272345" y="2141576"/>
                <a:ext cx="583375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6E7FFD-592E-57D5-6CD6-722874ED8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2345" y="2141576"/>
                <a:ext cx="583375" cy="8093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8" name="yt_shape_10938"/>
              <p:cNvSpPr txBox="1"/>
              <p:nvPr/>
            </p:nvSpPr>
            <p:spPr>
              <a:xfrm>
                <a:off x="695400" y="1960842"/>
                <a:ext cx="4188647" cy="4871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为平行四边形，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38" name="yt_shape_109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960842"/>
                <a:ext cx="4188647" cy="4871975"/>
              </a:xfrm>
              <a:prstGeom prst="rect">
                <a:avLst/>
              </a:prstGeom>
              <a:blipFill>
                <a:blip r:embed="rId2"/>
                <a:stretch>
                  <a:fillRect l="-4367" t="-1126" r="-3639" b="-2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6ACD3CB-2096-6D7D-5872-3EBDB518BFDC}"/>
              </a:ext>
            </a:extLst>
          </p:cNvPr>
          <p:cNvSpPr txBox="1"/>
          <p:nvPr/>
        </p:nvSpPr>
        <p:spPr>
          <a:xfrm>
            <a:off x="605389" y="1914036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39A21F-08B5-6B5E-FE5B-09D684555FE8}"/>
              </a:ext>
            </a:extLst>
          </p:cNvPr>
          <p:cNvSpPr txBox="1"/>
          <p:nvPr/>
        </p:nvSpPr>
        <p:spPr>
          <a:xfrm>
            <a:off x="605389" y="2389524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57D334-ACC6-7F18-D255-B69043A7552D}"/>
                  </a:ext>
                </a:extLst>
              </p:cNvPr>
              <p:cNvSpPr txBox="1"/>
              <p:nvPr/>
            </p:nvSpPr>
            <p:spPr>
              <a:xfrm>
                <a:off x="605389" y="2865012"/>
                <a:ext cx="1710691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57D334-ACC6-7F18-D255-B69043A75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2865012"/>
                <a:ext cx="1710691" cy="766331"/>
              </a:xfrm>
              <a:prstGeom prst="rect">
                <a:avLst/>
              </a:prstGeom>
              <a:blipFill>
                <a:blip r:embed="rId3"/>
                <a:stretch>
                  <a:fillRect l="-5338" r="-569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BA90AE-D063-009D-54A1-F717832FA57C}"/>
                  </a:ext>
                </a:extLst>
              </p:cNvPr>
              <p:cNvSpPr txBox="1"/>
              <p:nvPr/>
            </p:nvSpPr>
            <p:spPr>
              <a:xfrm>
                <a:off x="605389" y="3537731"/>
                <a:ext cx="15333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BA90AE-D063-009D-54A1-F717832FA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3537731"/>
                <a:ext cx="1533399" cy="768490"/>
              </a:xfrm>
              <a:prstGeom prst="rect">
                <a:avLst/>
              </a:prstGeom>
              <a:blipFill>
                <a:blip r:embed="rId4"/>
                <a:stretch>
                  <a:fillRect l="-5952" r="-634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74CB34-C7DC-871C-558D-C4C9C6B22964}"/>
                  </a:ext>
                </a:extLst>
              </p:cNvPr>
              <p:cNvSpPr txBox="1"/>
              <p:nvPr/>
            </p:nvSpPr>
            <p:spPr>
              <a:xfrm>
                <a:off x="605389" y="4212609"/>
                <a:ext cx="265366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74CB34-C7DC-871C-558D-C4C9C6B22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4212609"/>
                <a:ext cx="2653666" cy="769062"/>
              </a:xfrm>
              <a:prstGeom prst="rect">
                <a:avLst/>
              </a:prstGeom>
              <a:blipFill>
                <a:blip r:embed="rId5"/>
                <a:stretch>
                  <a:fillRect l="-3440" r="-367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A2FF86A-0BA3-134F-A02F-6C4920605F3B}"/>
              </a:ext>
            </a:extLst>
          </p:cNvPr>
          <p:cNvSpPr txBox="1"/>
          <p:nvPr/>
        </p:nvSpPr>
        <p:spPr>
          <a:xfrm>
            <a:off x="605389" y="4888059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FDA754-5071-9A95-7882-6FE3599890DB}"/>
              </a:ext>
            </a:extLst>
          </p:cNvPr>
          <p:cNvSpPr txBox="1"/>
          <p:nvPr/>
        </p:nvSpPr>
        <p:spPr>
          <a:xfrm>
            <a:off x="605389" y="5363547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277FF5-08CF-8806-C3A8-224B9850D759}"/>
              </a:ext>
            </a:extLst>
          </p:cNvPr>
          <p:cNvSpPr txBox="1"/>
          <p:nvPr/>
        </p:nvSpPr>
        <p:spPr>
          <a:xfrm>
            <a:off x="605389" y="5839035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4BCC36-5CE8-B2E4-8D17-E6E6EC16FFF7}"/>
              </a:ext>
            </a:extLst>
          </p:cNvPr>
          <p:cNvSpPr txBox="1"/>
          <p:nvPr/>
        </p:nvSpPr>
        <p:spPr>
          <a:xfrm>
            <a:off x="605389" y="6314523"/>
            <a:ext cx="22708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935">
            <a:extLst>
              <a:ext uri="{FF2B5EF4-FFF2-40B4-BE49-F238E27FC236}">
                <a16:creationId xmlns:a16="http://schemas.microsoft.com/office/drawing/2014/main" id="{EDA648AC-E5E7-1D4A-6B66-93E5BD21DD42}"/>
              </a:ext>
            </a:extLst>
          </p:cNvPr>
          <p:cNvSpPr txBox="1"/>
          <p:nvPr/>
        </p:nvSpPr>
        <p:spPr>
          <a:xfrm>
            <a:off x="605389" y="963745"/>
            <a:ext cx="1031514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0936">
            <a:extLst>
              <a:ext uri="{FF2B5EF4-FFF2-40B4-BE49-F238E27FC236}">
                <a16:creationId xmlns:a16="http://schemas.microsoft.com/office/drawing/2014/main" id="{70F2EA29-1CA7-3C7A-A313-3AFEB8C42EC4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0336" y="2015052"/>
            <a:ext cx="1536022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1" name="yt_shape_10941"/>
          <p:cNvSpPr txBox="1"/>
          <p:nvPr/>
        </p:nvSpPr>
        <p:spPr>
          <a:xfrm>
            <a:off x="539881" y="715193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40" name="yt_image_10940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15193"/>
            <a:ext cx="4092760" cy="58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3" name="yt_shape_10943"/>
          <p:cNvSpPr txBox="1"/>
          <p:nvPr/>
        </p:nvSpPr>
        <p:spPr>
          <a:xfrm>
            <a:off x="54000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944" name="yt_image_1094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321423"/>
            <a:ext cx="1398808" cy="142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0946">
                <a:extLst>
                  <a:ext uri="{FF2B5EF4-FFF2-40B4-BE49-F238E27FC236}">
                    <a16:creationId xmlns:a16="http://schemas.microsoft.com/office/drawing/2014/main" id="{3C0E52D4-6B0F-2CE9-E13F-28DC995D3572}"/>
                  </a:ext>
                </a:extLst>
              </p:cNvPr>
              <p:cNvSpPr txBox="1"/>
              <p:nvPr/>
            </p:nvSpPr>
            <p:spPr>
              <a:xfrm>
                <a:off x="497379" y="2373878"/>
                <a:ext cx="3597139" cy="44703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 xmlns="">
          <p:sp>
            <p:nvSpPr>
              <p:cNvPr id="12" name="yt_shape_10946">
                <a:extLst>
                  <a:ext uri="{FF2B5EF4-FFF2-40B4-BE49-F238E27FC236}">
                    <a16:creationId xmlns:a16="http://schemas.microsoft.com/office/drawing/2014/main" id="{3C0E52D4-6B0F-2CE9-E13F-28DC995D35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73878"/>
                <a:ext cx="3597139" cy="4470326"/>
              </a:xfrm>
              <a:prstGeom prst="rect">
                <a:avLst/>
              </a:prstGeom>
              <a:blipFill>
                <a:blip r:embed="rId4"/>
                <a:stretch>
                  <a:fillRect l="-5254" t="-1090" r="-4576" b="-1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072078CD-9BEC-48B7-F2CD-E35C2997B7B0}"/>
              </a:ext>
            </a:extLst>
          </p:cNvPr>
          <p:cNvSpPr txBox="1"/>
          <p:nvPr/>
        </p:nvSpPr>
        <p:spPr>
          <a:xfrm>
            <a:off x="407368" y="2327072"/>
            <a:ext cx="2499424" cy="5189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3A0E1A-3507-F26D-DC9C-3FA1C38C8173}"/>
              </a:ext>
            </a:extLst>
          </p:cNvPr>
          <p:cNvSpPr txBox="1"/>
          <p:nvPr/>
        </p:nvSpPr>
        <p:spPr>
          <a:xfrm>
            <a:off x="407368" y="2802560"/>
            <a:ext cx="2642299" cy="5189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B561D16-3AF8-15AA-944E-83BEF8E207B1}"/>
                  </a:ext>
                </a:extLst>
              </p:cNvPr>
              <p:cNvSpPr txBox="1"/>
              <p:nvPr/>
            </p:nvSpPr>
            <p:spPr>
              <a:xfrm>
                <a:off x="407368" y="3278048"/>
                <a:ext cx="1781683" cy="7037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B561D16-3AF8-15AA-944E-83BEF8E207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78048"/>
                <a:ext cx="1781683" cy="703774"/>
              </a:xfrm>
              <a:prstGeom prst="rect">
                <a:avLst/>
              </a:prstGeom>
              <a:blipFill>
                <a:blip r:embed="rId5"/>
                <a:stretch>
                  <a:fillRect l="-5479" r="-5479" b="-10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BDE14F78-C73D-3CFE-7712-42FACC5FB365}"/>
              </a:ext>
            </a:extLst>
          </p:cNvPr>
          <p:cNvSpPr txBox="1"/>
          <p:nvPr/>
        </p:nvSpPr>
        <p:spPr>
          <a:xfrm>
            <a:off x="407368" y="3956228"/>
            <a:ext cx="1889824" cy="5189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A8BDEE2-D378-133D-EF5E-453A6A7C66B8}"/>
              </a:ext>
            </a:extLst>
          </p:cNvPr>
          <p:cNvSpPr txBox="1"/>
          <p:nvPr/>
        </p:nvSpPr>
        <p:spPr>
          <a:xfrm>
            <a:off x="407368" y="4431716"/>
            <a:ext cx="2642299" cy="5189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A221AB3-A7A5-1E3A-F719-F79337340875}"/>
                  </a:ext>
                </a:extLst>
              </p:cNvPr>
              <p:cNvSpPr txBox="1"/>
              <p:nvPr/>
            </p:nvSpPr>
            <p:spPr>
              <a:xfrm>
                <a:off x="407368" y="4907204"/>
                <a:ext cx="1781683" cy="7037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A221AB3-A7A5-1E3A-F719-F79337340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907204"/>
                <a:ext cx="1781683" cy="703774"/>
              </a:xfrm>
              <a:prstGeom prst="rect">
                <a:avLst/>
              </a:prstGeom>
              <a:blipFill>
                <a:blip r:embed="rId6"/>
                <a:stretch>
                  <a:fillRect l="-5479" r="-5479" b="-10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6FB42B49-DF8A-C579-F0F0-896A49BF690F}"/>
                  </a:ext>
                </a:extLst>
              </p:cNvPr>
              <p:cNvSpPr txBox="1"/>
              <p:nvPr/>
            </p:nvSpPr>
            <p:spPr>
              <a:xfrm>
                <a:off x="407368" y="5585384"/>
                <a:ext cx="3242057" cy="7009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6FB42B49-DF8A-C579-F0F0-896A49BF6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585384"/>
                <a:ext cx="3242057" cy="700937"/>
              </a:xfrm>
              <a:prstGeom prst="rect">
                <a:avLst/>
              </a:prstGeom>
              <a:blipFill>
                <a:blip r:embed="rId7"/>
                <a:stretch>
                  <a:fillRect l="-3008" r="-2820" b="-6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9BDB6251-E715-7777-9D92-C80B7227AF9A}"/>
              </a:ext>
            </a:extLst>
          </p:cNvPr>
          <p:cNvSpPr txBox="1"/>
          <p:nvPr/>
        </p:nvSpPr>
        <p:spPr>
          <a:xfrm>
            <a:off x="407368" y="6260454"/>
            <a:ext cx="3742436" cy="5189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9E4BCB1-2721-69A4-502B-A714B1C2CC94}"/>
                  </a:ext>
                </a:extLst>
              </p:cNvPr>
              <p:cNvSpPr txBox="1"/>
              <p:nvPr/>
            </p:nvSpPr>
            <p:spPr>
              <a:xfrm>
                <a:off x="4094518" y="6228439"/>
                <a:ext cx="1793113" cy="5058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9E4BCB1-2721-69A4-502B-A714B1C2CC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4518" y="6228439"/>
                <a:ext cx="1793113" cy="505801"/>
              </a:xfrm>
              <a:prstGeom prst="rect">
                <a:avLst/>
              </a:prstGeom>
              <a:blipFill>
                <a:blip r:embed="rId8"/>
                <a:stretch>
                  <a:fillRect l="-5442" r="-5442" b="-32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4" name="yt_shape_10954"/>
          <p:cNvSpPr txBox="1"/>
          <p:nvPr/>
        </p:nvSpPr>
        <p:spPr>
          <a:xfrm>
            <a:off x="3431704" y="548680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953" name="yt_image_1095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59807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6" name="yt_shape_10956"/>
          <p:cNvSpPr txBox="1"/>
          <p:nvPr/>
        </p:nvSpPr>
        <p:spPr>
          <a:xfrm>
            <a:off x="4772747" y="1027105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作平行线求线段的比</a:t>
            </a:r>
          </a:p>
        </p:txBody>
      </p:sp>
      <p:sp>
        <p:nvSpPr>
          <p:cNvPr id="10957" name="yt_shape_10957"/>
          <p:cNvSpPr txBox="1"/>
          <p:nvPr/>
        </p:nvSpPr>
        <p:spPr>
          <a:xfrm>
            <a:off x="601861" y="15132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方法指导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求线段的比，通常利用平行线分线段成比例的基本事实及其推论得到成比例线段，然后进行转化得到所求两条线段的比，当遇到不能直接转化线段的比时，可借助辅助线（作平行线）构造其本图形：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型与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8" name="yt_shape_10958"/>
          <p:cNvSpPr txBox="1"/>
          <p:nvPr/>
        </p:nvSpPr>
        <p:spPr>
          <a:xfrm>
            <a:off x="540000" y="1594744"/>
            <a:ext cx="1436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对应训练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9" name="yt_shape_10959"/>
              <p:cNvSpPr txBox="1"/>
              <p:nvPr/>
            </p:nvSpPr>
            <p:spPr>
              <a:xfrm>
                <a:off x="540119" y="2074047"/>
                <a:ext cx="11111999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0959" name="yt_shape_10959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4047"/>
                <a:ext cx="11111999" cy="1123128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64" name="yt_shape_10964"/>
          <p:cNvSpPr txBox="1"/>
          <p:nvPr/>
        </p:nvSpPr>
        <p:spPr>
          <a:xfrm>
            <a:off x="540000" y="53006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61" name="yt_shape_10961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4456" y="3400327"/>
            <a:ext cx="1503086" cy="1849896"/>
            <a:chOff x="0" y="0"/>
            <a:chExt cx="1503086" cy="1849896"/>
          </a:xfrm>
        </p:grpSpPr>
        <p:pic>
          <p:nvPicPr>
            <p:cNvPr id="2" name="yt_image_10961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3086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63" name="yt_shape_10963"/>
            <p:cNvSpPr txBox="1"/>
            <p:nvPr/>
          </p:nvSpPr>
          <p:spPr>
            <a:xfrm>
              <a:off x="218262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AEC434-EBA2-C014-FEC9-2346735EB2DE}"/>
                  </a:ext>
                </a:extLst>
              </p:cNvPr>
              <p:cNvSpPr txBox="1"/>
              <p:nvPr/>
            </p:nvSpPr>
            <p:spPr>
              <a:xfrm>
                <a:off x="3203468" y="2502729"/>
                <a:ext cx="308674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3" name="文本框 2" descr="{'rangeId': 23, 'hasSerialNum': 1, 'mathAnswerShape': 1}">
                <a:extLst>
                  <a:ext uri="{FF2B5EF4-FFF2-40B4-BE49-F238E27FC236}">
                    <a16:creationId xmlns:a16="http://schemas.microsoft.com/office/drawing/2014/main" id="{74AEC434-EBA2-C014-FEC9-2346735EB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468" y="2502729"/>
                <a:ext cx="308674" cy="730390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2B96652-46AE-DCE7-F462-982D78364853}"/>
              </a:ext>
            </a:extLst>
          </p:cNvPr>
          <p:cNvCxnSpPr/>
          <p:nvPr/>
        </p:nvCxnSpPr>
        <p:spPr>
          <a:xfrm>
            <a:off x="2988679" y="3205363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5" name="yt_shape_10965"/>
              <p:cNvSpPr txBox="1"/>
              <p:nvPr/>
            </p:nvSpPr>
            <p:spPr>
              <a:xfrm>
                <a:off x="540119" y="1764154"/>
                <a:ext cx="11111999" cy="1121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的中线，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的延长线交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65" name="yt_shape_10965" descr="{&quot;rangeId&quot;:2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64154"/>
                <a:ext cx="11111999" cy="1121910"/>
              </a:xfrm>
              <a:prstGeom prst="rect">
                <a:avLst/>
              </a:prstGeom>
              <a:blipFill>
                <a:blip r:embed="rId2"/>
                <a:stretch>
                  <a:fillRect l="-1701" t="-4348" r="-49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70" name="yt_shape_10970"/>
          <p:cNvSpPr txBox="1"/>
          <p:nvPr/>
        </p:nvSpPr>
        <p:spPr>
          <a:xfrm>
            <a:off x="540000" y="51311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67" name="yt_shape_10967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8192" y="3089216"/>
            <a:ext cx="1475614" cy="1991628"/>
            <a:chOff x="0" y="0"/>
            <a:chExt cx="1475614" cy="1991628"/>
          </a:xfrm>
        </p:grpSpPr>
        <p:pic>
          <p:nvPicPr>
            <p:cNvPr id="2" name="yt_image_10967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5614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69" name="yt_shape_10969"/>
            <p:cNvSpPr txBox="1"/>
            <p:nvPr/>
          </p:nvSpPr>
          <p:spPr>
            <a:xfrm>
              <a:off x="204526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31EB6D-B980-3CDF-5532-C5286D4AF035}"/>
                  </a:ext>
                </a:extLst>
              </p:cNvPr>
              <p:cNvSpPr txBox="1"/>
              <p:nvPr/>
            </p:nvSpPr>
            <p:spPr>
              <a:xfrm>
                <a:off x="3863752" y="2060848"/>
                <a:ext cx="30867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31EB6D-B980-3CDF-5532-C5286D4AF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52" y="2060848"/>
                <a:ext cx="308674" cy="729184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7" name="yt_shape_10877"/>
          <p:cNvSpPr txBox="1"/>
          <p:nvPr/>
        </p:nvSpPr>
        <p:spPr>
          <a:xfrm>
            <a:off x="479376" y="925249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76" name="yt_image_10876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925249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9" name="yt_shape_10879"/>
          <p:cNvSpPr txBox="1"/>
          <p:nvPr/>
        </p:nvSpPr>
        <p:spPr>
          <a:xfrm>
            <a:off x="479376" y="1628546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相似三角形的有关概念</a:t>
            </a:r>
          </a:p>
        </p:txBody>
      </p:sp>
      <p:sp>
        <p:nvSpPr>
          <p:cNvPr id="10880" name="yt_shape_10880"/>
          <p:cNvSpPr txBox="1"/>
          <p:nvPr/>
        </p:nvSpPr>
        <p:spPr>
          <a:xfrm>
            <a:off x="479376" y="2132856"/>
            <a:ext cx="809516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，那么下列比例式成立的是（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82" name="yt_table_10882_skip" title="H_201.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3166112"/>
                  </p:ext>
                </p:extLst>
              </p:nvPr>
            </p:nvGraphicFramePr>
            <p:xfrm>
              <a:off x="479376" y="2619020"/>
              <a:ext cx="2409254" cy="2553970"/>
            </p:xfrm>
            <a:graphic>
              <a:graphicData uri="http://schemas.openxmlformats.org/drawingml/2006/table">
                <a:tbl>
                  <a:tblPr/>
                  <a:tblGrid>
                    <a:gridCol w="2409254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82" name="yt_table_10882_skip" title="H_201.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3166112"/>
                  </p:ext>
                </p:extLst>
              </p:nvPr>
            </p:nvGraphicFramePr>
            <p:xfrm>
              <a:off x="479376" y="2619020"/>
              <a:ext cx="2409254" cy="2553970"/>
            </p:xfrm>
            <a:graphic>
              <a:graphicData uri="http://schemas.openxmlformats.org/drawingml/2006/table">
                <a:tbl>
                  <a:tblPr/>
                  <a:tblGrid>
                    <a:gridCol w="2409254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6367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00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881" name="yt_image_10881_skip" title="H_139.05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12424" y="2996952"/>
            <a:ext cx="1705887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63444">
            <a:extLst>
              <a:ext uri="{FF2B5EF4-FFF2-40B4-BE49-F238E27FC236}">
                <a16:creationId xmlns:a16="http://schemas.microsoft.com/office/drawing/2014/main" id="{09F426FF-05C3-9538-B2EB-E67EB7C9D7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7022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1BF0F9-B874-AF20-DB8B-776D6343DF20}"/>
              </a:ext>
            </a:extLst>
          </p:cNvPr>
          <p:cNvSpPr txBox="1"/>
          <p:nvPr/>
        </p:nvSpPr>
        <p:spPr>
          <a:xfrm>
            <a:off x="7728377" y="208605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3" name="yt_shape_10883"/>
              <p:cNvSpPr txBox="1"/>
              <p:nvPr/>
            </p:nvSpPr>
            <p:spPr>
              <a:xfrm>
                <a:off x="540000" y="2780928"/>
                <a:ext cx="11111999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，一组对应边的长为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的相似比是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83" name="yt_shape_10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80928"/>
                <a:ext cx="11111999" cy="1120371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9FE05F-4B77-ACAD-69D9-2E127B93C800}"/>
                  </a:ext>
                </a:extLst>
              </p:cNvPr>
              <p:cNvSpPr txBox="1"/>
              <p:nvPr/>
            </p:nvSpPr>
            <p:spPr>
              <a:xfrm>
                <a:off x="3215680" y="3065170"/>
                <a:ext cx="30867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9FE05F-4B77-ACAD-69D9-2E127B93C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680" y="3065170"/>
                <a:ext cx="308674" cy="727660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" name="yt_shape_10885"/>
          <p:cNvSpPr txBox="1"/>
          <p:nvPr/>
        </p:nvSpPr>
        <p:spPr>
          <a:xfrm>
            <a:off x="540000" y="1034652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平行线分线段成比例定理</a:t>
            </a:r>
          </a:p>
        </p:txBody>
      </p:sp>
      <p:sp>
        <p:nvSpPr>
          <p:cNvPr id="10886" name="yt_shape_10886"/>
          <p:cNvSpPr txBox="1"/>
          <p:nvPr/>
        </p:nvSpPr>
        <p:spPr>
          <a:xfrm>
            <a:off x="540000" y="1538962"/>
            <a:ext cx="746197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，则下列结论不正确的是（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90" name="yt_table_10890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7822241"/>
                  </p:ext>
                </p:extLst>
              </p:nvPr>
            </p:nvGraphicFramePr>
            <p:xfrm>
              <a:off x="540000" y="2025126"/>
              <a:ext cx="5697030" cy="1278446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1783207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890" name="yt_table_10890_skip" descr="{&quot;rangeId&quot;:7,&quot;type&quot;:&quot;Option&quot;,&quot;drawing&quot;:[&quot;yt_shape_10887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7822241"/>
                  </p:ext>
                </p:extLst>
              </p:nvPr>
            </p:nvGraphicFramePr>
            <p:xfrm>
              <a:off x="540000" y="1890474"/>
              <a:ext cx="5697030" cy="1278446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1783207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45568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454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455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454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887" name="yt_shape_10887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2087" y="2025126"/>
            <a:ext cx="1347692" cy="1926477"/>
            <a:chOff x="0" y="0"/>
            <a:chExt cx="1347692" cy="1926477"/>
          </a:xfrm>
        </p:grpSpPr>
        <p:pic>
          <p:nvPicPr>
            <p:cNvPr id="3" name="yt_image_10887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7692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89" name="yt_shape_10889"/>
            <p:cNvSpPr txBox="1"/>
            <p:nvPr/>
          </p:nvSpPr>
          <p:spPr>
            <a:xfrm>
              <a:off x="140565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891" name="yt_shape_10891"/>
          <p:cNvSpPr txBox="1"/>
          <p:nvPr/>
        </p:nvSpPr>
        <p:spPr>
          <a:xfrm>
            <a:off x="540000" y="4001966"/>
            <a:ext cx="1064073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95" name="yt_table_108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243059"/>
              </p:ext>
            </p:extLst>
          </p:nvPr>
        </p:nvGraphicFramePr>
        <p:xfrm>
          <a:off x="540000" y="4488130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p:grpSp>
        <p:nvGrpSpPr>
          <p:cNvPr id="10892" name="yt_shape_10892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08" y="4488130"/>
            <a:ext cx="1665442" cy="1695591"/>
            <a:chOff x="0" y="0"/>
            <a:chExt cx="1665442" cy="1695591"/>
          </a:xfrm>
        </p:grpSpPr>
        <p:pic>
          <p:nvPicPr>
            <p:cNvPr id="2" name="yt_image_10892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65442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94" name="yt_shape_10894"/>
            <p:cNvSpPr txBox="1"/>
            <p:nvPr/>
          </p:nvSpPr>
          <p:spPr>
            <a:xfrm>
              <a:off x="299440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97709263508">
            <a:extLst>
              <a:ext uri="{FF2B5EF4-FFF2-40B4-BE49-F238E27FC236}">
                <a16:creationId xmlns:a16="http://schemas.microsoft.com/office/drawing/2014/main" id="{A1440B8B-B290-8CEA-C8C4-78D571A251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76329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9B65165-9375-B21D-C0B3-334C7C4785C5}"/>
              </a:ext>
            </a:extLst>
          </p:cNvPr>
          <p:cNvSpPr txBox="1"/>
          <p:nvPr/>
        </p:nvSpPr>
        <p:spPr>
          <a:xfrm>
            <a:off x="7179401" y="1492156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F1AA59-115C-3B01-4091-571621CE9CA5}"/>
              </a:ext>
            </a:extLst>
          </p:cNvPr>
          <p:cNvSpPr txBox="1"/>
          <p:nvPr/>
        </p:nvSpPr>
        <p:spPr>
          <a:xfrm>
            <a:off x="10327414" y="395516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97" name="yt_shape_10897"/>
              <p:cNvSpPr txBox="1"/>
              <p:nvPr/>
            </p:nvSpPr>
            <p:spPr>
              <a:xfrm>
                <a:off x="540000" y="2108114"/>
                <a:ext cx="8532592" cy="757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97" name="yt_shape_10897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8114"/>
                <a:ext cx="8532592" cy="757387"/>
              </a:xfrm>
              <a:prstGeom prst="rect">
                <a:avLst/>
              </a:prstGeom>
              <a:blipFill>
                <a:blip r:embed="rId2"/>
                <a:stretch>
                  <a:fillRect l="-2216" r="-1358" b="-7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02" name="yt_shape_10902"/>
          <p:cNvSpPr txBox="1"/>
          <p:nvPr/>
        </p:nvSpPr>
        <p:spPr>
          <a:xfrm>
            <a:off x="540000" y="47872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99" name="yt_shape_10899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6113" y="3068653"/>
            <a:ext cx="1759773" cy="1668159"/>
            <a:chOff x="0" y="0"/>
            <a:chExt cx="1759773" cy="1668159"/>
          </a:xfrm>
        </p:grpSpPr>
        <p:pic>
          <p:nvPicPr>
            <p:cNvPr id="2" name="yt_image_10899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59773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01" name="yt_shape_10901"/>
            <p:cNvSpPr txBox="1"/>
            <p:nvPr/>
          </p:nvSpPr>
          <p:spPr>
            <a:xfrm>
              <a:off x="346605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07CBB6-DDBC-4C83-63A1-BE8C7C2DAE3B}"/>
                  </a:ext>
                </a:extLst>
              </p:cNvPr>
              <p:cNvSpPr txBox="1"/>
              <p:nvPr/>
            </p:nvSpPr>
            <p:spPr>
              <a:xfrm>
                <a:off x="5509987" y="2204310"/>
                <a:ext cx="465836" cy="3645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𝐵𝐶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B207CBB6-DDBC-4C83-63A1-BE8C7C2DAE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9987" y="2204310"/>
                <a:ext cx="465836" cy="364567"/>
              </a:xfrm>
              <a:prstGeom prst="rect">
                <a:avLst/>
              </a:prstGeom>
              <a:blipFill>
                <a:blip r:embed="rId4"/>
                <a:stretch>
                  <a:fillRect r="-1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AB1171-8F16-BC19-0E48-E43FBBF7126A}"/>
                  </a:ext>
                </a:extLst>
              </p:cNvPr>
              <p:cNvSpPr txBox="1"/>
              <p:nvPr/>
            </p:nvSpPr>
            <p:spPr>
              <a:xfrm>
                <a:off x="7926923" y="2558958"/>
                <a:ext cx="467424" cy="346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𝐴𝐹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D1AB1171-8F16-BC19-0E48-E43FBBF71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6923" y="2558958"/>
                <a:ext cx="467424" cy="346024"/>
              </a:xfrm>
              <a:prstGeom prst="rect">
                <a:avLst/>
              </a:prstGeom>
              <a:blipFill>
                <a:blip r:embed="rId5"/>
                <a:stretch>
                  <a:fillRect r="-1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3" name="yt_shape_10903"/>
          <p:cNvSpPr txBox="1"/>
          <p:nvPr/>
        </p:nvSpPr>
        <p:spPr>
          <a:xfrm>
            <a:off x="540000" y="1389422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相似三角形判定的预备定理</a:t>
            </a:r>
          </a:p>
        </p:txBody>
      </p:sp>
      <p:sp>
        <p:nvSpPr>
          <p:cNvPr id="10904" name="yt_shape_10904"/>
          <p:cNvSpPr txBox="1"/>
          <p:nvPr/>
        </p:nvSpPr>
        <p:spPr>
          <a:xfrm>
            <a:off x="540120" y="1893732"/>
            <a:ext cx="9804288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，图中共有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对相似三角形，分别是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AEG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AGF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08" name="yt_shape_10908"/>
          <p:cNvSpPr txBox="1"/>
          <p:nvPr/>
        </p:nvSpPr>
        <p:spPr>
          <a:xfrm>
            <a:off x="540000" y="55059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05" name="yt_shape_10905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4078" y="3485662"/>
            <a:ext cx="1183842" cy="1969911"/>
            <a:chOff x="0" y="0"/>
            <a:chExt cx="1183842" cy="1969911"/>
          </a:xfrm>
        </p:grpSpPr>
        <p:pic>
          <p:nvPicPr>
            <p:cNvPr id="2" name="yt_image_1090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3842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07" name="yt_shape_10907"/>
            <p:cNvSpPr txBox="1"/>
            <p:nvPr/>
          </p:nvSpPr>
          <p:spPr>
            <a:xfrm>
              <a:off x="58640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263571">
            <a:extLst>
              <a:ext uri="{FF2B5EF4-FFF2-40B4-BE49-F238E27FC236}">
                <a16:creationId xmlns:a16="http://schemas.microsoft.com/office/drawing/2014/main" id="{1D156138-96F2-9FBC-4BB6-22736282FA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109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2B5ADCF-5AFA-4C20-E5FB-3F209C447498}"/>
              </a:ext>
            </a:extLst>
          </p:cNvPr>
          <p:cNvSpPr txBox="1"/>
          <p:nvPr/>
        </p:nvSpPr>
        <p:spPr>
          <a:xfrm>
            <a:off x="6816080" y="230357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277834-8B79-65E1-2131-ED8066DB4E0D}"/>
              </a:ext>
            </a:extLst>
          </p:cNvPr>
          <p:cNvSpPr txBox="1"/>
          <p:nvPr/>
        </p:nvSpPr>
        <p:spPr>
          <a:xfrm>
            <a:off x="1059708" y="2797902"/>
            <a:ext cx="7050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AGF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9" name="yt_shape_10909"/>
          <p:cNvSpPr txBox="1"/>
          <p:nvPr/>
        </p:nvSpPr>
        <p:spPr>
          <a:xfrm>
            <a:off x="540000" y="1685488"/>
            <a:ext cx="16767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0" name="yt_shape_10910"/>
              <p:cNvSpPr txBox="1"/>
              <p:nvPr/>
            </p:nvSpPr>
            <p:spPr>
              <a:xfrm>
                <a:off x="540119" y="2189798"/>
                <a:ext cx="11111999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0910" name="yt_shape_1091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89798"/>
                <a:ext cx="11111999" cy="1125757"/>
              </a:xfrm>
              <a:prstGeom prst="rect">
                <a:avLst/>
              </a:prstGeom>
              <a:blipFill>
                <a:blip r:embed="rId2"/>
                <a:stretch>
                  <a:fillRect l="-1701" t="-4324" r="-1482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15" name="yt_shape_10915"/>
          <p:cNvSpPr txBox="1"/>
          <p:nvPr/>
        </p:nvSpPr>
        <p:spPr>
          <a:xfrm>
            <a:off x="540000" y="52098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12" name="yt_shape_10912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8911" y="3518707"/>
            <a:ext cx="1654176" cy="1640727"/>
            <a:chOff x="0" y="0"/>
            <a:chExt cx="1654176" cy="1640727"/>
          </a:xfrm>
        </p:grpSpPr>
        <p:pic>
          <p:nvPicPr>
            <p:cNvPr id="2" name="yt_image_10912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4176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14" name="yt_shape_10914"/>
            <p:cNvSpPr txBox="1"/>
            <p:nvPr/>
          </p:nvSpPr>
          <p:spPr>
            <a:xfrm>
              <a:off x="293807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9D7380-6F78-8AB0-6EAD-0000E790A4EE}"/>
                  </a:ext>
                </a:extLst>
              </p:cNvPr>
              <p:cNvSpPr txBox="1"/>
              <p:nvPr/>
            </p:nvSpPr>
            <p:spPr>
              <a:xfrm>
                <a:off x="1964837" y="2618480"/>
                <a:ext cx="308674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5" name="文本框 4" descr="{'rangeId': 13, 'hasSerialNum': 1, 'mathAnswerShape': 1}">
                <a:extLst>
                  <a:ext uri="{FF2B5EF4-FFF2-40B4-BE49-F238E27FC236}">
                    <a16:creationId xmlns:a16="http://schemas.microsoft.com/office/drawing/2014/main" id="{6D9D7380-6F78-8AB0-6EAD-0000E790A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4837" y="2618480"/>
                <a:ext cx="308674" cy="7329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555BEC5-CB23-0E8D-D884-C9F30D27B5B3}"/>
              </a:ext>
            </a:extLst>
          </p:cNvPr>
          <p:cNvCxnSpPr/>
          <p:nvPr/>
        </p:nvCxnSpPr>
        <p:spPr>
          <a:xfrm>
            <a:off x="1750048" y="3323718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yt_shape_10037">
            <a:extLst>
              <a:ext uri="{FF2B5EF4-FFF2-40B4-BE49-F238E27FC236}">
                <a16:creationId xmlns:a16="http://schemas.microsoft.com/office/drawing/2014/main" id="{3380C462-BE97-812E-67AE-76BDDE6E33B2}"/>
              </a:ext>
            </a:extLst>
          </p:cNvPr>
          <p:cNvSpPr txBox="1"/>
          <p:nvPr/>
        </p:nvSpPr>
        <p:spPr>
          <a:xfrm>
            <a:off x="540422" y="1673447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忽视线段的对应关系而出错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1C01CC6F-9734-5CB8-6D5D-8A4BE7BE16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22" y="173465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40000" y="190774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16" name="yt_image_10916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0774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9" name="yt_shape_10919"/>
          <p:cNvSpPr txBox="1"/>
          <p:nvPr/>
        </p:nvSpPr>
        <p:spPr>
          <a:xfrm>
            <a:off x="540119" y="259960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（丽水市中考）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如图，五线谱是由等距离、等长度的五条平行横线组成的，同一条直线上的三个点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都在横线上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23" name="yt_table_10923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8819253"/>
                  </p:ext>
                </p:extLst>
              </p:nvPr>
            </p:nvGraphicFramePr>
            <p:xfrm>
              <a:off x="540000" y="3565904"/>
              <a:ext cx="6847841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923" name="yt_table_10923_skip" descr="{&quot;rangeId&quot;:15,&quot;type&quot;:&quot;Option&quot;,&quot;drawing&quot;:[&quot;yt_shape_10920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8819253"/>
                  </p:ext>
                </p:extLst>
              </p:nvPr>
            </p:nvGraphicFramePr>
            <p:xfrm>
              <a:off x="540000" y="2558164"/>
              <a:ext cx="6847841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2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857" r="-539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920" name="yt_shape_10920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3564" y="3565904"/>
            <a:ext cx="1586269" cy="1744740"/>
            <a:chOff x="0" y="0"/>
            <a:chExt cx="1586269" cy="1744740"/>
          </a:xfrm>
        </p:grpSpPr>
        <p:pic>
          <p:nvPicPr>
            <p:cNvPr id="2" name="yt_image_10920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86269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22" name="yt_shape_10922"/>
            <p:cNvSpPr txBox="1"/>
            <p:nvPr/>
          </p:nvSpPr>
          <p:spPr>
            <a:xfrm>
              <a:off x="259853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1EC913C-76C6-E734-8B44-257183B7270C}"/>
              </a:ext>
            </a:extLst>
          </p:cNvPr>
          <p:cNvSpPr txBox="1"/>
          <p:nvPr/>
        </p:nvSpPr>
        <p:spPr>
          <a:xfrm>
            <a:off x="10395796" y="3028291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4" name="yt_shape_10924"/>
          <p:cNvSpPr txBox="1"/>
          <p:nvPr/>
        </p:nvSpPr>
        <p:spPr>
          <a:xfrm>
            <a:off x="540119" y="216854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的中位线，点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28" name="yt_table_1092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771037"/>
                  </p:ext>
                </p:extLst>
              </p:nvPr>
            </p:nvGraphicFramePr>
            <p:xfrm>
              <a:off x="540000" y="3134835"/>
              <a:ext cx="7105016" cy="640017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928" name="yt_table_10928_skip" descr="{&quot;rangeId&quot;:16,&quot;type&quot;:&quot;Option&quot;,&quot;drawing&quot;:[&quot;yt_shape_10925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771037"/>
                  </p:ext>
                </p:extLst>
              </p:nvPr>
            </p:nvGraphicFramePr>
            <p:xfrm>
              <a:off x="540000" y="1866295"/>
              <a:ext cx="7105016" cy="640017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323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5846" r="-5044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925" name="yt_shape_10925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5334" y="3134835"/>
            <a:ext cx="1584498" cy="1915047"/>
            <a:chOff x="0" y="0"/>
            <a:chExt cx="1584498" cy="1915047"/>
          </a:xfrm>
        </p:grpSpPr>
        <p:pic>
          <p:nvPicPr>
            <p:cNvPr id="2" name="yt_image_10925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4498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27" name="yt_shape_10927"/>
            <p:cNvSpPr txBox="1"/>
            <p:nvPr/>
          </p:nvSpPr>
          <p:spPr>
            <a:xfrm>
              <a:off x="258968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350AC9-D1E2-990D-338A-66854FD37F51}"/>
              </a:ext>
            </a:extLst>
          </p:cNvPr>
          <p:cNvSpPr txBox="1"/>
          <p:nvPr/>
        </p:nvSpPr>
        <p:spPr>
          <a:xfrm>
            <a:off x="8720982" y="259722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1357</Words>
  <Application>Microsoft Office PowerPoint</Application>
  <PresentationFormat>宽屏</PresentationFormat>
  <Paragraphs>120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44</cp:revision>
  <dcterms:created xsi:type="dcterms:W3CDTF">2023-05-05T05:33:04Z</dcterms:created>
  <dcterms:modified xsi:type="dcterms:W3CDTF">2023-10-21T04:20:54Z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