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86" r:id="rId7"/>
    <p:sldId id="371" r:id="rId8"/>
    <p:sldId id="373" r:id="rId9"/>
    <p:sldId id="375" r:id="rId10"/>
    <p:sldId id="377" r:id="rId11"/>
    <p:sldId id="378" r:id="rId12"/>
    <p:sldId id="380" r:id="rId13"/>
    <p:sldId id="382" r:id="rId14"/>
    <p:sldId id="383" r:id="rId15"/>
    <p:sldId id="389" r:id="rId16"/>
    <p:sldId id="385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9" name="yt_shape_11719"/>
          <p:cNvSpPr txBox="1"/>
          <p:nvPr/>
        </p:nvSpPr>
        <p:spPr>
          <a:xfrm>
            <a:off x="551384" y="1772816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18" name="yt_image_117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77281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1" name="yt_shape_11721"/>
          <p:cNvSpPr txBox="1"/>
          <p:nvPr/>
        </p:nvSpPr>
        <p:spPr>
          <a:xfrm>
            <a:off x="551503" y="2470399"/>
            <a:ext cx="1131652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如果两个多边形不仅是相似多边形，而且每对对应点所在的直线都经过同一个点，并且对应边相互平行或位于同一直线上，那么这两个多边形叫做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位似图形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，这个点叫做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位似中心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利用多边形的位似可以将一个多边形缩小或放大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95E289-AF8F-AB09-6F89-F9F0166F08A2}"/>
              </a:ext>
            </a:extLst>
          </p:cNvPr>
          <p:cNvSpPr txBox="1"/>
          <p:nvPr/>
        </p:nvSpPr>
        <p:spPr>
          <a:xfrm>
            <a:off x="9910291" y="2899081"/>
            <a:ext cx="1525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位似图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C5BA0D-0DAA-A637-946F-AEE790F276F5}"/>
              </a:ext>
            </a:extLst>
          </p:cNvPr>
          <p:cNvSpPr txBox="1"/>
          <p:nvPr/>
        </p:nvSpPr>
        <p:spPr>
          <a:xfrm>
            <a:off x="2290960" y="336377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位似中心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9" name="yt_shape_11769"/>
          <p:cNvSpPr txBox="1"/>
          <p:nvPr/>
        </p:nvSpPr>
        <p:spPr>
          <a:xfrm>
            <a:off x="540119" y="2674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五边形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位似于五边形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A'B'C'D'E'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，它们的面积比为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，已知位似中心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6CBE56-BF2E-B0E2-0CE8-25103E90B29D}"/>
              </a:ext>
            </a:extLst>
          </p:cNvPr>
          <p:cNvSpPr txBox="1"/>
          <p:nvPr/>
        </p:nvSpPr>
        <p:spPr>
          <a:xfrm>
            <a:off x="7271596" y="3103226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1" name="yt_image_11771" title="H_90.7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239838"/>
            <a:ext cx="2010123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73" name="yt_shape_11773"/>
              <p:cNvSpPr txBox="1"/>
              <p:nvPr/>
            </p:nvSpPr>
            <p:spPr>
              <a:xfrm>
                <a:off x="540000" y="2102678"/>
                <a:ext cx="5265865" cy="44710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解：矩形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与矩形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是位似图形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是原方程的解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73" name="yt_shape_11773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678"/>
                <a:ext cx="5265865" cy="4471096"/>
              </a:xfrm>
              <a:prstGeom prst="rect">
                <a:avLst/>
              </a:prstGeom>
              <a:blipFill>
                <a:blip r:embed="rId3"/>
                <a:stretch>
                  <a:fillRect l="-3592" t="-1228" r="-2897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7E008E-702C-A6B2-D5FD-E028BA5F9E1E}"/>
              </a:ext>
            </a:extLst>
          </p:cNvPr>
          <p:cNvSpPr txBox="1"/>
          <p:nvPr/>
        </p:nvSpPr>
        <p:spPr>
          <a:xfrm>
            <a:off x="449989" y="2055872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E349BB-FD19-F57C-F047-A5C14E51E6FB}"/>
              </a:ext>
            </a:extLst>
          </p:cNvPr>
          <p:cNvSpPr txBox="1"/>
          <p:nvPr/>
        </p:nvSpPr>
        <p:spPr>
          <a:xfrm>
            <a:off x="449989" y="2531360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85A8A8-B943-9C6E-B7C0-964A255F17C7}"/>
              </a:ext>
            </a:extLst>
          </p:cNvPr>
          <p:cNvSpPr txBox="1"/>
          <p:nvPr/>
        </p:nvSpPr>
        <p:spPr>
          <a:xfrm>
            <a:off x="449989" y="3006848"/>
            <a:ext cx="530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A014B8-3AC6-1138-5F29-E13E474156AD}"/>
              </a:ext>
            </a:extLst>
          </p:cNvPr>
          <p:cNvSpPr txBox="1"/>
          <p:nvPr/>
        </p:nvSpPr>
        <p:spPr>
          <a:xfrm>
            <a:off x="449989" y="3482336"/>
            <a:ext cx="177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9D9EBB-5B89-4307-978F-CD79995D1C28}"/>
              </a:ext>
            </a:extLst>
          </p:cNvPr>
          <p:cNvSpPr txBox="1"/>
          <p:nvPr/>
        </p:nvSpPr>
        <p:spPr>
          <a:xfrm>
            <a:off x="449989" y="3957824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AB'C'D'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是位似图形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976BCE4-ED11-CA90-E49E-C45D19DA9384}"/>
                  </a:ext>
                </a:extLst>
              </p:cNvPr>
              <p:cNvSpPr txBox="1"/>
              <p:nvPr/>
            </p:nvSpPr>
            <p:spPr>
              <a:xfrm>
                <a:off x="449989" y="4433312"/>
                <a:ext cx="3732149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mathAnswerShape': 1}">
                <a:extLst>
                  <a:ext uri="{FF2B5EF4-FFF2-40B4-BE49-F238E27FC236}">
                    <a16:creationId xmlns:a16="http://schemas.microsoft.com/office/drawing/2014/main" id="{4976BCE4-ED11-CA90-E49E-C45D19DA93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3312"/>
                <a:ext cx="3732149" cy="768681"/>
              </a:xfrm>
              <a:prstGeom prst="rect">
                <a:avLst/>
              </a:prstGeom>
              <a:blipFill>
                <a:blip r:embed="rId4"/>
                <a:stretch>
                  <a:fillRect l="-2614" r="-245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895CFC5-8BDB-4554-68DE-DAFD4FE7E528}"/>
              </a:ext>
            </a:extLst>
          </p:cNvPr>
          <p:cNvSpPr txBox="1"/>
          <p:nvPr/>
        </p:nvSpPr>
        <p:spPr>
          <a:xfrm>
            <a:off x="449989" y="5108381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C82FDA-0A4F-0BCB-3F68-4D3CB4EBFC29}"/>
              </a:ext>
            </a:extLst>
          </p:cNvPr>
          <p:cNvSpPr txBox="1"/>
          <p:nvPr/>
        </p:nvSpPr>
        <p:spPr>
          <a:xfrm>
            <a:off x="449989" y="5583869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845DC19-1C84-6717-DDD9-F8B2238FE900}"/>
              </a:ext>
            </a:extLst>
          </p:cNvPr>
          <p:cNvSpPr txBox="1"/>
          <p:nvPr/>
        </p:nvSpPr>
        <p:spPr>
          <a:xfrm>
            <a:off x="449989" y="6059357"/>
            <a:ext cx="36249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AA08690-FEC0-7540-DF46-E7216355A840}"/>
              </a:ext>
            </a:extLst>
          </p:cNvPr>
          <p:cNvSpPr txBox="1"/>
          <p:nvPr/>
        </p:nvSpPr>
        <p:spPr>
          <a:xfrm>
            <a:off x="449989" y="1097669"/>
            <a:ext cx="10956600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如图，矩形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与矩形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AB'C'D'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是位似图形，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为位似中心，已知矩形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的周长为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DD'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" name="yt_shape_11776"/>
          <p:cNvSpPr txBox="1"/>
          <p:nvPr/>
        </p:nvSpPr>
        <p:spPr>
          <a:xfrm>
            <a:off x="407368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如图所示，图中的小方格都是边长为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的正方形，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都在正方形的顶点上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77" name="yt_image_117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5359" y="3146237"/>
            <a:ext cx="2879217" cy="258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9" name="yt_shape_11779"/>
          <p:cNvSpPr txBox="1"/>
          <p:nvPr/>
        </p:nvSpPr>
        <p:spPr>
          <a:xfrm>
            <a:off x="407249" y="1675343"/>
            <a:ext cx="1081385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为位似中心，在方格图中将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放大为原来的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倍，得到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780" name="yt_shape_11780"/>
          <p:cNvSpPr txBox="1"/>
          <p:nvPr/>
        </p:nvSpPr>
        <p:spPr>
          <a:xfrm>
            <a:off x="407368" y="21615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，画出旋转后得到的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，并求边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在旋转过程中扫过的图形面积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AF402A-D0A7-CCAF-9BCE-462C4A7613BE}"/>
              </a:ext>
            </a:extLst>
          </p:cNvPr>
          <p:cNvSpPr txBox="1"/>
          <p:nvPr/>
        </p:nvSpPr>
        <p:spPr>
          <a:xfrm>
            <a:off x="272634" y="5733256"/>
            <a:ext cx="483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1784">
            <a:extLst>
              <a:ext uri="{FF2B5EF4-FFF2-40B4-BE49-F238E27FC236}">
                <a16:creationId xmlns:a16="http://schemas.microsoft.com/office/drawing/2014/main" id="{D55FB7DA-6621-65AC-E743-3E16D7529B46}"/>
              </a:ext>
            </a:extLst>
          </p:cNvPr>
          <p:cNvSpPr txBox="1"/>
          <p:nvPr/>
        </p:nvSpPr>
        <p:spPr>
          <a:xfrm>
            <a:off x="6312024" y="3206991"/>
            <a:ext cx="2722155" cy="22619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300" b="0" i="0" u="none" spc="-12300">
                <a:solidFill>
                  <a:srgbClr val="1EE3CF"/>
                </a:solidFill>
                <a:effectLst/>
                <a:latin typeface="白正" pitchFamily="123"/>
                <a:ea typeface="宋体" pitchFamily="123"/>
                <a:cs typeface="宋体" pitchFamily="123"/>
              </a:rPr>
              <a:t> </a:t>
            </a:r>
            <a:r>
              <a:rPr lang="en-US" altLang="zh-CN" sz="12300" b="0" i="0" u="none" spc="18452">
                <a:solidFill>
                  <a:srgbClr val="1EE3CF"/>
                </a:solidFill>
                <a:effectLst/>
                <a:latin typeface="白正" pitchFamily="123"/>
                <a:ea typeface="宋体" pitchFamily="123"/>
                <a:cs typeface="宋体" pitchFamily="123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1783">
            <a:extLst>
              <a:ext uri="{FF2B5EF4-FFF2-40B4-BE49-F238E27FC236}">
                <a16:creationId xmlns:a16="http://schemas.microsoft.com/office/drawing/2014/main" id="{25C8A96D-CA69-F5D9-C826-3BCBBAAF110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2024" y="3206991"/>
            <a:ext cx="2733303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72B93A9-45AC-222A-822E-9650353E4FD4}"/>
              </a:ext>
            </a:extLst>
          </p:cNvPr>
          <p:cNvSpPr txBox="1"/>
          <p:nvPr/>
        </p:nvSpPr>
        <p:spPr>
          <a:xfrm>
            <a:off x="272634" y="6240223"/>
            <a:ext cx="577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即为所求，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5π.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7" name="yt_shape_11787"/>
          <p:cNvSpPr txBox="1"/>
          <p:nvPr/>
        </p:nvSpPr>
        <p:spPr>
          <a:xfrm>
            <a:off x="540000" y="953844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86" name="yt_image_117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384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9" name="yt_shape_11789"/>
          <p:cNvSpPr txBox="1"/>
          <p:nvPr/>
        </p:nvSpPr>
        <p:spPr>
          <a:xfrm>
            <a:off x="540119" y="1651427"/>
            <a:ext cx="1138852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几何直观）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91" name="yt_shape_11791"/>
          <p:cNvSpPr txBox="1"/>
          <p:nvPr/>
        </p:nvSpPr>
        <p:spPr>
          <a:xfrm>
            <a:off x="5024540" y="2763226"/>
            <a:ext cx="1725665" cy="10114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 spc="-5500">
                <a:solidFill>
                  <a:srgbClr val="1EE3CF"/>
                </a:solidFill>
                <a:effectLst/>
                <a:latin typeface="白正" pitchFamily="55"/>
                <a:ea typeface="宋体" pitchFamily="55"/>
                <a:cs typeface="宋体" pitchFamily="55"/>
              </a:rPr>
              <a:t> </a:t>
            </a:r>
            <a:r>
              <a:rPr lang="en-US" altLang="zh-CN" sz="5500" b="0" i="0" u="none" spc="12219">
                <a:solidFill>
                  <a:srgbClr val="1EE3CF"/>
                </a:solidFill>
                <a:effectLst/>
                <a:latin typeface="白正" pitchFamily="55"/>
                <a:ea typeface="宋体" pitchFamily="55"/>
                <a:cs typeface="宋体" pitchFamily="55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1790" name="yt_image_1179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998" y="2436043"/>
            <a:ext cx="1726003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3" name="yt_shape_11793"/>
          <p:cNvSpPr txBox="1"/>
          <p:nvPr/>
        </p:nvSpPr>
        <p:spPr>
          <a:xfrm>
            <a:off x="540000" y="3909909"/>
            <a:ext cx="446276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）图中有哪几对位似三角形？</a:t>
            </a:r>
          </a:p>
        </p:txBody>
      </p:sp>
      <p:sp>
        <p:nvSpPr>
          <p:cNvPr id="11795" name="yt_shape_11795"/>
          <p:cNvSpPr txBox="1"/>
          <p:nvPr/>
        </p:nvSpPr>
        <p:spPr>
          <a:xfrm>
            <a:off x="540000" y="4875376"/>
            <a:ext cx="625652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都是位似三角形，一共有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1B5A3B-B505-A20A-8137-00BA25314D7B}"/>
              </a:ext>
            </a:extLst>
          </p:cNvPr>
          <p:cNvSpPr txBox="1"/>
          <p:nvPr/>
        </p:nvSpPr>
        <p:spPr>
          <a:xfrm>
            <a:off x="540000" y="4315228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545558-4F58-F1B3-6E86-8CF9B2621FFC}"/>
              </a:ext>
            </a:extLst>
          </p:cNvPr>
          <p:cNvSpPr txBox="1"/>
          <p:nvPr/>
        </p:nvSpPr>
        <p:spPr>
          <a:xfrm>
            <a:off x="540000" y="4790716"/>
            <a:ext cx="2566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3E82F1-33B3-1C4F-2927-78A4943ADCC7}"/>
              </a:ext>
            </a:extLst>
          </p:cNvPr>
          <p:cNvSpPr txBox="1"/>
          <p:nvPr/>
        </p:nvSpPr>
        <p:spPr>
          <a:xfrm>
            <a:off x="540000" y="5266204"/>
            <a:ext cx="6376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都是位似三角形，一共有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对；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6" name="yt_shape_11796"/>
          <p:cNvSpPr txBox="1"/>
          <p:nvPr/>
        </p:nvSpPr>
        <p:spPr>
          <a:xfrm>
            <a:off x="540000" y="2434479"/>
            <a:ext cx="581248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）（答案不唯一）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对应点的连线交于一点，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是位似图形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62A584-CB27-E44F-DDFD-9072DCD7E9A8}"/>
              </a:ext>
            </a:extLst>
          </p:cNvPr>
          <p:cNvSpPr txBox="1"/>
          <p:nvPr/>
        </p:nvSpPr>
        <p:spPr>
          <a:xfrm>
            <a:off x="449989" y="2387673"/>
            <a:ext cx="525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）（答案不唯一）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134AEB-03BF-4B00-33A6-6615F6DF6680}"/>
              </a:ext>
            </a:extLst>
          </p:cNvPr>
          <p:cNvSpPr txBox="1"/>
          <p:nvPr/>
        </p:nvSpPr>
        <p:spPr>
          <a:xfrm>
            <a:off x="449989" y="2863161"/>
            <a:ext cx="275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D9EA34-CAAA-F234-3463-3F01E9BD5F86}"/>
              </a:ext>
            </a:extLst>
          </p:cNvPr>
          <p:cNvSpPr txBox="1"/>
          <p:nvPr/>
        </p:nvSpPr>
        <p:spPr>
          <a:xfrm>
            <a:off x="449989" y="3338649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6D328E-D557-CEFF-918A-CD73E651F737}"/>
              </a:ext>
            </a:extLst>
          </p:cNvPr>
          <p:cNvSpPr txBox="1"/>
          <p:nvPr/>
        </p:nvSpPr>
        <p:spPr>
          <a:xfrm>
            <a:off x="449989" y="3814137"/>
            <a:ext cx="593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对应点的连线交于一点，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9ACF2F-E3D3-56D4-ADD6-91713C130BE6}"/>
              </a:ext>
            </a:extLst>
          </p:cNvPr>
          <p:cNvSpPr txBox="1"/>
          <p:nvPr/>
        </p:nvSpPr>
        <p:spPr>
          <a:xfrm>
            <a:off x="449989" y="4289625"/>
            <a:ext cx="418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是位似图形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794">
            <a:extLst>
              <a:ext uri="{FF2B5EF4-FFF2-40B4-BE49-F238E27FC236}">
                <a16:creationId xmlns:a16="http://schemas.microsoft.com/office/drawing/2014/main" id="{F84C13FD-C146-6F73-04F5-D8814F9C03E1}"/>
              </a:ext>
            </a:extLst>
          </p:cNvPr>
          <p:cNvSpPr txBox="1"/>
          <p:nvPr/>
        </p:nvSpPr>
        <p:spPr>
          <a:xfrm>
            <a:off x="540000" y="2005964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）选其中一对加以证明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1790">
            <a:extLst>
              <a:ext uri="{FF2B5EF4-FFF2-40B4-BE49-F238E27FC236}">
                <a16:creationId xmlns:a16="http://schemas.microsoft.com/office/drawing/2014/main" id="{DA83CD7C-71B5-08AE-941D-ACB0189A8215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434479"/>
            <a:ext cx="1726003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9" name="yt_shape_11799"/>
          <p:cNvSpPr txBox="1"/>
          <p:nvPr/>
        </p:nvSpPr>
        <p:spPr>
          <a:xfrm>
            <a:off x="479376" y="745753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798" name="yt_image_117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82258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1" name="yt_shape_11801"/>
          <p:cNvSpPr txBox="1"/>
          <p:nvPr/>
        </p:nvSpPr>
        <p:spPr>
          <a:xfrm>
            <a:off x="540000" y="1254277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位似图形必须符合两个条件：一是两个图形是相似图形，二是两个相似图形的每对对应点所在的直线都经过同一个点，二者缺一不可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3" name="yt_shape_11723"/>
          <p:cNvSpPr txBox="1"/>
          <p:nvPr/>
        </p:nvSpPr>
        <p:spPr>
          <a:xfrm>
            <a:off x="540000" y="90000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22" name="yt_image_1172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5" name="yt_shape_11725"/>
          <p:cNvSpPr txBox="1"/>
          <p:nvPr/>
        </p:nvSpPr>
        <p:spPr>
          <a:xfrm>
            <a:off x="540000" y="1603297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位似图形的概念</a:t>
            </a:r>
          </a:p>
        </p:txBody>
      </p:sp>
      <p:sp>
        <p:nvSpPr>
          <p:cNvPr id="11726" name="yt_shape_11726"/>
          <p:cNvSpPr txBox="1"/>
          <p:nvPr/>
        </p:nvSpPr>
        <p:spPr>
          <a:xfrm>
            <a:off x="540000" y="2107607"/>
            <a:ext cx="66091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下列每组的两个图形，是位似图形的是（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727" name="yt_image_1172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6873" y="2746135"/>
            <a:ext cx="5058252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9" name="yt_shape_11729"/>
          <p:cNvSpPr txBox="1"/>
          <p:nvPr/>
        </p:nvSpPr>
        <p:spPr>
          <a:xfrm>
            <a:off x="540000" y="4205931"/>
            <a:ext cx="814806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图中的两个三角形是位似图形，它们的位似中心是（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33" name="yt_table_117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885423"/>
              </p:ext>
            </p:extLst>
          </p:nvPr>
        </p:nvGraphicFramePr>
        <p:xfrm>
          <a:off x="540000" y="4692095"/>
          <a:ext cx="8368666" cy="475488"/>
        </p:xfrm>
        <a:graphic>
          <a:graphicData uri="http://schemas.openxmlformats.org/drawingml/2006/table">
            <a:tbl>
              <a:tblPr/>
              <a:tblGrid>
                <a:gridCol w="230378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321243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235458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1389063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</a:tbl>
          </a:graphicData>
        </a:graphic>
      </p:graphicFrame>
      <p:grpSp>
        <p:nvGrpSpPr>
          <p:cNvPr id="11730" name="yt_shape_11730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92750" y="4692095"/>
            <a:ext cx="1857142" cy="1865898"/>
            <a:chOff x="0" y="0"/>
            <a:chExt cx="1857142" cy="1865898"/>
          </a:xfrm>
        </p:grpSpPr>
        <p:pic>
          <p:nvPicPr>
            <p:cNvPr id="2" name="yt_image_1173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57142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2" name="yt_shape_11732"/>
            <p:cNvSpPr txBox="1"/>
            <p:nvPr/>
          </p:nvSpPr>
          <p:spPr>
            <a:xfrm>
              <a:off x="395290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56135">
            <a:extLst>
              <a:ext uri="{FF2B5EF4-FFF2-40B4-BE49-F238E27FC236}">
                <a16:creationId xmlns:a16="http://schemas.microsoft.com/office/drawing/2014/main" id="{1048A4F0-726D-E58C-EBC0-3F6945A1A3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CEC9A0B-986A-FBB7-E387-3F589E9922FC}"/>
              </a:ext>
            </a:extLst>
          </p:cNvPr>
          <p:cNvSpPr txBox="1"/>
          <p:nvPr/>
        </p:nvSpPr>
        <p:spPr>
          <a:xfrm>
            <a:off x="6317389" y="206080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620C75-DBA2-B784-681A-180EBD6765C2}"/>
              </a:ext>
            </a:extLst>
          </p:cNvPr>
          <p:cNvSpPr txBox="1"/>
          <p:nvPr/>
        </p:nvSpPr>
        <p:spPr>
          <a:xfrm>
            <a:off x="7841389" y="415912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" name="yt_shape_11735"/>
          <p:cNvSpPr txBox="1"/>
          <p:nvPr/>
        </p:nvSpPr>
        <p:spPr>
          <a:xfrm>
            <a:off x="551384" y="1124490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位似图形的性质</a:t>
            </a:r>
          </a:p>
        </p:txBody>
      </p:sp>
      <p:sp>
        <p:nvSpPr>
          <p:cNvPr id="11736" name="yt_shape_11736"/>
          <p:cNvSpPr txBox="1"/>
          <p:nvPr/>
        </p:nvSpPr>
        <p:spPr>
          <a:xfrm>
            <a:off x="551384" y="1628800"/>
            <a:ext cx="1065195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是位似图形，位似中心是点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，下列说法不正确的是（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40" name="yt_table_1174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165178"/>
              </p:ext>
            </p:extLst>
          </p:nvPr>
        </p:nvGraphicFramePr>
        <p:xfrm>
          <a:off x="551384" y="2114964"/>
          <a:ext cx="4943475" cy="1901952"/>
        </p:xfrm>
        <a:graphic>
          <a:graphicData uri="http://schemas.openxmlformats.org/drawingml/2006/table">
            <a:tbl>
              <a:tblPr/>
              <a:tblGrid>
                <a:gridCol w="4943475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AA'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经过点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AA'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BB'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相交于一点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</a:tbl>
          </a:graphicData>
        </a:graphic>
      </p:graphicFrame>
      <p:grpSp>
        <p:nvGrpSpPr>
          <p:cNvPr id="11737" name="yt_shape_11737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384" y="2348880"/>
            <a:ext cx="2123402" cy="1564146"/>
            <a:chOff x="0" y="0"/>
            <a:chExt cx="2123402" cy="1564146"/>
          </a:xfrm>
        </p:grpSpPr>
        <p:pic>
          <p:nvPicPr>
            <p:cNvPr id="2" name="yt_image_1173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3402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9" name="yt_shape_11739"/>
            <p:cNvSpPr txBox="1"/>
            <p:nvPr/>
          </p:nvSpPr>
          <p:spPr>
            <a:xfrm>
              <a:off x="528420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56194">
            <a:extLst>
              <a:ext uri="{FF2B5EF4-FFF2-40B4-BE49-F238E27FC236}">
                <a16:creationId xmlns:a16="http://schemas.microsoft.com/office/drawing/2014/main" id="{DE79449D-CD1C-C9B2-E699-11F4B2134B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6616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86FDABE-F4AE-3075-0DD3-F3BD58FE4396}"/>
              </a:ext>
            </a:extLst>
          </p:cNvPr>
          <p:cNvSpPr txBox="1"/>
          <p:nvPr/>
        </p:nvSpPr>
        <p:spPr>
          <a:xfrm>
            <a:off x="10332448" y="158199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2" name="yt_shape_11742"/>
          <p:cNvSpPr txBox="1"/>
          <p:nvPr/>
        </p:nvSpPr>
        <p:spPr>
          <a:xfrm>
            <a:off x="540000" y="19888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位似，点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是它们的位似中心，其中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的周长之比是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43" name="yt_image_1174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0444" y="3100639"/>
            <a:ext cx="173087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D8F556-98E9-4FC4-12EE-44C87ADC181F}"/>
              </a:ext>
            </a:extLst>
          </p:cNvPr>
          <p:cNvSpPr txBox="1"/>
          <p:nvPr/>
        </p:nvSpPr>
        <p:spPr>
          <a:xfrm>
            <a:off x="3480527" y="241752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48" name="yt_shape_11748"/>
              <p:cNvSpPr txBox="1"/>
              <p:nvPr/>
            </p:nvSpPr>
            <p:spPr>
              <a:xfrm>
                <a:off x="540000" y="2126991"/>
                <a:ext cx="5870453" cy="29640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位似，得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位似，可得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8" name="yt_shape_11748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6991"/>
                <a:ext cx="5870453" cy="2964017"/>
              </a:xfrm>
              <a:prstGeom prst="rect">
                <a:avLst/>
              </a:prstGeom>
              <a:blipFill>
                <a:blip r:embed="rId2"/>
                <a:stretch>
                  <a:fillRect l="-3219" r="-2181" b="-5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FFE3CB-1834-DE80-4CAC-A2D1BC775A2E}"/>
                  </a:ext>
                </a:extLst>
              </p:cNvPr>
              <p:cNvSpPr txBox="1"/>
              <p:nvPr/>
            </p:nvSpPr>
            <p:spPr>
              <a:xfrm>
                <a:off x="449989" y="2080185"/>
                <a:ext cx="599376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证明：由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位似，得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, 'mathAnswerShape': 1}">
                <a:extLst>
                  <a:ext uri="{FF2B5EF4-FFF2-40B4-BE49-F238E27FC236}">
                    <a16:creationId xmlns:a16="http://schemas.microsoft.com/office/drawing/2014/main" id="{08FFE3CB-1834-DE80-4CAC-A2D1BC775A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80185"/>
                <a:ext cx="5993765" cy="772110"/>
              </a:xfrm>
              <a:prstGeom prst="rect">
                <a:avLst/>
              </a:prstGeom>
              <a:blipFill>
                <a:blip r:embed="rId3"/>
                <a:stretch>
                  <a:fillRect l="-1628" r="-162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B091D3C-87BF-1848-1897-4F532671EAC3}"/>
              </a:ext>
            </a:extLst>
          </p:cNvPr>
          <p:cNvSpPr txBox="1"/>
          <p:nvPr/>
        </p:nvSpPr>
        <p:spPr>
          <a:xfrm>
            <a:off x="449989" y="2758683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位似，可得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AE6B06D-E576-EF91-7E54-02418680B7F9}"/>
                  </a:ext>
                </a:extLst>
              </p:cNvPr>
              <p:cNvSpPr txBox="1"/>
              <p:nvPr/>
            </p:nvSpPr>
            <p:spPr>
              <a:xfrm>
                <a:off x="449989" y="3234171"/>
                <a:ext cx="1404938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, 'mathAnswerShape': 1}">
                <a:extLst>
                  <a:ext uri="{FF2B5EF4-FFF2-40B4-BE49-F238E27FC236}">
                    <a16:creationId xmlns:a16="http://schemas.microsoft.com/office/drawing/2014/main" id="{6AE6B06D-E576-EF91-7E54-02418680B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4171"/>
                <a:ext cx="1404938" cy="772109"/>
              </a:xfrm>
              <a:prstGeom prst="rect">
                <a:avLst/>
              </a:prstGeom>
              <a:blipFill>
                <a:blip r:embed="rId4"/>
                <a:stretch>
                  <a:fillRect r="-695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A87371-D908-7937-9755-D998FDC76563}"/>
                  </a:ext>
                </a:extLst>
              </p:cNvPr>
              <p:cNvSpPr txBox="1"/>
              <p:nvPr/>
            </p:nvSpPr>
            <p:spPr>
              <a:xfrm>
                <a:off x="449989" y="3912668"/>
                <a:ext cx="1717104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9, 'mathAnswerShape': 1}">
                <a:extLst>
                  <a:ext uri="{FF2B5EF4-FFF2-40B4-BE49-F238E27FC236}">
                    <a16:creationId xmlns:a16="http://schemas.microsoft.com/office/drawing/2014/main" id="{49A87371-D908-7937-9755-D998FDC76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2668"/>
                <a:ext cx="1717104" cy="772110"/>
              </a:xfrm>
              <a:prstGeom prst="rect">
                <a:avLst/>
              </a:prstGeom>
              <a:blipFill>
                <a:blip r:embed="rId5"/>
                <a:stretch>
                  <a:fillRect l="-5694" r="-5694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8EC34D9-3E68-8D51-539B-7A47E28CC2A3}"/>
              </a:ext>
            </a:extLst>
          </p:cNvPr>
          <p:cNvSpPr txBox="1"/>
          <p:nvPr/>
        </p:nvSpPr>
        <p:spPr>
          <a:xfrm>
            <a:off x="449989" y="4591166"/>
            <a:ext cx="2747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745">
            <a:extLst>
              <a:ext uri="{FF2B5EF4-FFF2-40B4-BE49-F238E27FC236}">
                <a16:creationId xmlns:a16="http://schemas.microsoft.com/office/drawing/2014/main" id="{AE365EE6-04BE-1B62-BBBE-78CC9B530F51}"/>
              </a:ext>
            </a:extLst>
          </p:cNvPr>
          <p:cNvSpPr txBox="1"/>
          <p:nvPr/>
        </p:nvSpPr>
        <p:spPr>
          <a:xfrm>
            <a:off x="483525" y="13581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是位似图形，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是位似图形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1746">
            <a:extLst>
              <a:ext uri="{FF2B5EF4-FFF2-40B4-BE49-F238E27FC236}">
                <a16:creationId xmlns:a16="http://schemas.microsoft.com/office/drawing/2014/main" id="{C228B61A-119A-248D-4788-3995B536FAF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64352" y="2475903"/>
            <a:ext cx="1804051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0" name="yt_shape_11750"/>
          <p:cNvSpPr txBox="1"/>
          <p:nvPr/>
        </p:nvSpPr>
        <p:spPr>
          <a:xfrm>
            <a:off x="540000" y="900000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位似图形的画法</a:t>
            </a:r>
          </a:p>
        </p:txBody>
      </p:sp>
      <p:sp>
        <p:nvSpPr>
          <p:cNvPr id="11751" name="yt_shape_11751"/>
          <p:cNvSpPr txBox="1"/>
          <p:nvPr/>
        </p:nvSpPr>
        <p:spPr>
          <a:xfrm>
            <a:off x="540000" y="1353522"/>
            <a:ext cx="10044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如图，以图中的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放大到原来的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倍，得到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52" name="yt_image_117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7648" y="1819271"/>
            <a:ext cx="2702811" cy="257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4" name="yt_shape_11754"/>
          <p:cNvSpPr txBox="1"/>
          <p:nvPr/>
        </p:nvSpPr>
        <p:spPr>
          <a:xfrm>
            <a:off x="540000" y="4612872"/>
            <a:ext cx="4257576" cy="212519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1800" b="0" i="0" u="none">
                <a:noFill/>
                <a:effectLst/>
                <a:latin typeface="Times New Roman" pitchFamily="118"/>
                <a:ea typeface="Times New Roman" pitchFamily="118"/>
                <a:cs typeface="宋体" pitchFamily="118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</a:t>
            </a:r>
            <a:r>
              <a:rPr lang="en-US" altLang="zh-CN" sz="8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8"/>
                <a:ea typeface="宋体" pitchFamily="8"/>
                <a:cs typeface="宋体" pitchFamily="8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9356260">
            <a:extLst>
              <a:ext uri="{FF2B5EF4-FFF2-40B4-BE49-F238E27FC236}">
                <a16:creationId xmlns:a16="http://schemas.microsoft.com/office/drawing/2014/main" id="{1E92C36B-1CED-B421-6D1E-BF8E67C6A0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pic>
        <p:nvPicPr>
          <p:cNvPr id="5" name="yt_shape_1697709356324">
            <a:extLst>
              <a:ext uri="{FF2B5EF4-FFF2-40B4-BE49-F238E27FC236}">
                <a16:creationId xmlns:a16="http://schemas.microsoft.com/office/drawing/2014/main" id="{9B7C6651-E895-1121-22D7-251AFAF111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543" y="1916832"/>
            <a:ext cx="2528085" cy="242337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E23680-265F-74B7-B00A-F9C75706CD74}"/>
              </a:ext>
            </a:extLst>
          </p:cNvPr>
          <p:cNvSpPr txBox="1"/>
          <p:nvPr/>
        </p:nvSpPr>
        <p:spPr>
          <a:xfrm>
            <a:off x="538690" y="2996952"/>
            <a:ext cx="4396486" cy="219825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1180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118"/>
                <a:ea typeface="Times New Roman" pitchFamily="118"/>
                <a:cs typeface="宋体" pitchFamily="118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</a:t>
            </a:r>
            <a:r>
              <a:rPr kumimoji="0" lang="en-US" altLang="zh-CN" sz="8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8"/>
                <a:ea typeface="宋体" pitchFamily="8"/>
                <a:cs typeface="宋体" pitchFamily="8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6" name="yt_shape_11756"/>
          <p:cNvSpPr txBox="1"/>
          <p:nvPr/>
        </p:nvSpPr>
        <p:spPr>
          <a:xfrm>
            <a:off x="540119" y="2239944"/>
            <a:ext cx="10236401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A'F'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E'F'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E'D'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D'C'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B'C'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共线，且平行线间的距离相等，那么多边形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与多边形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A'B'C'D'E'F'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不是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）位似图形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57" name="yt_image_117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8105" y="3831874"/>
            <a:ext cx="2035789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81D3DC-5773-F2CF-C42C-C87A3EBEEFFB}"/>
              </a:ext>
            </a:extLst>
          </p:cNvPr>
          <p:cNvSpPr txBox="1"/>
          <p:nvPr/>
        </p:nvSpPr>
        <p:spPr>
          <a:xfrm>
            <a:off x="2312246" y="314411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3564C29F-112E-E530-CE30-1D2CCE3D3BBD}"/>
              </a:ext>
            </a:extLst>
          </p:cNvPr>
          <p:cNvSpPr txBox="1"/>
          <p:nvPr/>
        </p:nvSpPr>
        <p:spPr>
          <a:xfrm>
            <a:off x="540119" y="1753047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相似与位似判断错误致错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64E1E458-CA2D-DCFB-365F-5A7783D30F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1814257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0" name="yt_shape_11760"/>
          <p:cNvSpPr txBox="1"/>
          <p:nvPr/>
        </p:nvSpPr>
        <p:spPr>
          <a:xfrm>
            <a:off x="540000" y="2162568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59" name="yt_image_1175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6256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2" name="yt_shape_11762"/>
          <p:cNvSpPr txBox="1"/>
          <p:nvPr/>
        </p:nvSpPr>
        <p:spPr>
          <a:xfrm>
            <a:off x="540000" y="2854437"/>
            <a:ext cx="87283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位似图形的几种画法，其中正确的个数有（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763" name="yt_shape_11763"/>
          <p:cNvSpPr txBox="1"/>
          <p:nvPr/>
        </p:nvSpPr>
        <p:spPr>
          <a:xfrm>
            <a:off x="3215680" y="3862783"/>
            <a:ext cx="5084725" cy="11886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6000" b="0" i="0" u="none" dirty="0">
                <a:noFill/>
                <a:effectLst/>
                <a:latin typeface="Times New Roman" pitchFamily="60"/>
                <a:ea typeface="Times New Roman" pitchFamily="60"/>
                <a:cs typeface="宋体" pitchFamily="60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</a:t>
            </a:r>
            <a:r>
              <a:rPr lang="en-US" altLang="zh-CN" sz="500" b="0" i="0" u="none" dirty="0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cs typeface="宋体" pitchFamily="5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5900" b="0" i="0" u="none" dirty="0">
                <a:noFill/>
                <a:effectLst/>
                <a:latin typeface="Times New Roman" pitchFamily="59"/>
                <a:ea typeface="Times New Roman" pitchFamily="59"/>
                <a:cs typeface="宋体" pitchFamily="59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</a:t>
            </a:r>
            <a:r>
              <a:rPr lang="en-US" altLang="zh-CN" sz="500" b="0" i="0" u="none" dirty="0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cs typeface="宋体" pitchFamily="5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6600" b="0" i="0" u="none" dirty="0">
                <a:noFill/>
                <a:effectLst/>
                <a:latin typeface="Times New Roman" pitchFamily="66"/>
                <a:ea typeface="Times New Roman" pitchFamily="66"/>
                <a:cs typeface="宋体" pitchFamily="66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cs typeface="宋体" pitchFamily="13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6150" b="0" i="0" u="none" dirty="0">
                <a:noFill/>
                <a:effectLst/>
                <a:latin typeface="Times New Roman" pitchFamily="62"/>
                <a:ea typeface="Times New Roman" pitchFamily="62"/>
                <a:cs typeface="宋体" pitchFamily="62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</a:t>
            </a:r>
            <a:r>
              <a:rPr lang="en-US" altLang="zh-CN" sz="300" b="0" i="0" u="none" dirty="0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</a:p>
        </p:txBody>
      </p:sp>
      <p:graphicFrame>
        <p:nvGraphicFramePr>
          <p:cNvPr id="11764" name="yt_table_117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709478"/>
              </p:ext>
            </p:extLst>
          </p:nvPr>
        </p:nvGraphicFramePr>
        <p:xfrm>
          <a:off x="533522" y="4977075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</a:tbl>
          </a:graphicData>
        </a:graphic>
      </p:graphicFrame>
      <p:pic>
        <p:nvPicPr>
          <p:cNvPr id="3" name="yt_shape_1697709356498">
            <a:extLst>
              <a:ext uri="{FF2B5EF4-FFF2-40B4-BE49-F238E27FC236}">
                <a16:creationId xmlns:a16="http://schemas.microsoft.com/office/drawing/2014/main" id="{6610CEB7-472B-FC03-0B6B-1490A64B58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866" y="3399872"/>
            <a:ext cx="930467" cy="1058338"/>
          </a:xfrm>
          <a:prstGeom prst="rect">
            <a:avLst/>
          </a:prstGeom>
        </p:spPr>
      </p:pic>
      <p:pic>
        <p:nvPicPr>
          <p:cNvPr id="5" name="yt_shape_1697709356521">
            <a:extLst>
              <a:ext uri="{FF2B5EF4-FFF2-40B4-BE49-F238E27FC236}">
                <a16:creationId xmlns:a16="http://schemas.microsoft.com/office/drawing/2014/main" id="{A74386F6-60A8-F977-179D-EA08C55B02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941" y="3407870"/>
            <a:ext cx="930467" cy="1042342"/>
          </a:xfrm>
          <a:prstGeom prst="rect">
            <a:avLst/>
          </a:prstGeom>
        </p:spPr>
      </p:pic>
      <p:pic>
        <p:nvPicPr>
          <p:cNvPr id="7" name="yt_shape_1697709356545">
            <a:extLst>
              <a:ext uri="{FF2B5EF4-FFF2-40B4-BE49-F238E27FC236}">
                <a16:creationId xmlns:a16="http://schemas.microsoft.com/office/drawing/2014/main" id="{5EFD8D77-1E50-93AE-90C3-0B94F03197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355" y="3332408"/>
            <a:ext cx="1556020" cy="1177163"/>
          </a:xfrm>
          <a:prstGeom prst="rect">
            <a:avLst/>
          </a:prstGeom>
        </p:spPr>
      </p:pic>
      <p:pic>
        <p:nvPicPr>
          <p:cNvPr id="9" name="yt_shape_1697709356569">
            <a:extLst>
              <a:ext uri="{FF2B5EF4-FFF2-40B4-BE49-F238E27FC236}">
                <a16:creationId xmlns:a16="http://schemas.microsoft.com/office/drawing/2014/main" id="{8C1B56EF-D6E1-E2E2-38AA-A1D2E5E936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008" y="3399872"/>
            <a:ext cx="1305117" cy="109214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437C50-ACF2-28E8-26E3-0D5B1543A124}"/>
              </a:ext>
            </a:extLst>
          </p:cNvPr>
          <p:cNvSpPr txBox="1"/>
          <p:nvPr/>
        </p:nvSpPr>
        <p:spPr>
          <a:xfrm>
            <a:off x="8416064" y="280763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6" name="yt_shape_11766"/>
          <p:cNvSpPr txBox="1"/>
          <p:nvPr/>
        </p:nvSpPr>
        <p:spPr>
          <a:xfrm>
            <a:off x="540119" y="230171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的网格中，每个小正方形边长均为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的顶点均为格点，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中点，以点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为位似中心，相似比为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放大，得到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68" name="yt_table_11768_skip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9531516"/>
                  </p:ext>
                </p:extLst>
              </p:nvPr>
            </p:nvGraphicFramePr>
            <p:xfrm>
              <a:off x="540000" y="3748140"/>
              <a:ext cx="4054984" cy="1431418"/>
            </p:xfrm>
            <a:graphic>
              <a:graphicData uri="http://schemas.openxmlformats.org/drawingml/2006/table">
                <a:tbl>
                  <a:tblPr/>
                  <a:tblGrid>
                    <a:gridCol w="2199069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  <a:gridCol w="1855915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68" name="yt_table_11768_skip" descr="{&quot;rangeId&quot;:15,&quot;type&quot;:&quot;Option&quot;,&quot;drawing&quot;:[&quot;yt_image_11767&quot;]}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9531516"/>
                  </p:ext>
                </p:extLst>
              </p:nvPr>
            </p:nvGraphicFramePr>
            <p:xfrm>
              <a:off x="540000" y="2346426"/>
              <a:ext cx="4054984" cy="1431418"/>
            </p:xfrm>
            <a:graphic>
              <a:graphicData uri="http://schemas.openxmlformats.org/drawingml/2006/table">
                <a:tbl>
                  <a:tblPr/>
                  <a:tblGrid>
                    <a:gridCol w="2199069">
                      <a:extLst>
                        <a:ext uri="{9D8B030D-6E8A-4147-A177-3AD203B41FA5}">
                          <a16:colId xmlns:a16="http://schemas.microsoft.com/office/drawing/2014/main" val="10221"/>
                        </a:ext>
                      </a:extLst>
                    </a:gridCol>
                    <a:gridCol w="1855915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4488" b="-1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8361" b="-1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4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8448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8361" t="-100000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767" name="yt_image_11767_skip" title="H_91.98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58363" y="3748140"/>
            <a:ext cx="1391427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A53719-4464-625C-C172-7F5063798491}"/>
              </a:ext>
            </a:extLst>
          </p:cNvPr>
          <p:cNvSpPr txBox="1"/>
          <p:nvPr/>
        </p:nvSpPr>
        <p:spPr>
          <a:xfrm>
            <a:off x="1212108" y="320588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1473</Words>
  <Application>Microsoft Office PowerPoint</Application>
  <PresentationFormat>宽屏</PresentationFormat>
  <Paragraphs>113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2023-10-21T04:21:50Z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