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8" r:id="rId7"/>
    <p:sldId id="369" r:id="rId8"/>
    <p:sldId id="373" r:id="rId9"/>
    <p:sldId id="375" r:id="rId10"/>
    <p:sldId id="377" r:id="rId11"/>
    <p:sldId id="378" r:id="rId12"/>
    <p:sldId id="379" r:id="rId13"/>
    <p:sldId id="380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6" name="yt_shape_13876"/>
          <p:cNvSpPr txBox="1"/>
          <p:nvPr/>
        </p:nvSpPr>
        <p:spPr>
          <a:xfrm>
            <a:off x="540000" y="2245226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77" name="yt_shape_13877"/>
          <p:cNvSpPr txBox="1"/>
          <p:nvPr/>
        </p:nvSpPr>
        <p:spPr>
          <a:xfrm>
            <a:off x="540119" y="2731390"/>
            <a:ext cx="11111999" cy="918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已知甲、乙两地相距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千米，汽车从甲地匀速行驶到乙地，则汽车行驶时间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（单位：小时）关于行驶速度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Book Antiqua" pitchFamily="24"/>
                <a:ea typeface="Book Antiqua" pitchFamily="24"/>
                <a:cs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小时）的函数解析式是（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78" name="yt_table_13878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703062"/>
                  </p:ext>
                </p:extLst>
              </p:nvPr>
            </p:nvGraphicFramePr>
            <p:xfrm>
              <a:off x="540000" y="3701148"/>
              <a:ext cx="4178618" cy="1271906"/>
            </p:xfrm>
            <a:graphic>
              <a:graphicData uri="http://schemas.openxmlformats.org/drawingml/2006/table">
                <a:tbl>
                  <a:tblPr/>
                  <a:tblGrid>
                    <a:gridCol w="265938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78" name="yt_table_13878" descr="{&quot;rangeId&quot;:2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703062"/>
                  </p:ext>
                </p:extLst>
              </p:nvPr>
            </p:nvGraphicFramePr>
            <p:xfrm>
              <a:off x="540000" y="3701148"/>
              <a:ext cx="4178618" cy="1271906"/>
            </p:xfrm>
            <a:graphic>
              <a:graphicData uri="http://schemas.openxmlformats.org/drawingml/2006/table">
                <a:tbl>
                  <a:tblPr/>
                  <a:tblGrid>
                    <a:gridCol w="265938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Book Antiqua" pitchFamily="24"/>
                              <a:ea typeface="Book Antiqua" pitchFamily="24"/>
                              <a:cs typeface="宋体" pitchFamily="24"/>
                            </a:rPr>
                            <a:t>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480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5720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4800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419854-5A47-EB74-AA45-B74EFA668766}"/>
              </a:ext>
            </a:extLst>
          </p:cNvPr>
          <p:cNvSpPr txBox="1"/>
          <p:nvPr/>
        </p:nvSpPr>
        <p:spPr>
          <a:xfrm>
            <a:off x="9373446" y="3160072"/>
            <a:ext cx="383285" cy="5282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2" name="yt_shape_13922"/>
          <p:cNvSpPr txBox="1"/>
          <p:nvPr/>
        </p:nvSpPr>
        <p:spPr>
          <a:xfrm>
            <a:off x="479376" y="69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分）为了方便孩子入学，小王家购买了一套学区房，交首付款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万元，剩余部分向银行贷款，贷款及贷款利息按月分期还款，每月还款数相同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计划每月还款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个月还清贷款，若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的反比例函数，其图象如图所示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23" name="yt_image_139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2157" y="3272420"/>
            <a:ext cx="212494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5" name="yt_shape_13925"/>
          <p:cNvSpPr txBox="1"/>
          <p:nvPr/>
        </p:nvSpPr>
        <p:spPr>
          <a:xfrm>
            <a:off x="479376" y="2081474"/>
            <a:ext cx="48891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的函数解析式；（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27">
                <a:extLst>
                  <a:ext uri="{FF2B5EF4-FFF2-40B4-BE49-F238E27FC236}">
                    <a16:creationId xmlns:a16="http://schemas.microsoft.com/office/drawing/2014/main" id="{C820A241-7F3A-CFF9-A183-3053A28A3D92}"/>
                  </a:ext>
                </a:extLst>
              </p:cNvPr>
              <p:cNvSpPr txBox="1"/>
              <p:nvPr/>
            </p:nvSpPr>
            <p:spPr>
              <a:xfrm>
                <a:off x="479376" y="2516850"/>
                <a:ext cx="10926068" cy="41331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）若小王家计划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个月（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年）还清贷款，则每月应还款多少万元？（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（万元）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答：每月应还款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万元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27">
                <a:extLst>
                  <a:ext uri="{FF2B5EF4-FFF2-40B4-BE49-F238E27FC236}">
                    <a16:creationId xmlns:a16="http://schemas.microsoft.com/office/drawing/2014/main" id="{C820A241-7F3A-CFF9-A183-3053A28A3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516850"/>
                <a:ext cx="10926068" cy="4133183"/>
              </a:xfrm>
              <a:prstGeom prst="rect">
                <a:avLst/>
              </a:prstGeom>
              <a:blipFill>
                <a:blip r:embed="rId3"/>
                <a:stretch>
                  <a:fillRect l="-1730" t="-1327" r="-725" b="-3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B1CD34-3AE2-170D-591B-7ACBF03C91B0}"/>
                  </a:ext>
                </a:extLst>
              </p:cNvPr>
              <p:cNvSpPr txBox="1"/>
              <p:nvPr/>
            </p:nvSpPr>
            <p:spPr>
              <a:xfrm>
                <a:off x="389365" y="2945532"/>
                <a:ext cx="642391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B1CD34-3AE2-170D-591B-7ACBF03C9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945532"/>
                <a:ext cx="6423914" cy="778460"/>
              </a:xfrm>
              <a:prstGeom prst="rect">
                <a:avLst/>
              </a:prstGeom>
              <a:blipFill>
                <a:blip r:embed="rId4"/>
                <a:stretch>
                  <a:fillRect l="-1518" r="-142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971AE03-0605-A06D-9E37-0070D0ACC7C2}"/>
              </a:ext>
            </a:extLst>
          </p:cNvPr>
          <p:cNvSpPr txBox="1"/>
          <p:nvPr/>
        </p:nvSpPr>
        <p:spPr>
          <a:xfrm>
            <a:off x="389365" y="3630380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431B91-4FCD-0DFF-803D-64F2E71AF028}"/>
                  </a:ext>
                </a:extLst>
              </p:cNvPr>
              <p:cNvSpPr txBox="1"/>
              <p:nvPr/>
            </p:nvSpPr>
            <p:spPr>
              <a:xfrm>
                <a:off x="389365" y="4105868"/>
                <a:ext cx="2986786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431B91-4FCD-0DFF-803D-64F2E71AF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105868"/>
                <a:ext cx="2986786" cy="775919"/>
              </a:xfrm>
              <a:prstGeom prst="rect">
                <a:avLst/>
              </a:prstGeom>
              <a:blipFill>
                <a:blip r:embed="rId5"/>
                <a:stretch>
                  <a:fillRect l="-3265" r="-32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049207-F091-A0F0-9FA5-C70D34326756}"/>
                  </a:ext>
                </a:extLst>
              </p:cNvPr>
              <p:cNvSpPr txBox="1"/>
              <p:nvPr/>
            </p:nvSpPr>
            <p:spPr>
              <a:xfrm>
                <a:off x="389365" y="4788175"/>
                <a:ext cx="396627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049207-F091-A0F0-9FA5-C70D34326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788175"/>
                <a:ext cx="3966273" cy="768617"/>
              </a:xfrm>
              <a:prstGeom prst="rect">
                <a:avLst/>
              </a:prstGeom>
              <a:blipFill>
                <a:blip r:embed="rId6"/>
                <a:stretch>
                  <a:fillRect l="-2458" r="-23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86630EB-4CC0-1BF0-BE8C-1196BB8F9B34}"/>
                  </a:ext>
                </a:extLst>
              </p:cNvPr>
              <p:cNvSpPr txBox="1"/>
              <p:nvPr/>
            </p:nvSpPr>
            <p:spPr>
              <a:xfrm>
                <a:off x="389365" y="5463180"/>
                <a:ext cx="556012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（万元）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86630EB-4CC0-1BF0-BE8C-1196BB8F9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463180"/>
                <a:ext cx="5560123" cy="769316"/>
              </a:xfrm>
              <a:prstGeom prst="rect">
                <a:avLst/>
              </a:prstGeom>
              <a:blipFill>
                <a:blip r:embed="rId7"/>
                <a:stretch>
                  <a:fillRect l="-1754" r="-175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6FCC67C-0683-9BEC-9E83-0C09FB8AD4C5}"/>
              </a:ext>
            </a:extLst>
          </p:cNvPr>
          <p:cNvSpPr txBox="1"/>
          <p:nvPr/>
        </p:nvSpPr>
        <p:spPr>
          <a:xfrm>
            <a:off x="389365" y="6138885"/>
            <a:ext cx="3380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答：每月应还款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35" name="yt_shape_13935"/>
              <p:cNvSpPr txBox="1"/>
              <p:nvPr/>
            </p:nvSpPr>
            <p:spPr>
              <a:xfrm>
                <a:off x="540119" y="1032461"/>
                <a:ext cx="11111999" cy="51530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分）某乡镇要在生活垃圾存放区建一个老年活动中心，这样必须把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立方米的生活垃圾运走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）假如每天能运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立方米，所需时间为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天，写出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的函数解析式；（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）若每辆拖拉机一天能运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立方米，则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辆这样的拖拉机要多少天才能运完？（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代入函数解析式得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答：若每辆拖拉机一天能运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立方米，则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辆这样的拖拉机要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天才能运完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35" name="yt_shape_13935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32461"/>
                <a:ext cx="11111999" cy="5153077"/>
              </a:xfrm>
              <a:prstGeom prst="rect">
                <a:avLst/>
              </a:prstGeom>
              <a:blipFill>
                <a:blip r:embed="rId2"/>
                <a:stretch>
                  <a:fillRect l="-1701" t="-946" r="-1153" b="-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6D8B26-8838-0A63-43BA-CE0986010813}"/>
              </a:ext>
            </a:extLst>
          </p:cNvPr>
          <p:cNvSpPr txBox="1"/>
          <p:nvPr/>
        </p:nvSpPr>
        <p:spPr>
          <a:xfrm>
            <a:off x="450108" y="3363095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8D45F4-C4AB-FA31-A229-4582A0A7A186}"/>
                  </a:ext>
                </a:extLst>
              </p:cNvPr>
              <p:cNvSpPr txBox="1"/>
              <p:nvPr/>
            </p:nvSpPr>
            <p:spPr>
              <a:xfrm>
                <a:off x="450108" y="3838583"/>
                <a:ext cx="271691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938D45F4-C4AB-FA31-A229-4582A0A7A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38583"/>
                <a:ext cx="2716911" cy="768617"/>
              </a:xfrm>
              <a:prstGeom prst="rect">
                <a:avLst/>
              </a:prstGeom>
              <a:blipFill>
                <a:blip r:embed="rId3"/>
                <a:stretch>
                  <a:fillRect l="-3587" r="-33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E0BA21C-057A-F141-E4A4-7861F1503CA1}"/>
              </a:ext>
            </a:extLst>
          </p:cNvPr>
          <p:cNvSpPr txBox="1"/>
          <p:nvPr/>
        </p:nvSpPr>
        <p:spPr>
          <a:xfrm>
            <a:off x="450108" y="4513588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B07413-1258-2EEA-F7C1-C7999D7CDA59}"/>
                  </a:ext>
                </a:extLst>
              </p:cNvPr>
              <p:cNvSpPr txBox="1"/>
              <p:nvPr/>
            </p:nvSpPr>
            <p:spPr>
              <a:xfrm>
                <a:off x="450108" y="4989076"/>
                <a:ext cx="42583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代入函数解析式得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F3B07413-1258-2EEA-F7C1-C7999D7CD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9076"/>
                <a:ext cx="4258373" cy="769062"/>
              </a:xfrm>
              <a:prstGeom prst="rect">
                <a:avLst/>
              </a:prstGeom>
              <a:blipFill>
                <a:blip r:embed="rId4"/>
                <a:stretch>
                  <a:fillRect l="-2292" r="-22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54B053A-2D70-236B-6E68-7B99DD8FDFF0}"/>
              </a:ext>
            </a:extLst>
          </p:cNvPr>
          <p:cNvSpPr txBox="1"/>
          <p:nvPr/>
        </p:nvSpPr>
        <p:spPr>
          <a:xfrm>
            <a:off x="450108" y="5664526"/>
            <a:ext cx="10162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答：若每辆拖拉机一天能运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立方米，则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辆这样的拖拉机要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天才能运完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40" name="yt_shape_13940"/>
              <p:cNvSpPr txBox="1"/>
              <p:nvPr/>
            </p:nvSpPr>
            <p:spPr>
              <a:xfrm>
                <a:off x="479376" y="908720"/>
                <a:ext cx="11460537" cy="1611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分）实验数据显示，一般成人喝半斤低度白酒后，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小时内其血液中酒精含量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（毫克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百毫升）与时间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（时）的关系可近似地用二次函数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刻画；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时后（包括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可近似地用反比例函数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）刻画（如图所示）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40" name="yt_shape_139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08720"/>
                <a:ext cx="11460537" cy="1611916"/>
              </a:xfrm>
              <a:prstGeom prst="rect">
                <a:avLst/>
              </a:prstGeom>
              <a:blipFill>
                <a:blip r:embed="rId2"/>
                <a:stretch>
                  <a:fillRect l="-1649" t="-3030" r="-1383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42" name="yt_image_1394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549" y="2643395"/>
            <a:ext cx="2364364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4" name="yt_shape_13944"/>
          <p:cNvSpPr txBox="1"/>
          <p:nvPr/>
        </p:nvSpPr>
        <p:spPr>
          <a:xfrm>
            <a:off x="479376" y="2520636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）根据上述数学模型计算：</a:t>
            </a:r>
          </a:p>
        </p:txBody>
      </p:sp>
      <p:sp>
        <p:nvSpPr>
          <p:cNvPr id="13945" name="yt_shape_13945"/>
          <p:cNvSpPr txBox="1"/>
          <p:nvPr/>
        </p:nvSpPr>
        <p:spPr>
          <a:xfrm>
            <a:off x="479376" y="3006800"/>
            <a:ext cx="93871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喝酒后几时血液中的酒精含量达到最大值？最大值为多少？（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3946" name="yt_shape_13946"/>
          <p:cNvSpPr txBox="1"/>
          <p:nvPr/>
        </p:nvSpPr>
        <p:spPr>
          <a:xfrm>
            <a:off x="479376" y="3492964"/>
            <a:ext cx="53331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B2C0D4-E92F-2C6D-6F3F-FD1270D9A7F6}"/>
              </a:ext>
            </a:extLst>
          </p:cNvPr>
          <p:cNvSpPr txBox="1"/>
          <p:nvPr/>
        </p:nvSpPr>
        <p:spPr>
          <a:xfrm>
            <a:off x="479376" y="3900809"/>
            <a:ext cx="7628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CBF2C1-D505-09EE-8E75-7A065CF7AD74}"/>
              </a:ext>
            </a:extLst>
          </p:cNvPr>
          <p:cNvSpPr txBox="1"/>
          <p:nvPr/>
        </p:nvSpPr>
        <p:spPr>
          <a:xfrm>
            <a:off x="479376" y="4376297"/>
            <a:ext cx="900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时血液中的酒精含量达到最大值，最大值为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毫克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百毫升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89D9BC-B3B6-6864-FA48-30872C661C70}"/>
              </a:ext>
            </a:extLst>
          </p:cNvPr>
          <p:cNvSpPr txBox="1"/>
          <p:nvPr/>
        </p:nvSpPr>
        <p:spPr>
          <a:xfrm>
            <a:off x="479376" y="4851785"/>
            <a:ext cx="304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8023C8-9918-DDD5-5D88-E5061C2C209E}"/>
              </a:ext>
            </a:extLst>
          </p:cNvPr>
          <p:cNvSpPr txBox="1"/>
          <p:nvPr/>
        </p:nvSpPr>
        <p:spPr>
          <a:xfrm>
            <a:off x="479376" y="5327273"/>
            <a:ext cx="2794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1" name="yt_shape_13951"/>
          <p:cNvSpPr txBox="1"/>
          <p:nvPr/>
        </p:nvSpPr>
        <p:spPr>
          <a:xfrm>
            <a:off x="485591" y="11472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）按国家规定，车辆驾驶人员血液中的酒精含量大于或等于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毫克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百毫升时属于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酒后驾驶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，不能驾车上路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参照上述数学模型，假设某驾驶员晚上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在家喝完半斤低度白酒，第二天早上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能否驾车去上班？请说明理由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去上班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39ADBE-B842-E0AA-8859-2F23F64D167A}"/>
              </a:ext>
            </a:extLst>
          </p:cNvPr>
          <p:cNvSpPr txBox="1"/>
          <p:nvPr/>
        </p:nvSpPr>
        <p:spPr>
          <a:xfrm>
            <a:off x="485591" y="2539056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）不能驾车上班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0710F1-C0D9-B34C-F13A-5739985EBA58}"/>
              </a:ext>
            </a:extLst>
          </p:cNvPr>
          <p:cNvSpPr txBox="1"/>
          <p:nvPr/>
        </p:nvSpPr>
        <p:spPr>
          <a:xfrm>
            <a:off x="485591" y="3014544"/>
            <a:ext cx="7026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晚上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到第二天早上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小时，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BD00BD-622A-9D15-250C-A1850A0FFF8B}"/>
                  </a:ext>
                </a:extLst>
              </p:cNvPr>
              <p:cNvSpPr txBox="1"/>
              <p:nvPr/>
            </p:nvSpPr>
            <p:spPr>
              <a:xfrm>
                <a:off x="485591" y="3490032"/>
                <a:ext cx="5078920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BD00BD-622A-9D15-250C-A1850A0FF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1" y="3490032"/>
                <a:ext cx="5078920" cy="775412"/>
              </a:xfrm>
              <a:prstGeom prst="rect">
                <a:avLst/>
              </a:prstGeom>
              <a:blipFill>
                <a:blip r:embed="rId2"/>
                <a:stretch>
                  <a:fillRect l="-1921" r="-180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2025177-9CD9-B8B2-C493-00689FFF94DA}"/>
              </a:ext>
            </a:extLst>
          </p:cNvPr>
          <p:cNvSpPr txBox="1"/>
          <p:nvPr/>
        </p:nvSpPr>
        <p:spPr>
          <a:xfrm>
            <a:off x="485591" y="4171832"/>
            <a:ext cx="4980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第二天早上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不能驾车去上班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942">
            <a:extLst>
              <a:ext uri="{FF2B5EF4-FFF2-40B4-BE49-F238E27FC236}">
                <a16:creationId xmlns:a16="http://schemas.microsoft.com/office/drawing/2014/main" id="{060ED23F-567F-D720-8312-2A32BB472C82}"/>
              </a:ex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549" y="2643395"/>
            <a:ext cx="2364364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9" name="yt_shape_13879"/>
          <p:cNvSpPr txBox="1"/>
          <p:nvPr/>
        </p:nvSpPr>
        <p:spPr>
          <a:xfrm>
            <a:off x="540119" y="159952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如图，市煤气公司计划在地下修建一个容积为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的圆柱形煤气储存室，则储存室的底面积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）与其深度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）的函数图象大致是（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80" name="yt_image_138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1779" y="2718186"/>
            <a:ext cx="1188441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82" name="yt_image_138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89188"/>
            <a:ext cx="4634145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E83904-8D59-8544-39B1-367D0C2B9435}"/>
              </a:ext>
            </a:extLst>
          </p:cNvPr>
          <p:cNvSpPr txBox="1"/>
          <p:nvPr/>
        </p:nvSpPr>
        <p:spPr>
          <a:xfrm>
            <a:off x="8187582" y="202820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yt_shape_13884"/>
          <p:cNvSpPr txBox="1"/>
          <p:nvPr/>
        </p:nvSpPr>
        <p:spPr>
          <a:xfrm>
            <a:off x="540000" y="1668918"/>
            <a:ext cx="62837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下列关系中的两个量，成反比例的是（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85" name="yt_table_138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80442"/>
              </p:ext>
            </p:extLst>
          </p:nvPr>
        </p:nvGraphicFramePr>
        <p:xfrm>
          <a:off x="540000" y="2155082"/>
          <a:ext cx="5732463" cy="1901952"/>
        </p:xfrm>
        <a:graphic>
          <a:graphicData uri="http://schemas.openxmlformats.org/drawingml/2006/table">
            <a:tbl>
              <a:tblPr/>
              <a:tblGrid>
                <a:gridCol w="573246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面积一定时，矩形周长与一边长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压力一定时，压强和受力面积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读一本书，已读的页数与余下的页数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某人的年龄与体重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13887" name="yt_shape_13887"/>
          <p:cNvSpPr txBox="1"/>
          <p:nvPr/>
        </p:nvSpPr>
        <p:spPr>
          <a:xfrm>
            <a:off x="540119" y="410740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已知阻力和阻力臂不变，分别为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，撬杠长为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，撬杠撬动石头至少需要的力为（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88" name="yt_table_138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343711"/>
              </p:ext>
            </p:extLst>
          </p:nvPr>
        </p:nvGraphicFramePr>
        <p:xfrm>
          <a:off x="540000" y="5073697"/>
          <a:ext cx="8997316" cy="475488"/>
        </p:xfrm>
        <a:graphic>
          <a:graphicData uri="http://schemas.openxmlformats.org/drawingml/2006/table">
            <a:tbl>
              <a:tblPr/>
              <a:tblGrid>
                <a:gridCol w="2491105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47364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A.200N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B.250N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C.300N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D.400N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37BBB2D-9770-5A86-9B1B-51368EC3B19B}"/>
              </a:ext>
            </a:extLst>
          </p:cNvPr>
          <p:cNvSpPr txBox="1"/>
          <p:nvPr/>
        </p:nvSpPr>
        <p:spPr>
          <a:xfrm>
            <a:off x="6012589" y="162211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32931B-A442-9E3A-669D-A21D622FAC4B}"/>
              </a:ext>
            </a:extLst>
          </p:cNvPr>
          <p:cNvSpPr txBox="1"/>
          <p:nvPr/>
        </p:nvSpPr>
        <p:spPr>
          <a:xfrm>
            <a:off x="2431308" y="453608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0" name="yt_shape_13890"/>
          <p:cNvSpPr txBox="1"/>
          <p:nvPr/>
        </p:nvSpPr>
        <p:spPr>
          <a:xfrm>
            <a:off x="540119" y="231146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已知蓄电池的电压为定值，使用蓄电池时，电流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）是反比例函数关系，它的图象如图所示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92" name="yt_table_13892_skip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1376388"/>
                  </p:ext>
                </p:extLst>
              </p:nvPr>
            </p:nvGraphicFramePr>
            <p:xfrm>
              <a:off x="540000" y="3277759"/>
              <a:ext cx="3808413" cy="1906780"/>
            </p:xfrm>
            <a:graphic>
              <a:graphicData uri="http://schemas.openxmlformats.org/drawingml/2006/table">
                <a:tbl>
                  <a:tblPr/>
                  <a:tblGrid>
                    <a:gridCol w="380841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函数解析式为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蓄电池的电压是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3.6Ω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92" name="yt_table_13892_skip" descr="{&quot;rangeId&quot;:6,&quot;type&quot;:&quot;Option&quot;,&quot;drawing&quot;:[&quot;yt_image_13891&quot;]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1376388"/>
                  </p:ext>
                </p:extLst>
              </p:nvPr>
            </p:nvGraphicFramePr>
            <p:xfrm>
              <a:off x="540000" y="3277759"/>
              <a:ext cx="3808413" cy="1906780"/>
            </p:xfrm>
            <a:graphic>
              <a:graphicData uri="http://schemas.openxmlformats.org/drawingml/2006/table">
                <a:tbl>
                  <a:tblPr/>
                  <a:tblGrid>
                    <a:gridCol w="3808413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蓄电池的电压是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18V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3.6Ω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I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91" name="yt_image_13891_skip" title="H_128.2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1922" y="3277759"/>
            <a:ext cx="200800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85E619-B6CB-5AF5-F778-2552F0CB7670}"/>
              </a:ext>
            </a:extLst>
          </p:cNvPr>
          <p:cNvSpPr txBox="1"/>
          <p:nvPr/>
        </p:nvSpPr>
        <p:spPr>
          <a:xfrm>
            <a:off x="9135321" y="274014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119" y="213426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满足的反比例函数关系如图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所示，等腰直角三角形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5" name="yt_table_1389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967867"/>
              </p:ext>
            </p:extLst>
          </p:nvPr>
        </p:nvGraphicFramePr>
        <p:xfrm>
          <a:off x="540000" y="3580690"/>
          <a:ext cx="4630738" cy="1901952"/>
        </p:xfrm>
        <a:graphic>
          <a:graphicData uri="http://schemas.openxmlformats.org/drawingml/2006/table">
            <a:tbl>
              <a:tblPr/>
              <a:tblGrid>
                <a:gridCol w="4630738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增大时，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的值不变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增大时，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的值增大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pic>
        <p:nvPicPr>
          <p:cNvPr id="13894" name="yt_image_13894_skip" title="H_118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2241" y="3580690"/>
            <a:ext cx="3598034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5EA6A6-C598-8FCA-6A6A-681F0AB2ADDF}"/>
              </a:ext>
            </a:extLst>
          </p:cNvPr>
          <p:cNvSpPr txBox="1"/>
          <p:nvPr/>
        </p:nvSpPr>
        <p:spPr>
          <a:xfrm>
            <a:off x="907308" y="303843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98" name="yt_shape_13898"/>
              <p:cNvSpPr txBox="1"/>
              <p:nvPr/>
            </p:nvSpPr>
            <p:spPr>
              <a:xfrm>
                <a:off x="479376" y="1484784"/>
                <a:ext cx="11111999" cy="32443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如果某蓄水池的排水管的平均排水量为每小时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可以将满池水全部排空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现在平均排水量为每小时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，将满池水排空所需要的时间为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，写出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之间的函数解析式：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一批零件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个，一个工人每小时做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个，用关系式表示人数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与完成任务所需的时间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之间的函数关系式为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98" name="yt_shape_138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84784"/>
                <a:ext cx="11111999" cy="3244350"/>
              </a:xfrm>
              <a:prstGeom prst="rect">
                <a:avLst/>
              </a:prstGeom>
              <a:blipFill>
                <a:blip r:embed="rId2"/>
                <a:stretch>
                  <a:fillRect l="-1701" t="-1692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64E8E4-FDE2-B686-7AF3-48F7241D9A2F}"/>
                  </a:ext>
                </a:extLst>
              </p:cNvPr>
              <p:cNvSpPr txBox="1"/>
              <p:nvPr/>
            </p:nvSpPr>
            <p:spPr>
              <a:xfrm>
                <a:off x="2722889" y="2704897"/>
                <a:ext cx="1267524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64E8E4-FDE2-B686-7AF3-48F7241D9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2889" y="2704897"/>
                <a:ext cx="1267524" cy="768554"/>
              </a:xfrm>
              <a:prstGeom prst="rect">
                <a:avLst/>
              </a:prstGeom>
              <a:blipFill>
                <a:blip r:embed="rId3"/>
                <a:stretch>
                  <a:fillRect l="-76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8172B3-B2F8-8EA1-FE55-0CC552229417}"/>
                  </a:ext>
                </a:extLst>
              </p:cNvPr>
              <p:cNvSpPr txBox="1"/>
              <p:nvPr/>
            </p:nvSpPr>
            <p:spPr>
              <a:xfrm>
                <a:off x="4451081" y="3845796"/>
                <a:ext cx="118179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8172B3-B2F8-8EA1-FE55-0CC552229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1081" y="3845796"/>
                <a:ext cx="1181799" cy="768617"/>
              </a:xfrm>
              <a:prstGeom prst="rect">
                <a:avLst/>
              </a:prstGeom>
              <a:blipFill>
                <a:blip r:embed="rId4"/>
                <a:stretch>
                  <a:fillRect l="-77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6" name="yt_shape_13906"/>
          <p:cNvSpPr txBox="1"/>
          <p:nvPr/>
        </p:nvSpPr>
        <p:spPr>
          <a:xfrm>
            <a:off x="540000" y="44823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3" name="yt_shape_13903" title="H_158.98111">
            <a:extLst>
              <a:ext uri="{FF2B5EF4-FFF2-40B4-BE49-F238E27FC236}">
                <a16:creationId xmlns:a16="http://schemas.microsoft.com/office/drawing/2014/main" id="{3519D775-23C1-BFD2-AEBA-15B10426F1FD}"/>
              </a:ext>
            </a:extLst>
          </p:cNvPr>
          <p:cNvGrpSpPr/>
          <p:nvPr/>
        </p:nvGrpSpPr>
        <p:grpSpPr>
          <a:xfrm>
            <a:off x="4933531" y="3757025"/>
            <a:ext cx="2324938" cy="2096004"/>
            <a:chOff x="0" y="0"/>
            <a:chExt cx="2305017" cy="2019060"/>
          </a:xfrm>
        </p:grpSpPr>
        <p:pic>
          <p:nvPicPr>
            <p:cNvPr id="4" name="yt_image_13903">
              <a:extLst>
                <a:ext uri="{FF2B5EF4-FFF2-40B4-BE49-F238E27FC236}">
                  <a16:creationId xmlns:a16="http://schemas.microsoft.com/office/drawing/2014/main" id="{B5B43406-86CC-E565-0ECC-BEAF1E4EC885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5017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yt_shape_13905">
              <a:extLst>
                <a:ext uri="{FF2B5EF4-FFF2-40B4-BE49-F238E27FC236}">
                  <a16:creationId xmlns:a16="http://schemas.microsoft.com/office/drawing/2014/main" id="{C23F48A6-D7EF-08A5-8550-3732E3890A13}"/>
                </a:ext>
              </a:extLst>
            </p:cNvPr>
            <p:cNvSpPr txBox="1"/>
            <p:nvPr/>
          </p:nvSpPr>
          <p:spPr>
            <a:xfrm>
              <a:off x="619227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01EFAA1-341C-57F7-C024-28CD56110A47}"/>
              </a:ext>
            </a:extLst>
          </p:cNvPr>
          <p:cNvSpPr txBox="1"/>
          <p:nvPr/>
        </p:nvSpPr>
        <p:spPr>
          <a:xfrm>
            <a:off x="623457" y="1968248"/>
            <a:ext cx="11017159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在一个可以改变体积的密闭容器内装有一定质量的二氧化碳，当改变容器的体积时，气体的密度也会随之改变，密度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kg/m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）是体积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）的反比例函数，它的图象如图所示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时，气体的密度是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FF0000">
                    <a:alpha val="0"/>
                  </a:srgbClr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kumimoji="0" lang="zh-CN" altLang="zh-CN" sz="100" b="0" i="0" u="none" strike="noStrike" kern="1200" cap="none" spc="-10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kg/m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7C3716-4526-F7CA-0536-8D08F8180FBA}"/>
              </a:ext>
            </a:extLst>
          </p:cNvPr>
          <p:cNvSpPr txBox="1"/>
          <p:nvPr/>
        </p:nvSpPr>
        <p:spPr>
          <a:xfrm>
            <a:off x="9480376" y="2911018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154867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一块长方体大理石板的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三个面上的边长如图所示，如果把大理石板的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面向下放在地上时，地面所受压强为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，那么把大理石板的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面向下放在地面上，地面所受压强是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Pa.</a:t>
            </a:r>
          </a:p>
        </p:txBody>
      </p:sp>
      <p:sp>
        <p:nvSpPr>
          <p:cNvPr id="13911" name="yt_shape_13911"/>
          <p:cNvSpPr txBox="1"/>
          <p:nvPr/>
        </p:nvSpPr>
        <p:spPr>
          <a:xfrm>
            <a:off x="540000" y="43872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08" name="yt_shape_13908" title="H_94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432" y="3140609"/>
            <a:ext cx="2011134" cy="1196100"/>
            <a:chOff x="0" y="0"/>
            <a:chExt cx="2011134" cy="1196100"/>
          </a:xfrm>
        </p:grpSpPr>
        <p:pic>
          <p:nvPicPr>
            <p:cNvPr id="2" name="yt_image_1390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1134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0" name="yt_shape_13910"/>
            <p:cNvSpPr txBox="1"/>
            <p:nvPr/>
          </p:nvSpPr>
          <p:spPr>
            <a:xfrm>
              <a:off x="396103" y="8361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912" name="yt_shape_13912"/>
          <p:cNvSpPr txBox="1"/>
          <p:nvPr/>
        </p:nvSpPr>
        <p:spPr>
          <a:xfrm>
            <a:off x="540119" y="47606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某种汽车可装油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，若汽车每小时的用油量为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若要使汽车行驶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不需供油，则每小时用油量的范围是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2A20A-1B70-9674-4D91-AF8066A7DCDC}"/>
              </a:ext>
            </a:extLst>
          </p:cNvPr>
          <p:cNvSpPr txBox="1"/>
          <p:nvPr/>
        </p:nvSpPr>
        <p:spPr>
          <a:xfrm>
            <a:off x="2888508" y="2452849"/>
            <a:ext cx="553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249D61-A21F-EDD5-9896-02A9344187EE}"/>
              </a:ext>
            </a:extLst>
          </p:cNvPr>
          <p:cNvSpPr txBox="1"/>
          <p:nvPr/>
        </p:nvSpPr>
        <p:spPr>
          <a:xfrm>
            <a:off x="5090432" y="5191572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17" name="yt_shape_13917"/>
              <p:cNvSpPr txBox="1"/>
              <p:nvPr/>
            </p:nvSpPr>
            <p:spPr>
              <a:xfrm>
                <a:off x="540119" y="1447286"/>
                <a:ext cx="11111999" cy="43234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分）已知某品牌显示器的寿命大约为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）这种显示器可工作的天数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与平均每日工作的小时数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之间具有怎样的函数关系？（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）如果平均每天工作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，那么这种显示器大约可使用多长时间？（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答：这种显示器大约可使用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7" name="yt_shape_13917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7286"/>
                <a:ext cx="11111999" cy="4323428"/>
              </a:xfrm>
              <a:prstGeom prst="rect">
                <a:avLst/>
              </a:prstGeom>
              <a:blipFill>
                <a:blip r:embed="rId2"/>
                <a:stretch>
                  <a:fillRect l="-1701" t="-1127" b="-3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D2EE75-22B0-F309-49AB-CBE65B0545AA}"/>
                  </a:ext>
                </a:extLst>
              </p:cNvPr>
              <p:cNvSpPr txBox="1"/>
              <p:nvPr/>
            </p:nvSpPr>
            <p:spPr>
              <a:xfrm>
                <a:off x="450108" y="3777920"/>
                <a:ext cx="5067681" cy="8332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78D2EE75-22B0-F309-49AB-CBE65B054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7920"/>
                <a:ext cx="5067681" cy="833260"/>
              </a:xfrm>
              <a:prstGeom prst="rect">
                <a:avLst/>
              </a:prstGeom>
              <a:blipFill>
                <a:blip r:embed="rId3"/>
                <a:stretch>
                  <a:fillRect l="-1925" r="-204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A0AB36-536C-3F79-037B-F4CE6C8DDB1D}"/>
                  </a:ext>
                </a:extLst>
              </p:cNvPr>
              <p:cNvSpPr txBox="1"/>
              <p:nvPr/>
            </p:nvSpPr>
            <p:spPr>
              <a:xfrm>
                <a:off x="450108" y="4517568"/>
                <a:ext cx="4661281" cy="8337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mathAnswerShape': 1}">
                <a:extLst>
                  <a:ext uri="{FF2B5EF4-FFF2-40B4-BE49-F238E27FC236}">
                    <a16:creationId xmlns:a16="http://schemas.microsoft.com/office/drawing/2014/main" id="{37A0AB36-536C-3F79-037B-F4CE6C8DD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7568"/>
                <a:ext cx="4661281" cy="833768"/>
              </a:xfrm>
              <a:prstGeom prst="rect">
                <a:avLst/>
              </a:prstGeom>
              <a:blipFill>
                <a:blip r:embed="rId4"/>
                <a:stretch>
                  <a:fillRect l="-2094" r="-2225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743AF57-3A77-EEDA-A911-22ACCCB76B11}"/>
              </a:ext>
            </a:extLst>
          </p:cNvPr>
          <p:cNvSpPr txBox="1"/>
          <p:nvPr/>
        </p:nvSpPr>
        <p:spPr>
          <a:xfrm>
            <a:off x="450108" y="5257724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答：这种显示器大约可使用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1904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2023-10-20T04:44:10Z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