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0" r:id="rId6"/>
    <p:sldId id="394" r:id="rId7"/>
    <p:sldId id="371" r:id="rId8"/>
    <p:sldId id="373" r:id="rId9"/>
    <p:sldId id="374" r:id="rId10"/>
    <p:sldId id="375" r:id="rId11"/>
    <p:sldId id="377" r:id="rId12"/>
    <p:sldId id="396" r:id="rId13"/>
    <p:sldId id="378" r:id="rId14"/>
    <p:sldId id="380" r:id="rId15"/>
    <p:sldId id="381" r:id="rId16"/>
    <p:sldId id="398" r:id="rId17"/>
    <p:sldId id="384" r:id="rId18"/>
    <p:sldId id="386" r:id="rId19"/>
    <p:sldId id="390" r:id="rId20"/>
    <p:sldId id="392" r:id="rId21"/>
    <p:sldId id="401" r:id="rId22"/>
    <p:sldId id="402" r:id="rId23"/>
    <p:sldId id="256" r:id="rId2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3.png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3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bin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bin"/><Relationship Id="rId4" Type="http://schemas.openxmlformats.org/officeDocument/2006/relationships/image" Target="../media/image6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1" name="yt_shape_12031"/>
          <p:cNvSpPr txBox="1"/>
          <p:nvPr/>
        </p:nvSpPr>
        <p:spPr>
          <a:xfrm>
            <a:off x="540000" y="910743"/>
            <a:ext cx="2432269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  <a:cs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白正" pitchFamily="30"/>
                <a:ea typeface="宋体" pitchFamily="30"/>
                <a:cs typeface="宋体" pitchFamily="30"/>
              </a:rPr>
              <a:t> </a:t>
            </a:r>
          </a:p>
        </p:txBody>
      </p:sp>
      <p:pic>
        <p:nvPicPr>
          <p:cNvPr id="12030" name="yt_image_12030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10743"/>
            <a:ext cx="2416091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33" name="yt_shape_12033"/>
          <p:cNvSpPr txBox="1"/>
          <p:nvPr/>
        </p:nvSpPr>
        <p:spPr>
          <a:xfrm>
            <a:off x="540000" y="1569473"/>
            <a:ext cx="303288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图形的相似</a:t>
            </a:r>
          </a:p>
        </p:txBody>
      </p:sp>
      <p:sp>
        <p:nvSpPr>
          <p:cNvPr id="12034" name="yt_shape_12034"/>
          <p:cNvSpPr txBox="1"/>
          <p:nvPr/>
        </p:nvSpPr>
        <p:spPr>
          <a:xfrm>
            <a:off x="540000" y="2073783"/>
            <a:ext cx="751487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下列各选项中内外两个图形，是相似图形的为（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035" name="yt_image_1203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12311"/>
            <a:ext cx="4855483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37" name="yt_shape_12037"/>
          <p:cNvSpPr txBox="1"/>
          <p:nvPr/>
        </p:nvSpPr>
        <p:spPr>
          <a:xfrm>
            <a:off x="540000" y="3919560"/>
            <a:ext cx="537807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下列各线段的长度成比例的是（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38" name="yt_table_1203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838583"/>
              </p:ext>
            </p:extLst>
          </p:nvPr>
        </p:nvGraphicFramePr>
        <p:xfrm>
          <a:off x="540000" y="4405724"/>
          <a:ext cx="4043363" cy="1901952"/>
        </p:xfrm>
        <a:graphic>
          <a:graphicData uri="http://schemas.openxmlformats.org/drawingml/2006/table">
            <a:tbl>
              <a:tblPr/>
              <a:tblGrid>
                <a:gridCol w="4043363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</a:tbl>
          </a:graphicData>
        </a:graphic>
      </p:graphicFrame>
      <p:pic>
        <p:nvPicPr>
          <p:cNvPr id="3" name="yt_shape_1697709393879">
            <a:extLst>
              <a:ext uri="{FF2B5EF4-FFF2-40B4-BE49-F238E27FC236}">
                <a16:creationId xmlns:a16="http://schemas.microsoft.com/office/drawing/2014/main" id="{4077D26A-DFB0-3D1A-D17D-FB87BC4603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0851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41B6BB-1EA4-624D-5C44-B1C489BB3F1A}"/>
              </a:ext>
            </a:extLst>
          </p:cNvPr>
          <p:cNvSpPr txBox="1"/>
          <p:nvPr/>
        </p:nvSpPr>
        <p:spPr>
          <a:xfrm>
            <a:off x="7231789" y="202697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3EA236-8B3A-6656-BFB3-C86F44CEC31C}"/>
              </a:ext>
            </a:extLst>
          </p:cNvPr>
          <p:cNvSpPr txBox="1"/>
          <p:nvPr/>
        </p:nvSpPr>
        <p:spPr>
          <a:xfrm>
            <a:off x="5098189" y="387275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2" name="yt_shape_12092"/>
          <p:cNvSpPr txBox="1"/>
          <p:nvPr/>
        </p:nvSpPr>
        <p:spPr>
          <a:xfrm>
            <a:off x="540001" y="12593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上移动（点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不与点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重合），满足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094" name="yt_shape_12094"/>
          <p:cNvSpPr txBox="1"/>
          <p:nvPr/>
        </p:nvSpPr>
        <p:spPr>
          <a:xfrm>
            <a:off x="5336140" y="1876503"/>
            <a:ext cx="1089594" cy="15171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250" b="0" i="0" u="none" spc="-8250">
                <a:solidFill>
                  <a:srgbClr val="1EE3CF"/>
                </a:solidFill>
                <a:effectLst/>
                <a:latin typeface="白正" pitchFamily="82"/>
                <a:ea typeface="宋体" pitchFamily="82"/>
                <a:cs typeface="宋体" pitchFamily="82"/>
              </a:rPr>
              <a:t> </a:t>
            </a:r>
            <a:r>
              <a:rPr lang="en-US" altLang="zh-CN" sz="8250" b="0" i="0" u="none" spc="6634">
                <a:solidFill>
                  <a:srgbClr val="1EE3CF"/>
                </a:solidFill>
                <a:effectLst/>
                <a:latin typeface="白正" pitchFamily="82"/>
                <a:ea typeface="宋体" pitchFamily="82"/>
                <a:cs typeface="宋体" pitchFamily="82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2093" name="yt_image_1209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44473" y="2313191"/>
            <a:ext cx="1102566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96" name="yt_shape_12096"/>
          <p:cNvSpPr txBox="1"/>
          <p:nvPr/>
        </p:nvSpPr>
        <p:spPr>
          <a:xfrm>
            <a:off x="540001" y="2189881"/>
            <a:ext cx="410208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2D8143-F1F7-2FC9-3960-E8B18DA62262}"/>
              </a:ext>
            </a:extLst>
          </p:cNvPr>
          <p:cNvSpPr txBox="1"/>
          <p:nvPr/>
        </p:nvSpPr>
        <p:spPr>
          <a:xfrm>
            <a:off x="540000" y="2599699"/>
            <a:ext cx="521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360C14-9C05-75F9-3192-386EF808B389}"/>
              </a:ext>
            </a:extLst>
          </p:cNvPr>
          <p:cNvSpPr txBox="1"/>
          <p:nvPr/>
        </p:nvSpPr>
        <p:spPr>
          <a:xfrm>
            <a:off x="540000" y="3075187"/>
            <a:ext cx="456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554A5E-12A9-E83A-CA26-5953A4ACC8B5}"/>
              </a:ext>
            </a:extLst>
          </p:cNvPr>
          <p:cNvSpPr txBox="1"/>
          <p:nvPr/>
        </p:nvSpPr>
        <p:spPr>
          <a:xfrm>
            <a:off x="540000" y="3550675"/>
            <a:ext cx="465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D37953-CA68-434F-37FA-6DCE243C1A9E}"/>
              </a:ext>
            </a:extLst>
          </p:cNvPr>
          <p:cNvSpPr txBox="1"/>
          <p:nvPr/>
        </p:nvSpPr>
        <p:spPr>
          <a:xfrm>
            <a:off x="540000" y="4026163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7BB090-D272-E5CB-5843-350A2ABF2883}"/>
              </a:ext>
            </a:extLst>
          </p:cNvPr>
          <p:cNvSpPr txBox="1"/>
          <p:nvPr/>
        </p:nvSpPr>
        <p:spPr>
          <a:xfrm>
            <a:off x="540000" y="4501651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D63B38C-44C1-A161-6D02-89423C9AF70C}"/>
              </a:ext>
            </a:extLst>
          </p:cNvPr>
          <p:cNvSpPr txBox="1"/>
          <p:nvPr/>
        </p:nvSpPr>
        <p:spPr>
          <a:xfrm>
            <a:off x="540000" y="4977139"/>
            <a:ext cx="2642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99" name="yt_shape_12099"/>
              <p:cNvSpPr txBox="1"/>
              <p:nvPr/>
            </p:nvSpPr>
            <p:spPr>
              <a:xfrm>
                <a:off x="540000" y="1750734"/>
                <a:ext cx="4797724" cy="37165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099" name="yt_shape_12099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50734"/>
                <a:ext cx="4797724" cy="3716530"/>
              </a:xfrm>
              <a:prstGeom prst="rect">
                <a:avLst/>
              </a:prstGeom>
              <a:blipFill>
                <a:blip r:embed="rId2"/>
                <a:stretch>
                  <a:fillRect l="-3939" r="-3050" b="-4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FCD4E37-F121-7590-413F-4B89CC23EAB5}"/>
                  </a:ext>
                </a:extLst>
              </p:cNvPr>
              <p:cNvSpPr txBox="1"/>
              <p:nvPr/>
            </p:nvSpPr>
            <p:spPr>
              <a:xfrm>
                <a:off x="449989" y="1703928"/>
                <a:ext cx="4931410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FCD4E37-F121-7590-413F-4B89CC23EA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03928"/>
                <a:ext cx="4931410" cy="769379"/>
              </a:xfrm>
              <a:prstGeom prst="rect">
                <a:avLst/>
              </a:prstGeom>
              <a:blipFill>
                <a:blip r:embed="rId3"/>
                <a:stretch>
                  <a:fillRect l="-1978" r="-206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07D4424-7F1C-9313-B008-19CBB1DF4CE0}"/>
              </a:ext>
            </a:extLst>
          </p:cNvPr>
          <p:cNvSpPr txBox="1"/>
          <p:nvPr/>
        </p:nvSpPr>
        <p:spPr>
          <a:xfrm>
            <a:off x="449989" y="2379695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486A26D-DD27-A54F-F06B-2BB6C256CB08}"/>
                  </a:ext>
                </a:extLst>
              </p:cNvPr>
              <p:cNvSpPr txBox="1"/>
              <p:nvPr/>
            </p:nvSpPr>
            <p:spPr>
              <a:xfrm>
                <a:off x="449989" y="2855183"/>
                <a:ext cx="3137536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31, 'mathAnswerShape': 1}">
                <a:extLst>
                  <a:ext uri="{FF2B5EF4-FFF2-40B4-BE49-F238E27FC236}">
                    <a16:creationId xmlns:a16="http://schemas.microsoft.com/office/drawing/2014/main" id="{3486A26D-DD27-A54F-F06B-2BB6C256CB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55183"/>
                <a:ext cx="3137536" cy="772110"/>
              </a:xfrm>
              <a:prstGeom prst="rect">
                <a:avLst/>
              </a:prstGeom>
              <a:blipFill>
                <a:blip r:embed="rId4"/>
                <a:stretch>
                  <a:fillRect l="-3107" r="-330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D90895A-9E7C-2446-B3DA-20205EF5A773}"/>
              </a:ext>
            </a:extLst>
          </p:cNvPr>
          <p:cNvSpPr txBox="1"/>
          <p:nvPr/>
        </p:nvSpPr>
        <p:spPr>
          <a:xfrm>
            <a:off x="449989" y="3533681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ABD9B3-CBAA-BDA4-82FC-E91B4A77FB3C}"/>
              </a:ext>
            </a:extLst>
          </p:cNvPr>
          <p:cNvSpPr txBox="1"/>
          <p:nvPr/>
        </p:nvSpPr>
        <p:spPr>
          <a:xfrm>
            <a:off x="449989" y="4009169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DB240A4-5AA0-9191-E124-8F25348BDF76}"/>
              </a:ext>
            </a:extLst>
          </p:cNvPr>
          <p:cNvSpPr txBox="1"/>
          <p:nvPr/>
        </p:nvSpPr>
        <p:spPr>
          <a:xfrm>
            <a:off x="449989" y="4484657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247B7D7-7BAE-D13D-067A-9F65396A751C}"/>
              </a:ext>
            </a:extLst>
          </p:cNvPr>
          <p:cNvSpPr txBox="1"/>
          <p:nvPr/>
        </p:nvSpPr>
        <p:spPr>
          <a:xfrm>
            <a:off x="449989" y="4960145"/>
            <a:ext cx="24565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097">
            <a:extLst>
              <a:ext uri="{FF2B5EF4-FFF2-40B4-BE49-F238E27FC236}">
                <a16:creationId xmlns:a16="http://schemas.microsoft.com/office/drawing/2014/main" id="{B8F2ADFE-98C1-7C75-29A7-99B719BC23EB}"/>
              </a:ext>
            </a:extLst>
          </p:cNvPr>
          <p:cNvSpPr txBox="1"/>
          <p:nvPr/>
        </p:nvSpPr>
        <p:spPr>
          <a:xfrm>
            <a:off x="540000" y="1447299"/>
            <a:ext cx="734175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移动到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的中点时，求证：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10" name="yt_image_12093">
            <a:extLst>
              <a:ext uri="{FF2B5EF4-FFF2-40B4-BE49-F238E27FC236}">
                <a16:creationId xmlns:a16="http://schemas.microsoft.com/office/drawing/2014/main" id="{8EDD38A4-C9D9-10AB-71E4-90445A1AC3E7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344472" y="1818543"/>
            <a:ext cx="1102566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1" name="yt_shape_12101"/>
          <p:cNvSpPr txBox="1"/>
          <p:nvPr/>
        </p:nvSpPr>
        <p:spPr>
          <a:xfrm>
            <a:off x="540000" y="1844963"/>
            <a:ext cx="39562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相似三角形的性质</a:t>
            </a:r>
          </a:p>
        </p:txBody>
      </p:sp>
      <p:sp>
        <p:nvSpPr>
          <p:cNvPr id="12102" name="yt_shape_12102"/>
          <p:cNvSpPr txBox="1"/>
          <p:nvPr/>
        </p:nvSpPr>
        <p:spPr>
          <a:xfrm>
            <a:off x="540119" y="234927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如图，在正三角形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的面积之比等于（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06" name="yt_table_12106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8311831"/>
                  </p:ext>
                </p:extLst>
              </p:nvPr>
            </p:nvGraphicFramePr>
            <p:xfrm>
              <a:off x="540000" y="3315568"/>
              <a:ext cx="9156320" cy="46107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5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52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  <a:gridCol w="1706690">
                      <a:extLst>
                        <a:ext uri="{9D8B030D-6E8A-4147-A177-3AD203B41FA5}">
                          <a16:colId xmlns:a16="http://schemas.microsoft.com/office/drawing/2014/main" val="102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1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2106" name="yt_table_12106_skip" descr="{&quot;rangeId&quot;:17,&quot;type&quot;:&quot;Option&quot;,&quot;drawing&quot;:[&quot;yt_shape_12103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8311831"/>
                  </p:ext>
                </p:extLst>
              </p:nvPr>
            </p:nvGraphicFramePr>
            <p:xfrm>
              <a:off x="540000" y="2370605"/>
              <a:ext cx="9156320" cy="46107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5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52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  <a:gridCol w="1706690">
                      <a:extLst>
                        <a:ext uri="{9D8B030D-6E8A-4147-A177-3AD203B41FA5}">
                          <a16:colId xmlns:a16="http://schemas.microsoft.com/office/drawing/2014/main" val="1025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4419" t="-6494" r="-6511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36786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103" name="yt_shape_12103_skip" title="H_162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8860" y="3315568"/>
            <a:ext cx="1650988" cy="2057922"/>
            <a:chOff x="0" y="0"/>
            <a:chExt cx="1650988" cy="2057922"/>
          </a:xfrm>
        </p:grpSpPr>
        <p:pic>
          <p:nvPicPr>
            <p:cNvPr id="2" name="yt_image_12103">
              <a:extLst>
                <a:ext uri="">
  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0988" cy="1661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05" name="yt_shape_12105"/>
            <p:cNvSpPr txBox="1"/>
            <p:nvPr/>
          </p:nvSpPr>
          <p:spPr>
            <a:xfrm>
              <a:off x="216030" y="169792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394096">
            <a:extLst>
              <a:ext uri="{FF2B5EF4-FFF2-40B4-BE49-F238E27FC236}">
                <a16:creationId xmlns:a16="http://schemas.microsoft.com/office/drawing/2014/main" id="{B40DE0C4-9F00-CA28-A598-818BEE6B36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86341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4BFAC6A-E9E3-C519-A633-7414D9EDDE44}"/>
              </a:ext>
            </a:extLst>
          </p:cNvPr>
          <p:cNvSpPr txBox="1"/>
          <p:nvPr/>
        </p:nvSpPr>
        <p:spPr>
          <a:xfrm>
            <a:off x="9098807" y="277795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07" name="yt_shape_12107"/>
              <p:cNvSpPr txBox="1"/>
              <p:nvPr/>
            </p:nvSpPr>
            <p:spPr>
              <a:xfrm>
                <a:off x="540120" y="1500524"/>
                <a:ext cx="10308280" cy="16811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（南通市中考）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如图所示，在正方形网格中，每个小正方形的边长均为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的顶点都在网格线的交点上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的周长为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的周长为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的值等于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107" name="yt_shape_121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00524"/>
                <a:ext cx="10308280" cy="1681166"/>
              </a:xfrm>
              <a:prstGeom prst="rect">
                <a:avLst/>
              </a:prstGeom>
              <a:blipFill>
                <a:blip r:embed="rId2"/>
                <a:stretch>
                  <a:fillRect l="-1833" t="-2899" r="-1597" b="-3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12" name="yt_shape_12112"/>
          <p:cNvSpPr txBox="1"/>
          <p:nvPr/>
        </p:nvSpPr>
        <p:spPr>
          <a:xfrm>
            <a:off x="540000" y="539482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09" name="yt_shape_12109" title="H_154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0578" y="3384842"/>
            <a:ext cx="1470843" cy="1959624"/>
            <a:chOff x="0" y="0"/>
            <a:chExt cx="1470843" cy="1959624"/>
          </a:xfrm>
        </p:grpSpPr>
        <p:pic>
          <p:nvPicPr>
            <p:cNvPr id="2" name="yt_image_12109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0843" cy="156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11" name="yt_shape_12111"/>
            <p:cNvSpPr txBox="1"/>
            <p:nvPr/>
          </p:nvSpPr>
          <p:spPr>
            <a:xfrm>
              <a:off x="125957" y="15996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FA7FA6-6A24-6C16-EB46-B8D2EF0E1C4E}"/>
                  </a:ext>
                </a:extLst>
              </p:cNvPr>
              <p:cNvSpPr txBox="1"/>
              <p:nvPr/>
            </p:nvSpPr>
            <p:spPr>
              <a:xfrm>
                <a:off x="4007768" y="2374147"/>
                <a:ext cx="454786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FA7FA6-6A24-6C16-EB46-B8D2EF0E1C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7768" y="2374147"/>
                <a:ext cx="454786" cy="8075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79B5ACD-A535-2CED-2E9B-A64533CD9CDE}"/>
              </a:ext>
            </a:extLst>
          </p:cNvPr>
          <p:cNvCxnSpPr/>
          <p:nvPr/>
        </p:nvCxnSpPr>
        <p:spPr>
          <a:xfrm>
            <a:off x="3792979" y="3153934"/>
            <a:ext cx="8843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" name="yt_shape_12113"/>
          <p:cNvSpPr txBox="1"/>
          <p:nvPr/>
        </p:nvSpPr>
        <p:spPr>
          <a:xfrm>
            <a:off x="407249" y="764450"/>
            <a:ext cx="3956211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相似三角形的应用</a:t>
            </a:r>
          </a:p>
        </p:txBody>
      </p:sp>
      <p:sp>
        <p:nvSpPr>
          <p:cNvPr id="12114" name="yt_shape_12114"/>
          <p:cNvSpPr txBox="1"/>
          <p:nvPr/>
        </p:nvSpPr>
        <p:spPr>
          <a:xfrm>
            <a:off x="409062" y="1213586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如图，为了测量一栋楼的高度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，小明同学先在操场上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处放一面镜子，向后退到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处，恰好在镜子中看到楼的顶部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；再将镜子放到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处，然后后退到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处，恰好再次在镜子中看到楼的顶部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在同一条直线上）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测得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，如果小明眼睛距地面的高度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，试确定楼的高度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15" name="yt_image_1211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980793"/>
            <a:ext cx="2141325" cy="1525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394158">
            <a:extLst>
              <a:ext uri="{FF2B5EF4-FFF2-40B4-BE49-F238E27FC236}">
                <a16:creationId xmlns:a16="http://schemas.microsoft.com/office/drawing/2014/main" id="{AF3134F0-AD52-8368-A218-480B637CDF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49" y="805828"/>
            <a:ext cx="1174942" cy="366380"/>
          </a:xfrm>
          <a:prstGeom prst="rect">
            <a:avLst/>
          </a:prstGeom>
        </p:spPr>
      </p:pic>
      <p:pic>
        <p:nvPicPr>
          <p:cNvPr id="2" name="yt_image_12120">
            <a:extLst>
              <a:ext uri="{FF2B5EF4-FFF2-40B4-BE49-F238E27FC236}">
                <a16:creationId xmlns:a16="http://schemas.microsoft.com/office/drawing/2014/main" id="{88EF705D-5DD1-5C71-D1DD-B4301C47E256}"/>
              </a:ext>
              <a:ext uri="">
                <a16:creationId xmlns="" xmlns:m="http://schemas.openxmlformats.org/officeDocument/2006/math" xmlns:p14="http://schemas.microsoft.com/office/powerpoint/2010/main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41673" y="4570861"/>
            <a:ext cx="1680028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4D31B2B-0E0F-0E7D-80D5-4849BA0A816D}"/>
              </a:ext>
            </a:extLst>
          </p:cNvPr>
          <p:cNvSpPr txBox="1"/>
          <p:nvPr/>
        </p:nvSpPr>
        <p:spPr>
          <a:xfrm>
            <a:off x="300973" y="2685800"/>
            <a:ext cx="1097960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关于点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的对称点为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，由光的反射定律知，延长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，连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7D4FFD-3EB6-60E2-90D5-B00172FC61A0}"/>
              </a:ext>
            </a:extLst>
          </p:cNvPr>
          <p:cNvSpPr txBox="1"/>
          <p:nvPr/>
        </p:nvSpPr>
        <p:spPr>
          <a:xfrm>
            <a:off x="300973" y="3161288"/>
            <a:ext cx="3423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并延长交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9640D4-7A29-EB79-B926-A228C28A47CA}"/>
              </a:ext>
            </a:extLst>
          </p:cNvPr>
          <p:cNvSpPr txBox="1"/>
          <p:nvPr/>
        </p:nvSpPr>
        <p:spPr>
          <a:xfrm>
            <a:off x="300973" y="3636776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0594C5D-748F-D43F-2D9B-73042FDD871C}"/>
              </a:ext>
            </a:extLst>
          </p:cNvPr>
          <p:cNvSpPr txBox="1"/>
          <p:nvPr/>
        </p:nvSpPr>
        <p:spPr>
          <a:xfrm>
            <a:off x="300973" y="4112264"/>
            <a:ext cx="2778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MFG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BB6D2EC-B9DD-7ECF-E1B2-8372CA6A5B68}"/>
                  </a:ext>
                </a:extLst>
              </p:cNvPr>
              <p:cNvSpPr txBox="1"/>
              <p:nvPr/>
            </p:nvSpPr>
            <p:spPr>
              <a:xfrm>
                <a:off x="3054235" y="3955004"/>
                <a:ext cx="2407794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𝑀𝐻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BB6D2EC-B9DD-7ECF-E1B2-8372CA6A5B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4235" y="3955004"/>
                <a:ext cx="2407794" cy="772110"/>
              </a:xfrm>
              <a:prstGeom prst="rect">
                <a:avLst/>
              </a:prstGeom>
              <a:blipFill>
                <a:blip r:embed="rId5"/>
                <a:stretch>
                  <a:fillRect l="-3797" r="-4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81F4D50-ADB3-DCFA-6D39-5C149BFF1D1A}"/>
                  </a:ext>
                </a:extLst>
              </p:cNvPr>
              <p:cNvSpPr txBox="1"/>
              <p:nvPr/>
            </p:nvSpPr>
            <p:spPr>
              <a:xfrm>
                <a:off x="407249" y="4621925"/>
                <a:ext cx="4043616" cy="7908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𝑀𝐻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𝑀𝑂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𝑂𝐻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81F4D50-ADB3-DCFA-6D39-5C149BFF1D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49" y="4621925"/>
                <a:ext cx="4043616" cy="790842"/>
              </a:xfrm>
              <a:prstGeom prst="rect">
                <a:avLst/>
              </a:prstGeom>
              <a:blipFill>
                <a:blip r:embed="rId6"/>
                <a:stretch>
                  <a:fillRect l="-2413" r="-24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697923E-3E41-5E40-50CD-312A41BD9926}"/>
                  </a:ext>
                </a:extLst>
              </p:cNvPr>
              <p:cNvSpPr txBox="1"/>
              <p:nvPr/>
            </p:nvSpPr>
            <p:spPr>
              <a:xfrm>
                <a:off x="407249" y="5319155"/>
                <a:ext cx="3635248" cy="7743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32m.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697923E-3E41-5E40-50CD-312A41BD99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49" y="5319155"/>
                <a:ext cx="3635248" cy="774395"/>
              </a:xfrm>
              <a:prstGeom prst="rect">
                <a:avLst/>
              </a:prstGeom>
              <a:blipFill>
                <a:blip r:embed="rId7"/>
                <a:stretch>
                  <a:fillRect l="-2685" r="-2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1248FEC2-2918-55D4-5B52-3AA0C1D9DF88}"/>
              </a:ext>
            </a:extLst>
          </p:cNvPr>
          <p:cNvSpPr txBox="1"/>
          <p:nvPr/>
        </p:nvSpPr>
        <p:spPr>
          <a:xfrm>
            <a:off x="407249" y="5999938"/>
            <a:ext cx="3337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答：楼的高度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3" name="yt_shape_12123"/>
          <p:cNvSpPr txBox="1"/>
          <p:nvPr/>
        </p:nvSpPr>
        <p:spPr>
          <a:xfrm>
            <a:off x="539881" y="1700554"/>
            <a:ext cx="210955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位似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24" name="yt_shape_12124"/>
              <p:cNvSpPr txBox="1"/>
              <p:nvPr/>
            </p:nvSpPr>
            <p:spPr>
              <a:xfrm>
                <a:off x="540000" y="2204864"/>
                <a:ext cx="11111999" cy="11205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EFGH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位似，其位似中心为点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等于（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2124" name="yt_shape_121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4864"/>
                <a:ext cx="11111999" cy="1120500"/>
              </a:xfrm>
              <a:prstGeom prst="rect">
                <a:avLst/>
              </a:prstGeom>
              <a:blipFill>
                <a:blip r:embed="rId2"/>
                <a:stretch>
                  <a:fillRect l="-1701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27" name="yt_table_12127_skip" title="H_49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0005590"/>
                  </p:ext>
                </p:extLst>
              </p:nvPr>
            </p:nvGraphicFramePr>
            <p:xfrm>
              <a:off x="539881" y="3376152"/>
              <a:ext cx="6800216" cy="634048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25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5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5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127" name="yt_table_12127_skip" title="H_49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0005590"/>
                  </p:ext>
                </p:extLst>
              </p:nvPr>
            </p:nvGraphicFramePr>
            <p:xfrm>
              <a:off x="539881" y="3376152"/>
              <a:ext cx="6800216" cy="634048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25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5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5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58"/>
                        </a:ext>
                      </a:extLst>
                    </a:gridCol>
                  </a:tblGrid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1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49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289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126" name="yt_image_12126_skip" title="H_107.55">
            <a:extLst>
              <a:ext uri="">
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0595" y="3376152"/>
            <a:ext cx="2159244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394222">
            <a:extLst>
              <a:ext uri="{FF2B5EF4-FFF2-40B4-BE49-F238E27FC236}">
                <a16:creationId xmlns:a16="http://schemas.microsoft.com/office/drawing/2014/main" id="{7C93C861-F802-E1F2-AA9A-299D5F743B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741932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AF4888-6CBD-45BA-5B93-361E012B1EF7}"/>
              </a:ext>
            </a:extLst>
          </p:cNvPr>
          <p:cNvSpPr txBox="1"/>
          <p:nvPr/>
        </p:nvSpPr>
        <p:spPr>
          <a:xfrm>
            <a:off x="1211989" y="283655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9" name="yt_shape_12129"/>
          <p:cNvSpPr txBox="1"/>
          <p:nvPr/>
        </p:nvSpPr>
        <p:spPr>
          <a:xfrm>
            <a:off x="540000" y="2042772"/>
            <a:ext cx="243271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128" name="yt_image_12128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42772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31" name="yt_shape_12131"/>
              <p:cNvSpPr txBox="1"/>
              <p:nvPr/>
            </p:nvSpPr>
            <p:spPr>
              <a:xfrm>
                <a:off x="540119" y="2734641"/>
                <a:ext cx="11111999" cy="9622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已知三个数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如果再添加一个数，使这四个数成比例，那么添加的数是（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2131" name="yt_shape_12131" descr="{&quot;rangeId&quot;:2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34641"/>
                <a:ext cx="11111999" cy="962251"/>
              </a:xfrm>
              <a:prstGeom prst="rect">
                <a:avLst/>
              </a:prstGeom>
              <a:blipFill>
                <a:blip r:embed="rId3"/>
                <a:stretch>
                  <a:fillRect l="-1701" t="-2548" b="-18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33" name="yt_table_12133" title="H_112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2272293"/>
                  </p:ext>
                </p:extLst>
              </p:nvPr>
            </p:nvGraphicFramePr>
            <p:xfrm>
              <a:off x="540000" y="3747680"/>
              <a:ext cx="6774879" cy="1427862"/>
            </p:xfrm>
            <a:graphic>
              <a:graphicData uri="http://schemas.openxmlformats.org/drawingml/2006/table">
                <a:tbl>
                  <a:tblPr/>
                  <a:tblGrid>
                    <a:gridCol w="3967861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  <a:gridCol w="2807018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4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2133" name="yt_table_12133" descr="{&quot;rangeId&quot;:23,&quot;type&quot;:&quot;Option&quot;}" title="H_112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2272293"/>
                  </p:ext>
                </p:extLst>
              </p:nvPr>
            </p:nvGraphicFramePr>
            <p:xfrm>
              <a:off x="540000" y="2604908"/>
              <a:ext cx="6774879" cy="1427862"/>
            </p:xfrm>
            <a:graphic>
              <a:graphicData uri="http://schemas.openxmlformats.org/drawingml/2006/table">
                <a:tbl>
                  <a:tblPr/>
                  <a:tblGrid>
                    <a:gridCol w="3967861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  <a:gridCol w="2807018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70814" b="-113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1215" b="-113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3"/>
                      </a:ext>
                    </a:extLst>
                  </a:tr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855" r="-70814" b="-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1215" t="-100855" b="-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706A800-E439-4901-6579-8F4AEB36C8AB}"/>
              </a:ext>
            </a:extLst>
          </p:cNvPr>
          <p:cNvSpPr txBox="1"/>
          <p:nvPr/>
        </p:nvSpPr>
        <p:spPr>
          <a:xfrm>
            <a:off x="907308" y="320961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34" name="yt_shape_12134"/>
              <p:cNvSpPr txBox="1"/>
              <p:nvPr/>
            </p:nvSpPr>
            <p:spPr>
              <a:xfrm>
                <a:off x="540119" y="1479298"/>
                <a:ext cx="11111999" cy="11287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相似，且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2134" name="yt_shape_12134" descr="{&quot;rangeId&quot;:2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79298"/>
                <a:ext cx="11111999" cy="1128707"/>
              </a:xfrm>
              <a:prstGeom prst="rect">
                <a:avLst/>
              </a:prstGeom>
              <a:blipFill>
                <a:blip r:embed="rId2"/>
                <a:stretch>
                  <a:fillRect l="-1701" t="-4865" r="-494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36" name="yt_shape_12136"/>
              <p:cNvSpPr txBox="1"/>
              <p:nvPr/>
            </p:nvSpPr>
            <p:spPr>
              <a:xfrm>
                <a:off x="540119" y="2658793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B'O'C'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为位似中心的位似图形，且相似比为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的对应点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2136" name="yt_shape_12136" descr="{&quot;rangeId&quot;:2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58793"/>
                <a:ext cx="11111999" cy="1586653"/>
              </a:xfrm>
              <a:prstGeom prst="rect">
                <a:avLst/>
              </a:prstGeom>
              <a:blipFill>
                <a:blip r:embed="rId3"/>
                <a:stretch>
                  <a:fillRect l="-1701" r="-1701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38" name="yt_image_12138">
            <a:extLst>
              <a:ext uri="">
                <a16:creationId xmlns="" xmlns:m="http://schemas.openxmlformats.org/officeDocument/2006/math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888" y="4296234"/>
            <a:ext cx="2046223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7097042-E330-A2DF-D96C-96B7AE14978E}"/>
                  </a:ext>
                </a:extLst>
              </p:cNvPr>
              <p:cNvSpPr txBox="1"/>
              <p:nvPr/>
            </p:nvSpPr>
            <p:spPr>
              <a:xfrm>
                <a:off x="6528048" y="1772816"/>
                <a:ext cx="765874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7097042-E330-A2DF-D96C-96B7AE1497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8048" y="1772816"/>
                <a:ext cx="765874" cy="735915"/>
              </a:xfrm>
              <a:prstGeom prst="rect">
                <a:avLst/>
              </a:prstGeom>
              <a:blipFill>
                <a:blip r:embed="rId5"/>
                <a:stretch>
                  <a:fillRect r="-11905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B6A398D-2CC4-FB2A-1E16-DFD34A3A6339}"/>
              </a:ext>
            </a:extLst>
          </p:cNvPr>
          <p:cNvSpPr txBox="1"/>
          <p:nvPr/>
        </p:nvSpPr>
        <p:spPr>
          <a:xfrm>
            <a:off x="9725871" y="328343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7553F8-4B74-47AB-64AE-406CFDA85F3F}"/>
              </a:ext>
            </a:extLst>
          </p:cNvPr>
          <p:cNvSpPr txBox="1"/>
          <p:nvPr/>
        </p:nvSpPr>
        <p:spPr>
          <a:xfrm>
            <a:off x="623392" y="372746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1" name="yt_shape_12141"/>
          <p:cNvSpPr txBox="1"/>
          <p:nvPr/>
        </p:nvSpPr>
        <p:spPr>
          <a:xfrm>
            <a:off x="539881" y="726621"/>
            <a:ext cx="2400978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140" name="yt_image_12140">
            <a:extLst>
              <a:ext uri="">
                <a16:creationId xmlns="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726621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3" name="yt_shape_12143"/>
          <p:cNvSpPr txBox="1"/>
          <p:nvPr/>
        </p:nvSpPr>
        <p:spPr>
          <a:xfrm>
            <a:off x="540000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延长线上的一点，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44" name="yt_image_1214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2461675"/>
            <a:ext cx="1616925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EFC769C-AA04-09ED-7AC0-898AA8473AEB}"/>
              </a:ext>
            </a:extLst>
          </p:cNvPr>
          <p:cNvSpPr txBox="1"/>
          <p:nvPr/>
        </p:nvSpPr>
        <p:spPr>
          <a:xfrm>
            <a:off x="449870" y="2230066"/>
            <a:ext cx="1981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2DDC50-F33F-C777-BBAB-C80570B5D625}"/>
              </a:ext>
            </a:extLst>
          </p:cNvPr>
          <p:cNvSpPr txBox="1"/>
          <p:nvPr/>
        </p:nvSpPr>
        <p:spPr>
          <a:xfrm>
            <a:off x="449870" y="2705554"/>
            <a:ext cx="293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E23DA3-9C02-EB6C-DDC9-C2BA5EB212E8}"/>
              </a:ext>
            </a:extLst>
          </p:cNvPr>
          <p:cNvSpPr txBox="1"/>
          <p:nvPr/>
        </p:nvSpPr>
        <p:spPr>
          <a:xfrm>
            <a:off x="449870" y="3181042"/>
            <a:ext cx="264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6C0544-14F9-9458-50FA-427C7234B265}"/>
              </a:ext>
            </a:extLst>
          </p:cNvPr>
          <p:cNvSpPr txBox="1"/>
          <p:nvPr/>
        </p:nvSpPr>
        <p:spPr>
          <a:xfrm>
            <a:off x="449870" y="3656530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4ECBF7-8074-803A-A57D-91579DB6E146}"/>
              </a:ext>
            </a:extLst>
          </p:cNvPr>
          <p:cNvSpPr txBox="1"/>
          <p:nvPr/>
        </p:nvSpPr>
        <p:spPr>
          <a:xfrm>
            <a:off x="2088296" y="3630964"/>
            <a:ext cx="2835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8CB2910-2C6A-9308-149F-305982A40086}"/>
                  </a:ext>
                </a:extLst>
              </p:cNvPr>
              <p:cNvSpPr txBox="1"/>
              <p:nvPr/>
            </p:nvSpPr>
            <p:spPr>
              <a:xfrm>
                <a:off x="449870" y="3901660"/>
                <a:ext cx="4919980" cy="8772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8CB2910-2C6A-9308-149F-305982A400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3901660"/>
                <a:ext cx="4919980" cy="877202"/>
              </a:xfrm>
              <a:prstGeom prst="rect">
                <a:avLst/>
              </a:prstGeom>
              <a:blipFill>
                <a:blip r:embed="rId4"/>
                <a:stretch>
                  <a:fillRect l="-1983" r="-1859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5654F68-AC64-4090-4F02-D44ECF84BFE9}"/>
              </a:ext>
            </a:extLst>
          </p:cNvPr>
          <p:cNvSpPr txBox="1"/>
          <p:nvPr/>
        </p:nvSpPr>
        <p:spPr>
          <a:xfrm>
            <a:off x="449870" y="4689133"/>
            <a:ext cx="465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BEAAB78-CC59-B155-E00D-FFEDE86AC16B}"/>
                  </a:ext>
                </a:extLst>
              </p:cNvPr>
              <p:cNvSpPr txBox="1"/>
              <p:nvPr/>
            </p:nvSpPr>
            <p:spPr>
              <a:xfrm>
                <a:off x="452930" y="5012279"/>
                <a:ext cx="5716460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，代入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BEAAB78-CC59-B155-E00D-FFEDE86AC1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930" y="5012279"/>
                <a:ext cx="5716460" cy="772110"/>
              </a:xfrm>
              <a:prstGeom prst="rect">
                <a:avLst/>
              </a:prstGeom>
              <a:blipFill>
                <a:blip r:embed="rId5"/>
                <a:stretch>
                  <a:fillRect l="-1599" r="-159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476C328F-CB9A-0188-7710-FAB0D4E5BD22}"/>
              </a:ext>
            </a:extLst>
          </p:cNvPr>
          <p:cNvSpPr txBox="1"/>
          <p:nvPr/>
        </p:nvSpPr>
        <p:spPr>
          <a:xfrm>
            <a:off x="449870" y="5733256"/>
            <a:ext cx="366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（负数舍去），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69600DD-3940-63E5-D269-924242030ECC}"/>
              </a:ext>
            </a:extLst>
          </p:cNvPr>
          <p:cNvSpPr txBox="1"/>
          <p:nvPr/>
        </p:nvSpPr>
        <p:spPr>
          <a:xfrm>
            <a:off x="465716" y="6131188"/>
            <a:ext cx="154216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2" name="yt_shape_12152"/>
          <p:cNvSpPr txBox="1"/>
          <p:nvPr/>
        </p:nvSpPr>
        <p:spPr>
          <a:xfrm>
            <a:off x="540000" y="98072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是直角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内部的一点，过点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同时从点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出发，分别以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的速度沿射线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的方向运动，连接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也随之停止运动，设运动时间为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53" name="yt_image_1215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3493" y="2976458"/>
            <a:ext cx="1565013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55" name="yt_shape_12155"/>
          <p:cNvSpPr txBox="1"/>
          <p:nvPr/>
        </p:nvSpPr>
        <p:spPr>
          <a:xfrm>
            <a:off x="539881" y="4463448"/>
            <a:ext cx="810318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）在运动过程中，不论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取何值，总有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，为什么？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0" name="yt_shape_12040"/>
          <p:cNvSpPr txBox="1"/>
          <p:nvPr/>
        </p:nvSpPr>
        <p:spPr>
          <a:xfrm>
            <a:off x="540000" y="1118652"/>
            <a:ext cx="58028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平行线分线段成比例定理及推论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041" name="yt_shape_12041"/>
              <p:cNvSpPr txBox="1"/>
              <p:nvPr/>
            </p:nvSpPr>
            <p:spPr>
              <a:xfrm>
                <a:off x="540000" y="1622962"/>
                <a:ext cx="7579254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，则正确的是（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2041" name="yt_shape_12041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22962"/>
                <a:ext cx="7579254" cy="645626"/>
              </a:xfrm>
              <a:prstGeom prst="rect">
                <a:avLst/>
              </a:prstGeom>
              <a:blipFill>
                <a:blip r:embed="rId2"/>
                <a:stretch>
                  <a:fillRect l="-2494" r="-144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46" name="yt_table_12046_skip" title="H_100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7187757"/>
                  </p:ext>
                </p:extLst>
              </p:nvPr>
            </p:nvGraphicFramePr>
            <p:xfrm>
              <a:off x="540000" y="2319376"/>
              <a:ext cx="6120131" cy="1273048"/>
            </p:xfrm>
            <a:graphic>
              <a:graphicData uri="http://schemas.openxmlformats.org/drawingml/2006/table">
                <a:tbl>
                  <a:tblPr/>
                  <a:tblGrid>
                    <a:gridCol w="4507548">
                      <a:extLst>
                        <a:ext uri="{9D8B030D-6E8A-4147-A177-3AD203B41FA5}">
                          <a16:colId xmlns:a16="http://schemas.microsoft.com/office/drawing/2014/main" val="10237"/>
                        </a:ext>
                      </a:extLst>
                    </a:gridCol>
                    <a:gridCol w="1612583">
                      <a:extLst>
                        <a:ext uri="{9D8B030D-6E8A-4147-A177-3AD203B41FA5}">
                          <a16:colId xmlns:a16="http://schemas.microsoft.com/office/drawing/2014/main" val="1023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𝐷𝐹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𝐵𝐹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𝐷𝐹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4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2046" name="yt_table_12046_skip" descr="{&quot;rangeId&quot;:5,&quot;type&quot;:&quot;Option&quot;,&quot;drawing&quot;:[&quot;yt_shape_12043&quot;]}" title="H_100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7187757"/>
                  </p:ext>
                </p:extLst>
              </p:nvPr>
            </p:nvGraphicFramePr>
            <p:xfrm>
              <a:off x="540000" y="2100724"/>
              <a:ext cx="6120131" cy="1273048"/>
            </p:xfrm>
            <a:graphic>
              <a:graphicData uri="http://schemas.openxmlformats.org/drawingml/2006/table">
                <a:tbl>
                  <a:tblPr/>
                  <a:tblGrid>
                    <a:gridCol w="4507548">
                      <a:extLst>
                        <a:ext uri="{9D8B030D-6E8A-4147-A177-3AD203B41FA5}">
                          <a16:colId xmlns:a16="http://schemas.microsoft.com/office/drawing/2014/main" val="10237"/>
                        </a:ext>
                      </a:extLst>
                    </a:gridCol>
                    <a:gridCol w="1612583">
                      <a:extLst>
                        <a:ext uri="{9D8B030D-6E8A-4147-A177-3AD203B41FA5}">
                          <a16:colId xmlns:a16="http://schemas.microsoft.com/office/drawing/2014/main" val="10238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35811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79245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3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3581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79245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043" name="yt_shape_12043_skip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51838" y="2319376"/>
            <a:ext cx="1998086" cy="1591578"/>
            <a:chOff x="0" y="0"/>
            <a:chExt cx="1998086" cy="1591578"/>
          </a:xfrm>
        </p:grpSpPr>
        <p:pic>
          <p:nvPicPr>
            <p:cNvPr id="3" name="yt_image_12043">
              <a:extLst>
                <a:ext uri="">
  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98086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45" name="yt_shape_12045"/>
            <p:cNvSpPr txBox="1"/>
            <p:nvPr/>
          </p:nvSpPr>
          <p:spPr>
            <a:xfrm>
              <a:off x="465762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047" name="yt_shape_12047"/>
          <p:cNvSpPr txBox="1"/>
          <p:nvPr/>
        </p:nvSpPr>
        <p:spPr>
          <a:xfrm>
            <a:off x="540000" y="3961391"/>
            <a:ext cx="715420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，则图中相似三角形有（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51" name="yt_table_1205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268922"/>
              </p:ext>
            </p:extLst>
          </p:nvPr>
        </p:nvGraphicFramePr>
        <p:xfrm>
          <a:off x="540000" y="4447555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</a:tbl>
          </a:graphicData>
        </a:graphic>
      </p:graphicFrame>
      <p:grpSp>
        <p:nvGrpSpPr>
          <p:cNvPr id="12048" name="yt_shape_12048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82575" y="4447555"/>
            <a:ext cx="1967342" cy="1652157"/>
            <a:chOff x="0" y="0"/>
            <a:chExt cx="1967342" cy="1652157"/>
          </a:xfrm>
        </p:grpSpPr>
        <p:pic>
          <p:nvPicPr>
            <p:cNvPr id="2" name="yt_image_12048">
              <a:extLst>
                <a:ext uri="">
  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967342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50" name="yt_shape_12050"/>
            <p:cNvSpPr txBox="1"/>
            <p:nvPr/>
          </p:nvSpPr>
          <p:spPr>
            <a:xfrm>
              <a:off x="450390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97709393940">
            <a:extLst>
              <a:ext uri="{FF2B5EF4-FFF2-40B4-BE49-F238E27FC236}">
                <a16:creationId xmlns:a16="http://schemas.microsoft.com/office/drawing/2014/main" id="{A2E51CB0-7A33-7595-2363-F0C89727A9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60030"/>
            <a:ext cx="1174942" cy="3663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F2B5EA0-5D60-53C8-B459-C75FB5D206E3}"/>
              </a:ext>
            </a:extLst>
          </p:cNvPr>
          <p:cNvSpPr txBox="1"/>
          <p:nvPr/>
        </p:nvSpPr>
        <p:spPr>
          <a:xfrm>
            <a:off x="7295542" y="1576156"/>
            <a:ext cx="383286" cy="7329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0D6159-A851-84A8-D41D-440CD5AD5B17}"/>
              </a:ext>
            </a:extLst>
          </p:cNvPr>
          <p:cNvSpPr txBox="1"/>
          <p:nvPr/>
        </p:nvSpPr>
        <p:spPr>
          <a:xfrm>
            <a:off x="6874601" y="3914585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59" name="yt_shape_12159"/>
              <p:cNvSpPr txBox="1"/>
              <p:nvPr/>
            </p:nvSpPr>
            <p:spPr>
              <a:xfrm>
                <a:off x="465878" y="1925254"/>
                <a:ext cx="5915081" cy="42060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）存在，当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159" name="yt_shape_121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878" y="1925254"/>
                <a:ext cx="5915081" cy="4206023"/>
              </a:xfrm>
              <a:prstGeom prst="rect">
                <a:avLst/>
              </a:prstGeom>
              <a:blipFill>
                <a:blip r:embed="rId2"/>
                <a:stretch>
                  <a:fillRect l="-3090" r="-2369" b="-1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885CA6C-1355-76FD-926E-5C6B3EBEA8B4}"/>
                  </a:ext>
                </a:extLst>
              </p:cNvPr>
              <p:cNvSpPr txBox="1"/>
              <p:nvPr/>
            </p:nvSpPr>
            <p:spPr>
              <a:xfrm>
                <a:off x="375867" y="1878448"/>
                <a:ext cx="4875530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885CA6C-1355-76FD-926E-5C6B3EBEA8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867" y="1878448"/>
                <a:ext cx="4875530" cy="772110"/>
              </a:xfrm>
              <a:prstGeom prst="rect">
                <a:avLst/>
              </a:prstGeom>
              <a:blipFill>
                <a:blip r:embed="rId3"/>
                <a:stretch>
                  <a:fillRect l="-2003" r="-187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7AD882F-EEA4-A63D-8575-D2E737A85981}"/>
              </a:ext>
            </a:extLst>
          </p:cNvPr>
          <p:cNvSpPr txBox="1"/>
          <p:nvPr/>
        </p:nvSpPr>
        <p:spPr>
          <a:xfrm>
            <a:off x="375867" y="2556946"/>
            <a:ext cx="3924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4DA256-F0E2-4260-9AE1-9C1892E4F799}"/>
              </a:ext>
            </a:extLst>
          </p:cNvPr>
          <p:cNvSpPr txBox="1"/>
          <p:nvPr/>
        </p:nvSpPr>
        <p:spPr>
          <a:xfrm>
            <a:off x="375867" y="3032434"/>
            <a:ext cx="559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4B9554-08F9-F65D-91EA-ED572E42AC10}"/>
              </a:ext>
            </a:extLst>
          </p:cNvPr>
          <p:cNvSpPr txBox="1"/>
          <p:nvPr/>
        </p:nvSpPr>
        <p:spPr>
          <a:xfrm>
            <a:off x="375867" y="3507922"/>
            <a:ext cx="394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19DEC4-517B-5268-8384-5113D2FE12B8}"/>
              </a:ext>
            </a:extLst>
          </p:cNvPr>
          <p:cNvSpPr txBox="1"/>
          <p:nvPr/>
        </p:nvSpPr>
        <p:spPr>
          <a:xfrm>
            <a:off x="375867" y="3983410"/>
            <a:ext cx="363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B0E987-641E-1CC2-6922-4DC04E73CBA2}"/>
              </a:ext>
            </a:extLst>
          </p:cNvPr>
          <p:cNvSpPr txBox="1"/>
          <p:nvPr/>
        </p:nvSpPr>
        <p:spPr>
          <a:xfrm>
            <a:off x="375867" y="4458898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6B1440C-785D-228E-C3A5-796B7DE9C515}"/>
              </a:ext>
            </a:extLst>
          </p:cNvPr>
          <p:cNvSpPr txBox="1"/>
          <p:nvPr/>
        </p:nvSpPr>
        <p:spPr>
          <a:xfrm>
            <a:off x="375867" y="4934386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C191AF-E897-330D-E44C-095296BAE4F8}"/>
                  </a:ext>
                </a:extLst>
              </p:cNvPr>
              <p:cNvSpPr txBox="1"/>
              <p:nvPr/>
            </p:nvSpPr>
            <p:spPr>
              <a:xfrm>
                <a:off x="347802" y="1381367"/>
                <a:ext cx="706983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解：由题意可知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5C191AF-E897-330D-E44C-095296BAE4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802" y="1381367"/>
                <a:ext cx="7069837" cy="768490"/>
              </a:xfrm>
              <a:prstGeom prst="rect">
                <a:avLst/>
              </a:prstGeom>
              <a:blipFill>
                <a:blip r:embed="rId4"/>
                <a:stretch>
                  <a:fillRect l="-1293" r="-112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9FE66806-1ECF-6DD8-2784-4028C24F3AD4}"/>
              </a:ext>
            </a:extLst>
          </p:cNvPr>
          <p:cNvSpPr txBox="1"/>
          <p:nvPr/>
        </p:nvSpPr>
        <p:spPr>
          <a:xfrm>
            <a:off x="7127938" y="1506620"/>
            <a:ext cx="3086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2" name="yt_image_12153">
            <a:extLst>
              <a:ext uri="{FF2B5EF4-FFF2-40B4-BE49-F238E27FC236}">
                <a16:creationId xmlns:a16="http://schemas.microsoft.com/office/drawing/2014/main" id="{F62EB222-0E06-4C96-B5C4-8664A50BF448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36834" y="2352349"/>
            <a:ext cx="1565013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2155">
            <a:extLst>
              <a:ext uri="{FF2B5EF4-FFF2-40B4-BE49-F238E27FC236}">
                <a16:creationId xmlns:a16="http://schemas.microsoft.com/office/drawing/2014/main" id="{FC672E4F-8DD0-F412-16A9-EEF1277E98F1}"/>
              </a:ext>
            </a:extLst>
          </p:cNvPr>
          <p:cNvSpPr txBox="1"/>
          <p:nvPr/>
        </p:nvSpPr>
        <p:spPr>
          <a:xfrm>
            <a:off x="479376" y="1124744"/>
            <a:ext cx="810318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）在运动过程中，不论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取何值，总有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，为什么？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0" grpId="0" build="allAtOnce"/>
      <p:bldP spid="11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59" name="yt_shape_12159"/>
              <p:cNvSpPr txBox="1"/>
              <p:nvPr/>
            </p:nvSpPr>
            <p:spPr>
              <a:xfrm>
                <a:off x="525444" y="2532727"/>
                <a:ext cx="5915081" cy="42060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）存在，当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159" name="yt_shape_121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444" y="2532727"/>
                <a:ext cx="5915081" cy="4206023"/>
              </a:xfrm>
              <a:prstGeom prst="rect">
                <a:avLst/>
              </a:prstGeom>
              <a:blipFill>
                <a:blip r:embed="rId2"/>
                <a:stretch>
                  <a:fillRect l="-3090" r="-2369" b="-1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5CB19E1-5DB4-D8C6-6273-02E45DA0C529}"/>
                  </a:ext>
                </a:extLst>
              </p:cNvPr>
              <p:cNvSpPr txBox="1"/>
              <p:nvPr/>
            </p:nvSpPr>
            <p:spPr>
              <a:xfrm>
                <a:off x="402564" y="2168961"/>
                <a:ext cx="6037961" cy="72753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）存在，当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5CB19E1-5DB4-D8C6-6273-02E45DA0C5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564" y="2168961"/>
                <a:ext cx="6037961" cy="727532"/>
              </a:xfrm>
              <a:prstGeom prst="rect">
                <a:avLst/>
              </a:prstGeom>
              <a:blipFill>
                <a:blip r:embed="rId3"/>
                <a:stretch>
                  <a:fillRect l="-1514" r="-1816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2153">
            <a:extLst>
              <a:ext uri="{FF2B5EF4-FFF2-40B4-BE49-F238E27FC236}">
                <a16:creationId xmlns:a16="http://schemas.microsoft.com/office/drawing/2014/main" id="{F62EB222-0E06-4C96-B5C4-8664A50BF44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68408" y="2348880"/>
            <a:ext cx="1565013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2156">
            <a:extLst>
              <a:ext uri="{FF2B5EF4-FFF2-40B4-BE49-F238E27FC236}">
                <a16:creationId xmlns:a16="http://schemas.microsoft.com/office/drawing/2014/main" id="{272B03E7-C604-3B27-1133-A75BB94CF538}"/>
              </a:ext>
            </a:extLst>
          </p:cNvPr>
          <p:cNvSpPr txBox="1"/>
          <p:nvPr/>
        </p:nvSpPr>
        <p:spPr>
          <a:xfrm>
            <a:off x="525445" y="131142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）在运动过程中，是否存在某一时刻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相似？（直接写出结果不用说明理由）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1897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53" name="yt_shape_12053"/>
              <p:cNvSpPr txBox="1"/>
              <p:nvPr/>
            </p:nvSpPr>
            <p:spPr>
              <a:xfrm>
                <a:off x="540119" y="2294777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053" name="yt_shape_12053" descr="{&quot;rangeId&quot;: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94777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348" r="-878" b="-9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55" name="yt_image_1205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741" y="3617916"/>
            <a:ext cx="1828517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1C2818C-D794-2967-E198-6A5F8EC4E706}"/>
                  </a:ext>
                </a:extLst>
              </p:cNvPr>
              <p:cNvSpPr txBox="1"/>
              <p:nvPr/>
            </p:nvSpPr>
            <p:spPr>
              <a:xfrm>
                <a:off x="2855640" y="2564904"/>
                <a:ext cx="3086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1C2818C-D794-2967-E198-6A5F8EC4E7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640" y="2564904"/>
                <a:ext cx="308674" cy="727279"/>
              </a:xfrm>
              <a:prstGeom prst="rect">
                <a:avLst/>
              </a:prstGeom>
              <a:blipFill>
                <a:blip r:embed="rId4"/>
                <a:stretch>
                  <a:fillRect l="-29412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57" name="yt_shape_12057"/>
              <p:cNvSpPr txBox="1"/>
              <p:nvPr/>
            </p:nvSpPr>
            <p:spPr>
              <a:xfrm>
                <a:off x="540000" y="1289692"/>
                <a:ext cx="11111999" cy="11224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上一点，连接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</p:txBody>
          </p:sp>
        </mc:Choice>
        <mc:Fallback>
          <p:sp>
            <p:nvSpPr>
              <p:cNvPr id="12057" name="yt_shape_120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89692"/>
                <a:ext cx="11111999" cy="1122487"/>
              </a:xfrm>
              <a:prstGeom prst="rect">
                <a:avLst/>
              </a:prstGeom>
              <a:blipFill>
                <a:blip r:embed="rId2"/>
                <a:stretch>
                  <a:fillRect l="-1701" t="-4891" r="-1372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59" name="yt_image_12059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527" y="1930790"/>
            <a:ext cx="1677614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2" name="yt_shape_12062"/>
          <p:cNvSpPr txBox="1"/>
          <p:nvPr/>
        </p:nvSpPr>
        <p:spPr>
          <a:xfrm>
            <a:off x="540000" y="2406677"/>
            <a:ext cx="242855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CFB943-26C9-9FD9-170F-2582040845A5}"/>
              </a:ext>
            </a:extLst>
          </p:cNvPr>
          <p:cNvSpPr txBox="1"/>
          <p:nvPr/>
        </p:nvSpPr>
        <p:spPr>
          <a:xfrm>
            <a:off x="493184" y="2821721"/>
            <a:ext cx="324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CD36E28-F0C9-7B57-0EC2-F55F3D67F0B5}"/>
                  </a:ext>
                </a:extLst>
              </p:cNvPr>
              <p:cNvSpPr txBox="1"/>
              <p:nvPr/>
            </p:nvSpPr>
            <p:spPr>
              <a:xfrm>
                <a:off x="493184" y="3297209"/>
                <a:ext cx="2131377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CD36E28-F0C9-7B57-0EC2-F55F3D67F0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184" y="3297209"/>
                <a:ext cx="2131377" cy="768681"/>
              </a:xfrm>
              <a:prstGeom prst="rect">
                <a:avLst/>
              </a:prstGeom>
              <a:blipFill>
                <a:blip r:embed="rId4"/>
                <a:stretch>
                  <a:fillRect l="-4571" r="-4286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1682061-16B4-C774-4A7F-1AED1C056A09}"/>
                  </a:ext>
                </a:extLst>
              </p:cNvPr>
              <p:cNvSpPr txBox="1"/>
              <p:nvPr/>
            </p:nvSpPr>
            <p:spPr>
              <a:xfrm>
                <a:off x="493184" y="4253343"/>
                <a:ext cx="3842385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kumimoji="0" lang="en-US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白正" pitchFamily="24"/>
                  <a:ea typeface="黑体" pitchFamily="24"/>
                  <a:cs typeface="宋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1682061-16B4-C774-4A7F-1AED1C056A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184" y="4253343"/>
                <a:ext cx="3842385" cy="772109"/>
              </a:xfrm>
              <a:prstGeom prst="rect">
                <a:avLst/>
              </a:prstGeom>
              <a:blipFill>
                <a:blip r:embed="rId5"/>
                <a:stretch>
                  <a:fillRect l="-2540" t="-29365" b="-325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0820111-0265-D688-05FD-41AAFB3B303B}"/>
              </a:ext>
            </a:extLst>
          </p:cNvPr>
          <p:cNvSpPr txBox="1"/>
          <p:nvPr/>
        </p:nvSpPr>
        <p:spPr>
          <a:xfrm>
            <a:off x="478049" y="5212396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32E48B-DBBA-D0FD-13D3-30D7B702330B}"/>
              </a:ext>
            </a:extLst>
          </p:cNvPr>
          <p:cNvSpPr txBox="1"/>
          <p:nvPr/>
        </p:nvSpPr>
        <p:spPr>
          <a:xfrm>
            <a:off x="493184" y="5709448"/>
            <a:ext cx="1442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66" name="yt_shape_12066"/>
              <p:cNvSpPr txBox="1"/>
              <p:nvPr/>
            </p:nvSpPr>
            <p:spPr>
              <a:xfrm>
                <a:off x="540000" y="1784398"/>
                <a:ext cx="6466514" cy="36492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2066" name="yt_shape_12066" descr="{&quot;rangeId&quot;:4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84398"/>
                <a:ext cx="6466514" cy="3649204"/>
              </a:xfrm>
              <a:prstGeom prst="rect">
                <a:avLst/>
              </a:prstGeom>
              <a:blipFill>
                <a:blip r:embed="rId2"/>
                <a:stretch>
                  <a:fillRect l="-2925" t="-1505" r="-1698" b="-1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C329D98-B994-A20F-E0DE-558B1049E893}"/>
              </a:ext>
            </a:extLst>
          </p:cNvPr>
          <p:cNvSpPr txBox="1"/>
          <p:nvPr/>
        </p:nvSpPr>
        <p:spPr>
          <a:xfrm>
            <a:off x="449989" y="1737592"/>
            <a:ext cx="658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2CB1D4-1656-F500-FC44-3234BA04D802}"/>
              </a:ext>
            </a:extLst>
          </p:cNvPr>
          <p:cNvSpPr txBox="1"/>
          <p:nvPr/>
        </p:nvSpPr>
        <p:spPr>
          <a:xfrm>
            <a:off x="449989" y="2213080"/>
            <a:ext cx="4583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F1A7F6-7CEA-D775-5CE2-9718B978DEDB}"/>
                  </a:ext>
                </a:extLst>
              </p:cNvPr>
              <p:cNvSpPr txBox="1"/>
              <p:nvPr/>
            </p:nvSpPr>
            <p:spPr>
              <a:xfrm>
                <a:off x="449989" y="2688568"/>
                <a:ext cx="286861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F1A7F6-7CEA-D775-5CE2-9718B978DE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88568"/>
                <a:ext cx="2868613" cy="769062"/>
              </a:xfrm>
              <a:prstGeom prst="rect">
                <a:avLst/>
              </a:prstGeom>
              <a:blipFill>
                <a:blip r:embed="rId3"/>
                <a:stretch>
                  <a:fillRect l="-3404" r="-340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14A9658-D9D6-6139-1B41-BE47D0E09643}"/>
                  </a:ext>
                </a:extLst>
              </p:cNvPr>
              <p:cNvSpPr txBox="1"/>
              <p:nvPr/>
            </p:nvSpPr>
            <p:spPr>
              <a:xfrm>
                <a:off x="449989" y="3364018"/>
                <a:ext cx="3406141" cy="7686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14A9658-D9D6-6139-1B41-BE47D0E096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64018"/>
                <a:ext cx="3406141" cy="768680"/>
              </a:xfrm>
              <a:prstGeom prst="rect">
                <a:avLst/>
              </a:prstGeom>
              <a:blipFill>
                <a:blip r:embed="rId4"/>
                <a:stretch>
                  <a:fillRect l="-2862" r="-286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A70833-7D67-7ECE-EC7C-9B0C091920CD}"/>
                  </a:ext>
                </a:extLst>
              </p:cNvPr>
              <p:cNvSpPr txBox="1"/>
              <p:nvPr/>
            </p:nvSpPr>
            <p:spPr>
              <a:xfrm>
                <a:off x="449989" y="4039086"/>
                <a:ext cx="1513269" cy="76950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A70833-7D67-7ECE-EC7C-9B0C091920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39086"/>
                <a:ext cx="1513269" cy="769506"/>
              </a:xfrm>
              <a:prstGeom prst="rect">
                <a:avLst/>
              </a:prstGeom>
              <a:blipFill>
                <a:blip r:embed="rId5"/>
                <a:stretch>
                  <a:fillRect l="-6452" r="-645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D02E482-1979-6B1F-352B-B890B2EEC2CB}"/>
                  </a:ext>
                </a:extLst>
              </p:cNvPr>
              <p:cNvSpPr txBox="1"/>
              <p:nvPr/>
            </p:nvSpPr>
            <p:spPr>
              <a:xfrm>
                <a:off x="449989" y="4714980"/>
                <a:ext cx="149453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D02E482-1979-6B1F-352B-B890B2EEC2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14980"/>
                <a:ext cx="1494537" cy="730136"/>
              </a:xfrm>
              <a:prstGeom prst="rect">
                <a:avLst/>
              </a:prstGeom>
              <a:blipFill>
                <a:blip r:embed="rId6"/>
                <a:stretch>
                  <a:fillRect l="-6531" r="-653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2063">
            <a:extLst>
              <a:ext uri="{FF2B5EF4-FFF2-40B4-BE49-F238E27FC236}">
                <a16:creationId xmlns:a16="http://schemas.microsoft.com/office/drawing/2014/main" id="{E83E289F-EB38-7812-D4A9-55DFE826981A}"/>
              </a:ext>
            </a:extLst>
          </p:cNvPr>
          <p:cNvSpPr txBox="1"/>
          <p:nvPr/>
        </p:nvSpPr>
        <p:spPr>
          <a:xfrm>
            <a:off x="492228" y="1345675"/>
            <a:ext cx="672780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，在上述条件和结论下，求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9" name="yt_image_12059">
            <a:extLst>
              <a:ext uri="{FF2B5EF4-FFF2-40B4-BE49-F238E27FC236}">
                <a16:creationId xmlns:a16="http://schemas.microsoft.com/office/drawing/2014/main" id="{BB37A9E4-09AD-2363-A114-F02775B1E294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8527" y="1477810"/>
            <a:ext cx="1677614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8" name="yt_shape_12068"/>
          <p:cNvSpPr txBox="1"/>
          <p:nvPr/>
        </p:nvSpPr>
        <p:spPr>
          <a:xfrm>
            <a:off x="540000" y="1971236"/>
            <a:ext cx="39562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相似三角形的判定</a:t>
            </a:r>
          </a:p>
        </p:txBody>
      </p:sp>
      <p:sp>
        <p:nvSpPr>
          <p:cNvPr id="12069" name="yt_shape_12069"/>
          <p:cNvSpPr txBox="1"/>
          <p:nvPr/>
        </p:nvSpPr>
        <p:spPr>
          <a:xfrm>
            <a:off x="540119" y="247554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，且将这个四边形分成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①②③④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四个三角形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，则下列结论中一定正确的是（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73" name="yt_table_1207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121269"/>
              </p:ext>
            </p:extLst>
          </p:nvPr>
        </p:nvGraphicFramePr>
        <p:xfrm>
          <a:off x="540000" y="3441841"/>
          <a:ext cx="5726430" cy="950976"/>
        </p:xfrm>
        <a:graphic>
          <a:graphicData uri="http://schemas.openxmlformats.org/drawingml/2006/table">
            <a:tbl>
              <a:tblPr/>
              <a:tblGrid>
                <a:gridCol w="3329305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</a:tbl>
          </a:graphicData>
        </a:graphic>
      </p:graphicFrame>
      <p:grpSp>
        <p:nvGrpSpPr>
          <p:cNvPr id="12070" name="yt_shape_12070_skip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30513" y="3441841"/>
            <a:ext cx="2119438" cy="1805319"/>
            <a:chOff x="0" y="0"/>
            <a:chExt cx="2119438" cy="1805319"/>
          </a:xfrm>
        </p:grpSpPr>
        <p:pic>
          <p:nvPicPr>
            <p:cNvPr id="2" name="yt_image_12070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9438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72" name="yt_shape_12072"/>
            <p:cNvSpPr txBox="1"/>
            <p:nvPr/>
          </p:nvSpPr>
          <p:spPr>
            <a:xfrm>
              <a:off x="526438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394013">
            <a:extLst>
              <a:ext uri="{FF2B5EF4-FFF2-40B4-BE49-F238E27FC236}">
                <a16:creationId xmlns:a16="http://schemas.microsoft.com/office/drawing/2014/main" id="{9C3D473E-0CDF-2BCC-893E-98E11BD82E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12614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A943CB1-A763-6CCD-7486-B960BF2935AD}"/>
              </a:ext>
            </a:extLst>
          </p:cNvPr>
          <p:cNvSpPr txBox="1"/>
          <p:nvPr/>
        </p:nvSpPr>
        <p:spPr>
          <a:xfrm>
            <a:off x="9367096" y="2904228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5" name="yt_shape_12075"/>
          <p:cNvSpPr txBox="1"/>
          <p:nvPr/>
        </p:nvSpPr>
        <p:spPr>
          <a:xfrm>
            <a:off x="540119" y="2058836"/>
            <a:ext cx="11316521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都是等边三角形，点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上（不与点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重合），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相似的三角形是（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79" name="yt_table_1207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144451"/>
              </p:ext>
            </p:extLst>
          </p:nvPr>
        </p:nvGraphicFramePr>
        <p:xfrm>
          <a:off x="540000" y="3025131"/>
          <a:ext cx="4488180" cy="950976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BFE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BDA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AFD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</a:tbl>
          </a:graphicData>
        </a:graphic>
      </p:graphicFrame>
      <p:grpSp>
        <p:nvGrpSpPr>
          <p:cNvPr id="12076" name="yt_shape_12076_skip" title="H_168.0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56706" y="3025131"/>
            <a:ext cx="1793172" cy="2134503"/>
            <a:chOff x="0" y="0"/>
            <a:chExt cx="1793172" cy="2134503"/>
          </a:xfrm>
        </p:grpSpPr>
        <p:pic>
          <p:nvPicPr>
            <p:cNvPr id="2" name="yt_image_12076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3172" cy="1738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78" name="yt_shape_12078"/>
            <p:cNvSpPr txBox="1"/>
            <p:nvPr/>
          </p:nvSpPr>
          <p:spPr>
            <a:xfrm>
              <a:off x="363305" y="177450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E3625B4-12C5-2F4B-20E5-3B27AC15DC8D}"/>
              </a:ext>
            </a:extLst>
          </p:cNvPr>
          <p:cNvSpPr txBox="1"/>
          <p:nvPr/>
        </p:nvSpPr>
        <p:spPr>
          <a:xfrm>
            <a:off x="7680176" y="247496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81" name="yt_shape_12081"/>
              <p:cNvSpPr txBox="1"/>
              <p:nvPr/>
            </p:nvSpPr>
            <p:spPr>
              <a:xfrm>
                <a:off x="540119" y="1754112"/>
                <a:ext cx="11111999" cy="20736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（黄冈市中考）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为圆心，适当长为半径画弧，分别交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，再分别以点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为圆心，大于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长为半径画弧交于点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，作射线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的垂线分别交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2081" name="yt_shape_12081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54112"/>
                <a:ext cx="11111999" cy="2073645"/>
              </a:xfrm>
              <a:prstGeom prst="rect">
                <a:avLst/>
              </a:prstGeom>
              <a:blipFill>
                <a:blip r:embed="rId2"/>
                <a:stretch>
                  <a:fillRect l="-1701" t="-2647" r="-988" b="-7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84" name="yt_table_12084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2202471"/>
                  </p:ext>
                </p:extLst>
              </p:nvPr>
            </p:nvGraphicFramePr>
            <p:xfrm>
              <a:off x="540000" y="3878545"/>
              <a:ext cx="8032497" cy="462153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247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248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49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2084" name="yt_table_12084_skip" descr="{&quot;rangeId&quot;:12,&quot;type&quot;:&quot;Option&quot;,&quot;drawing&quot;:[&quot;yt_image_12083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2202471"/>
                  </p:ext>
                </p:extLst>
              </p:nvPr>
            </p:nvGraphicFramePr>
            <p:xfrm>
              <a:off x="540000" y="3024433"/>
              <a:ext cx="8032497" cy="462153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247"/>
                        </a:ext>
                      </a:extLst>
                    </a:gridCol>
                    <a:gridCol w="2332482">
                      <a:extLst>
                        <a:ext uri="{9D8B030D-6E8A-4147-A177-3AD203B41FA5}">
                          <a16:colId xmlns:a16="http://schemas.microsoft.com/office/drawing/2014/main" val="10248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49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50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632" r="-241710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783" t="-2632" r="-143603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2368" t="-2632" r="-44737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083" name="yt_image_12083_skip" title="H_124.83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68244" y="3878545"/>
            <a:ext cx="1981675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187DD51-FCFB-0AC4-5A0E-002FE47663C1}"/>
              </a:ext>
            </a:extLst>
          </p:cNvPr>
          <p:cNvSpPr txBox="1"/>
          <p:nvPr/>
        </p:nvSpPr>
        <p:spPr>
          <a:xfrm>
            <a:off x="1212108" y="332973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5" name="yt_shape_12085"/>
          <p:cNvSpPr txBox="1"/>
          <p:nvPr/>
        </p:nvSpPr>
        <p:spPr>
          <a:xfrm>
            <a:off x="540000" y="1241086"/>
            <a:ext cx="60673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086" name="yt_image_12086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9350" y="1817753"/>
            <a:ext cx="4153298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088" name="yt_shape_12088"/>
              <p:cNvSpPr txBox="1"/>
              <p:nvPr/>
            </p:nvSpPr>
            <p:spPr>
              <a:xfrm>
                <a:off x="540119" y="3277697"/>
                <a:ext cx="11111999" cy="12021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（山西省中考）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2088" name="yt_shape_12088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77697"/>
                <a:ext cx="11111999" cy="1202189"/>
              </a:xfrm>
              <a:prstGeom prst="rect">
                <a:avLst/>
              </a:prstGeom>
              <a:blipFill>
                <a:blip r:embed="rId3"/>
                <a:stretch>
                  <a:fillRect l="-1701" t="-4569" b="-8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90" name="yt_image_12090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82325" y="4683038"/>
            <a:ext cx="1427349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20C64A-EBBF-AACD-1632-27C9D446983F}"/>
              </a:ext>
            </a:extLst>
          </p:cNvPr>
          <p:cNvSpPr txBox="1"/>
          <p:nvPr/>
        </p:nvSpPr>
        <p:spPr>
          <a:xfrm>
            <a:off x="2794727" y="119428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96FDB8-85BD-B5CF-AF8B-3713C34AA74B}"/>
                  </a:ext>
                </a:extLst>
              </p:cNvPr>
              <p:cNvSpPr txBox="1"/>
              <p:nvPr/>
            </p:nvSpPr>
            <p:spPr>
              <a:xfrm>
                <a:off x="8832304" y="3501008"/>
                <a:ext cx="577025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96FDB8-85BD-B5CF-AF8B-3713C34AA7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2304" y="3501008"/>
                <a:ext cx="577025" cy="808686"/>
              </a:xfrm>
              <a:prstGeom prst="rect">
                <a:avLst/>
              </a:prstGeom>
              <a:blipFill>
                <a:blip r:embed="rId5"/>
                <a:stretch>
                  <a:fillRect l="-16842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2466</Words>
  <Application>Microsoft Office PowerPoint</Application>
  <PresentationFormat>宽屏</PresentationFormat>
  <Paragraphs>185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46</cp:revision>
  <dcterms:created xsi:type="dcterms:W3CDTF">2023-05-05T05:33:04Z</dcterms:created>
  <dcterms:modified xsi:type="dcterms:W3CDTF">2023-10-19T20:29:20Z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