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76" r:id="rId4"/>
    <p:sldId id="365" r:id="rId5"/>
    <p:sldId id="378" r:id="rId6"/>
    <p:sldId id="367" r:id="rId7"/>
    <p:sldId id="371" r:id="rId8"/>
    <p:sldId id="372" r:id="rId9"/>
    <p:sldId id="369" r:id="rId10"/>
    <p:sldId id="373" r:id="rId11"/>
    <p:sldId id="374"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92" d="100"/>
          <a:sy n="92" d="100"/>
        </p:scale>
        <p:origin x="64" y="1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8.bin"/><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21.bin"/><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bin"/><Relationship Id="rId5" Type="http://schemas.openxmlformats.org/officeDocument/2006/relationships/image" Target="../media/image8.png"/><Relationship Id="rId4" Type="http://schemas.openxmlformats.org/officeDocument/2006/relationships/image" Target="../media/image7.bin"/></Relationships>
</file>

<file path=ppt/slides/_rels/slide3.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0.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bin"/></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0.bin"/><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9.bin"/><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bin"/><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6.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6.bin"/><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bin"/><Relationship Id="rId2" Type="http://schemas.openxmlformats.org/officeDocument/2006/relationships/image" Target="../media/image18.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2929" name="yt_shape_12929"/>
          <p:cNvSpPr txBox="1"/>
          <p:nvPr/>
        </p:nvSpPr>
        <p:spPr>
          <a:xfrm>
            <a:off x="540000" y="1011434"/>
            <a:ext cx="2725105"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测高问题</a:t>
            </a:r>
          </a:p>
        </p:txBody>
      </p:sp>
      <p:sp>
        <p:nvSpPr>
          <p:cNvPr id="12930" name="yt_shape_12930"/>
          <p:cNvSpPr txBox="1"/>
          <p:nvPr/>
        </p:nvSpPr>
        <p:spPr>
          <a:xfrm>
            <a:off x="540119" y="1515744"/>
            <a:ext cx="11111999" cy="28360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楷体" pitchFamily="24"/>
                <a:cs typeface="宋体" pitchFamily="24"/>
              </a:rPr>
              <a:t>（烟台市中考）</a:t>
            </a:r>
            <a:r>
              <a:rPr lang="zh-CN" altLang="zh-CN" sz="2400" b="0" i="0" u="none" dirty="0">
                <a:solidFill>
                  <a:srgbClr val="000000"/>
                </a:solidFill>
                <a:effectLst/>
                <a:latin typeface="白正" pitchFamily="24"/>
                <a:ea typeface="宋体" pitchFamily="24"/>
                <a:cs typeface="宋体" pitchFamily="24"/>
              </a:rPr>
              <a:t>风电项目对于调整能源结构和转变经济发展方式具有重要意义</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某电力部门在一处坡角为</a:t>
            </a:r>
            <a:r>
              <a:rPr lang="en-US" altLang="zh-CN" sz="2400" b="0" i="0" u="none" dirty="0">
                <a:solidFill>
                  <a:srgbClr val="000000"/>
                </a:solidFill>
                <a:effectLst/>
                <a:latin typeface="Times New Roman" pitchFamily="24"/>
                <a:ea typeface="Times New Roman" pitchFamily="24"/>
                <a:cs typeface="宋体" pitchFamily="24"/>
              </a:rPr>
              <a:t>30°</a:t>
            </a:r>
            <a:r>
              <a:rPr lang="zh-CN" altLang="zh-CN" sz="2400" b="0" i="0" u="none" dirty="0">
                <a:solidFill>
                  <a:srgbClr val="000000"/>
                </a:solidFill>
                <a:effectLst/>
                <a:latin typeface="白正" pitchFamily="24"/>
                <a:ea typeface="宋体" pitchFamily="24"/>
                <a:cs typeface="宋体" pitchFamily="24"/>
              </a:rPr>
              <a:t>的坡地新安装了一架风力发电机，如图</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某校实践活动小组对该坡地上的这架风力发电机的塔杆高度进行了测量，图</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为测量示意图</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已知斜坡</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长</a:t>
            </a:r>
            <a:r>
              <a:rPr lang="en-US" altLang="zh-CN" sz="2400" b="0" i="0" u="none" dirty="0">
                <a:solidFill>
                  <a:srgbClr val="000000"/>
                </a:solidFill>
                <a:effectLst/>
                <a:latin typeface="Times New Roman" pitchFamily="24"/>
                <a:ea typeface="Times New Roman" pitchFamily="24"/>
                <a:cs typeface="宋体" pitchFamily="24"/>
              </a:rPr>
              <a:t>16</a:t>
            </a:r>
            <a:r>
              <a:rPr lang="zh-CN" altLang="zh-CN" sz="2400" b="0" i="0" u="none" dirty="0">
                <a:solidFill>
                  <a:srgbClr val="000000"/>
                </a:solidFill>
                <a:effectLst/>
                <a:latin typeface="白正" pitchFamily="24"/>
                <a:ea typeface="宋体" pitchFamily="24"/>
                <a:cs typeface="宋体" pitchFamily="24"/>
              </a:rPr>
              <a:t>米，在地面点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处测得风力发电机塔杆顶端</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白正" pitchFamily="24"/>
                <a:ea typeface="宋体" pitchFamily="24"/>
                <a:cs typeface="宋体" pitchFamily="24"/>
              </a:rPr>
              <a:t>点的仰角为</a:t>
            </a:r>
            <a:r>
              <a:rPr lang="en-US" altLang="zh-CN" sz="2400" b="0" i="0" u="none" dirty="0">
                <a:solidFill>
                  <a:srgbClr val="000000"/>
                </a:solidFill>
                <a:effectLst/>
                <a:latin typeface="Times New Roman" pitchFamily="24"/>
                <a:ea typeface="Times New Roman" pitchFamily="24"/>
                <a:cs typeface="宋体" pitchFamily="24"/>
              </a:rPr>
              <a:t>45°</a:t>
            </a:r>
            <a:r>
              <a:rPr lang="zh-CN" altLang="zh-CN" sz="2400" b="0" i="0" u="none" dirty="0">
                <a:solidFill>
                  <a:srgbClr val="000000"/>
                </a:solidFill>
                <a:effectLst/>
                <a:latin typeface="白正" pitchFamily="24"/>
                <a:ea typeface="宋体" pitchFamily="24"/>
                <a:cs typeface="宋体" pitchFamily="24"/>
              </a:rPr>
              <a:t>，利用无人机在点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的正上方</a:t>
            </a:r>
            <a:r>
              <a:rPr lang="en-US" altLang="zh-CN" sz="2400" b="0" i="0" u="none" dirty="0">
                <a:solidFill>
                  <a:srgbClr val="000000"/>
                </a:solidFill>
                <a:effectLst/>
                <a:latin typeface="Times New Roman" pitchFamily="24"/>
                <a:ea typeface="Times New Roman" pitchFamily="24"/>
                <a:cs typeface="宋体" pitchFamily="24"/>
              </a:rPr>
              <a:t>53</a:t>
            </a:r>
            <a:r>
              <a:rPr lang="zh-CN" altLang="zh-CN" sz="2400" b="0" i="0" u="none" dirty="0">
                <a:solidFill>
                  <a:srgbClr val="000000"/>
                </a:solidFill>
                <a:effectLst/>
                <a:latin typeface="白正" pitchFamily="24"/>
                <a:ea typeface="宋体" pitchFamily="24"/>
                <a:cs typeface="宋体" pitchFamily="24"/>
              </a:rPr>
              <a:t>米的点</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白正" pitchFamily="24"/>
                <a:ea typeface="宋体" pitchFamily="24"/>
                <a:cs typeface="宋体" pitchFamily="24"/>
              </a:rPr>
              <a:t>处测得</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白正" pitchFamily="24"/>
                <a:ea typeface="宋体" pitchFamily="24"/>
                <a:cs typeface="宋体" pitchFamily="24"/>
              </a:rPr>
              <a:t>点的俯角为</a:t>
            </a:r>
            <a:r>
              <a:rPr lang="en-US" altLang="zh-CN" sz="2400" b="0" i="0" u="none" dirty="0">
                <a:solidFill>
                  <a:srgbClr val="000000"/>
                </a:solidFill>
                <a:effectLst/>
                <a:latin typeface="Times New Roman" pitchFamily="24"/>
                <a:ea typeface="Times New Roman" pitchFamily="24"/>
                <a:cs typeface="宋体" pitchFamily="24"/>
              </a:rPr>
              <a:t>18°</a:t>
            </a:r>
            <a:r>
              <a:rPr lang="zh-CN" altLang="zh-CN" sz="2400" b="0" i="0" u="none" dirty="0">
                <a:solidFill>
                  <a:srgbClr val="000000"/>
                </a:solidFill>
                <a:effectLst/>
                <a:latin typeface="白正" pitchFamily="24"/>
                <a:ea typeface="宋体" pitchFamily="24"/>
                <a:cs typeface="宋体" pitchFamily="24"/>
              </a:rPr>
              <a:t>，求该风力发电机塔杆</a:t>
            </a:r>
            <a:r>
              <a:rPr lang="en-US" altLang="zh-CN" sz="2400" b="0" i="1" u="none" dirty="0">
                <a:solidFill>
                  <a:srgbClr val="000000"/>
                </a:solidFill>
                <a:effectLst/>
                <a:latin typeface="Times New Roman" pitchFamily="24"/>
                <a:ea typeface="Times New Roman" pitchFamily="24"/>
                <a:cs typeface="宋体" pitchFamily="24"/>
              </a:rPr>
              <a:t>PD</a:t>
            </a:r>
            <a:r>
              <a:rPr lang="zh-CN" altLang="zh-CN" sz="2400" b="0" i="0" u="none" dirty="0">
                <a:solidFill>
                  <a:srgbClr val="000000"/>
                </a:solidFill>
                <a:effectLst/>
                <a:latin typeface="白正" pitchFamily="24"/>
                <a:ea typeface="宋体" pitchFamily="24"/>
                <a:cs typeface="宋体" pitchFamily="24"/>
              </a:rPr>
              <a:t>的高度</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（结果取整数，参考数据：</a:t>
            </a:r>
            <a:r>
              <a:rPr lang="en-US" altLang="zh-CN" sz="2400" b="0" i="0" u="none" dirty="0">
                <a:solidFill>
                  <a:srgbClr val="000000"/>
                </a:solidFill>
                <a:effectLst/>
                <a:latin typeface="Times New Roman" pitchFamily="24"/>
                <a:ea typeface="Times New Roman" pitchFamily="24"/>
                <a:cs typeface="宋体" pitchFamily="24"/>
              </a:rPr>
              <a:t>sin18°</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0.309</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cos18°</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0.951</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tan18°</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0.325</a:t>
            </a:r>
            <a:r>
              <a:rPr lang="zh-CN" altLang="zh-CN" sz="2400" b="0" i="0" u="none" dirty="0">
                <a:solidFill>
                  <a:srgbClr val="000000"/>
                </a:solidFill>
                <a:effectLst/>
                <a:latin typeface="白正" pitchFamily="24"/>
                <a:ea typeface="宋体" pitchFamily="24"/>
                <a:cs typeface="宋体" pitchFamily="24"/>
              </a:rPr>
              <a:t>）</a:t>
            </a:r>
          </a:p>
        </p:txBody>
      </p:sp>
      <p:pic>
        <p:nvPicPr>
          <p:cNvPr id="12931" name="yt_image_12931">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309231" y="4554929"/>
            <a:ext cx="3573536" cy="1651635"/>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7709497207">
            <a:extLst>
              <a:ext uri="{FF2B5EF4-FFF2-40B4-BE49-F238E27FC236}">
                <a16:creationId xmlns:a16="http://schemas.microsoft.com/office/drawing/2014/main" id="{5F957C86-7AD8-D7AB-0321-4F9620E5B9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052812"/>
            <a:ext cx="1174942" cy="36638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62E6B3A1-7C65-2366-5596-2A92ED517CC7}"/>
              </a:ext>
            </a:extLst>
          </p:cNvPr>
          <p:cNvSpPr txBox="1"/>
          <p:nvPr/>
        </p:nvSpPr>
        <p:spPr>
          <a:xfrm>
            <a:off x="479376" y="1674045"/>
            <a:ext cx="2956624"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白正" pitchFamily="24"/>
                <a:ea typeface="黑体" pitchFamily="24"/>
                <a:cs typeface="宋体" pitchFamily="24"/>
              </a:rPr>
              <a:t>解：</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为固定点，</a:t>
            </a:r>
            <a:endParaRPr lang="zh-CN" altLang="en-US" dirty="0">
              <a:solidFill>
                <a:srgbClr val="FF0000"/>
              </a:solidFill>
            </a:endParaRPr>
          </a:p>
        </p:txBody>
      </p:sp>
      <p:sp>
        <p:nvSpPr>
          <p:cNvPr id="3" name="文本框 2">
            <a:extLst>
              <a:ext uri="{FF2B5EF4-FFF2-40B4-BE49-F238E27FC236}">
                <a16:creationId xmlns:a16="http://schemas.microsoft.com/office/drawing/2014/main" id="{B8BF4835-10BA-399A-0D0A-C7259B681419}"/>
              </a:ext>
            </a:extLst>
          </p:cNvPr>
          <p:cNvSpPr txBox="1"/>
          <p:nvPr/>
        </p:nvSpPr>
        <p:spPr>
          <a:xfrm>
            <a:off x="3863752" y="1668707"/>
            <a:ext cx="278676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60cm</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为定长，</a:t>
            </a:r>
            <a:endParaRPr lang="zh-CN" altLang="en-US" dirty="0">
              <a:solidFill>
                <a:srgbClr val="FF0000"/>
              </a:solidFill>
            </a:endParaRPr>
          </a:p>
        </p:txBody>
      </p:sp>
      <p:sp>
        <p:nvSpPr>
          <p:cNvPr id="4" name="文本框 3">
            <a:extLst>
              <a:ext uri="{FF2B5EF4-FFF2-40B4-BE49-F238E27FC236}">
                <a16:creationId xmlns:a16="http://schemas.microsoft.com/office/drawing/2014/main" id="{8ADF4B67-1E30-03BF-5EAA-866313980FCD}"/>
              </a:ext>
            </a:extLst>
          </p:cNvPr>
          <p:cNvSpPr txBox="1"/>
          <p:nvPr/>
        </p:nvSpPr>
        <p:spPr>
          <a:xfrm>
            <a:off x="479376" y="2135657"/>
            <a:ext cx="302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点在以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为圆心，</a:t>
            </a:r>
            <a:endParaRPr lang="zh-CN" altLang="en-US">
              <a:solidFill>
                <a:srgbClr val="FF0000"/>
              </a:solidFill>
            </a:endParaRPr>
          </a:p>
        </p:txBody>
      </p:sp>
      <p:sp>
        <p:nvSpPr>
          <p:cNvPr id="5" name="文本框 4">
            <a:extLst>
              <a:ext uri="{FF2B5EF4-FFF2-40B4-BE49-F238E27FC236}">
                <a16:creationId xmlns:a16="http://schemas.microsoft.com/office/drawing/2014/main" id="{3CEAE5DF-4EA4-DC65-0443-105BBDFB10B1}"/>
              </a:ext>
            </a:extLst>
          </p:cNvPr>
          <p:cNvSpPr txBox="1"/>
          <p:nvPr/>
        </p:nvSpPr>
        <p:spPr>
          <a:xfrm>
            <a:off x="3303887" y="2135220"/>
            <a:ext cx="3024886"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BO</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长为半径的圆上，</a:t>
            </a:r>
            <a:endParaRPr lang="zh-CN" altLang="en-US" dirty="0">
              <a:solidFill>
                <a:srgbClr val="FF0000"/>
              </a:solidFill>
            </a:endParaRPr>
          </a:p>
        </p:txBody>
      </p:sp>
      <p:sp>
        <p:nvSpPr>
          <p:cNvPr id="6" name="文本框 5">
            <a:extLst>
              <a:ext uri="{FF2B5EF4-FFF2-40B4-BE49-F238E27FC236}">
                <a16:creationId xmlns:a16="http://schemas.microsoft.com/office/drawing/2014/main" id="{E0EFE6F8-2892-0484-71F3-3E451C97D827}"/>
              </a:ext>
            </a:extLst>
          </p:cNvPr>
          <p:cNvSpPr txBox="1"/>
          <p:nvPr/>
        </p:nvSpPr>
        <p:spPr>
          <a:xfrm>
            <a:off x="479376" y="2568479"/>
            <a:ext cx="45980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如答图，点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运动</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60cm</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后，</a:t>
            </a:r>
            <a:endParaRPr lang="zh-CN" altLang="en-US" dirty="0">
              <a:solidFill>
                <a:srgbClr val="FF0000"/>
              </a:solidFill>
            </a:endParaRPr>
          </a:p>
        </p:txBody>
      </p:sp>
      <p:sp>
        <p:nvSpPr>
          <p:cNvPr id="7" name="文本框 6">
            <a:extLst>
              <a:ext uri="{FF2B5EF4-FFF2-40B4-BE49-F238E27FC236}">
                <a16:creationId xmlns:a16="http://schemas.microsoft.com/office/drawing/2014/main" id="{666E41FA-4AD9-FDC8-C6B6-F7738608D012}"/>
              </a:ext>
            </a:extLst>
          </p:cNvPr>
          <p:cNvSpPr txBox="1"/>
          <p:nvPr/>
        </p:nvSpPr>
        <p:spPr>
          <a:xfrm>
            <a:off x="479376" y="3043967"/>
            <a:ext cx="29899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恰好在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中点位置，</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98C7EF64-C286-5BB3-1053-8720D7F4B0FE}"/>
                  </a:ext>
                </a:extLst>
              </p:cNvPr>
              <p:cNvSpPr txBox="1"/>
              <p:nvPr/>
            </p:nvSpPr>
            <p:spPr>
              <a:xfrm>
                <a:off x="479376" y="3519455"/>
                <a:ext cx="5064315" cy="578879"/>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这个过程中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点的运动轨迹即为</a:t>
                </a:r>
                <a14:m>
                  <m:oMath xmlns:m="http://schemas.openxmlformats.org/officeDocument/2006/math">
                    <m:groupChr>
                      <m:groupChrPr>
                        <m:chr m:val="⏜"/>
                        <m:pos m:val="top"/>
                        <m:vertJc m:val="bot"/>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groupCh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𝐶𝑂</m:t>
                        </m:r>
                      </m:e>
                    </m:groupChr>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8" name="文本框 7">
                <a:extLst>
                  <a:ext uri="{FF2B5EF4-FFF2-40B4-BE49-F238E27FC236}">
                    <a16:creationId xmlns:a16="http://schemas.microsoft.com/office/drawing/2014/main" id="{98C7EF64-C286-5BB3-1053-8720D7F4B0FE}"/>
                  </a:ext>
                </a:extLst>
              </p:cNvPr>
              <p:cNvSpPr txBox="1">
                <a:spLocks noRot="1" noChangeAspect="1" noMove="1" noResize="1" noEditPoints="1" noAdjustHandles="1" noChangeArrowheads="1" noChangeShapeType="1" noTextEdit="1"/>
              </p:cNvSpPr>
              <p:nvPr/>
            </p:nvSpPr>
            <p:spPr>
              <a:xfrm>
                <a:off x="479376" y="3519455"/>
                <a:ext cx="5064315" cy="578879"/>
              </a:xfrm>
              <a:prstGeom prst="rect">
                <a:avLst/>
              </a:prstGeom>
              <a:blipFill>
                <a:blip r:embed="rId2"/>
                <a:stretch>
                  <a:fillRect l="-1928" r="-1928" b="-25263"/>
                </a:stretch>
              </a:blipFill>
            </p:spPr>
            <p:txBody>
              <a:bodyPr/>
              <a:lstStyle/>
              <a:p>
                <a:r>
                  <a:rPr lang="zh-CN" altLang="en-US">
                    <a:noFill/>
                  </a:rPr>
                  <a:t> </a:t>
                </a:r>
              </a:p>
            </p:txBody>
          </p:sp>
        </mc:Fallback>
      </mc:AlternateContent>
      <p:sp>
        <p:nvSpPr>
          <p:cNvPr id="9" name="yt_shape_12968">
            <a:extLst>
              <a:ext uri="{FF2B5EF4-FFF2-40B4-BE49-F238E27FC236}">
                <a16:creationId xmlns:a16="http://schemas.microsoft.com/office/drawing/2014/main" id="{DFFCE482-C9D6-7290-ADE8-ABDA6154C3AD}"/>
              </a:ext>
            </a:extLst>
          </p:cNvPr>
          <p:cNvSpPr txBox="1"/>
          <p:nvPr/>
        </p:nvSpPr>
        <p:spPr>
          <a:xfrm>
            <a:off x="479376" y="764704"/>
            <a:ext cx="922367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）当点</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白正" pitchFamily="24"/>
                <a:ea typeface="宋体" pitchFamily="24"/>
                <a:cs typeface="宋体" pitchFamily="24"/>
              </a:rPr>
              <a:t>从点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向右运动</a:t>
            </a:r>
            <a:r>
              <a:rPr lang="en-US" altLang="zh-CN" sz="2400" b="0" i="0" u="none" dirty="0">
                <a:solidFill>
                  <a:srgbClr val="000000"/>
                </a:solidFill>
                <a:effectLst/>
                <a:latin typeface="Times New Roman" pitchFamily="24"/>
                <a:ea typeface="Times New Roman" pitchFamily="24"/>
                <a:cs typeface="宋体" pitchFamily="24"/>
              </a:rPr>
              <a:t>60cm</a:t>
            </a:r>
            <a:r>
              <a:rPr lang="zh-CN" altLang="zh-CN" sz="2400" b="0" i="0" u="none" dirty="0">
                <a:solidFill>
                  <a:srgbClr val="000000"/>
                </a:solidFill>
                <a:effectLst/>
                <a:latin typeface="白正" pitchFamily="24"/>
                <a:ea typeface="宋体" pitchFamily="24"/>
                <a:cs typeface="宋体" pitchFamily="24"/>
              </a:rPr>
              <a:t>时，求点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在此过程中运动的路径长</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10" name="yt_shape_12969">
            <a:extLst>
              <a:ext uri="{FF2B5EF4-FFF2-40B4-BE49-F238E27FC236}">
                <a16:creationId xmlns:a16="http://schemas.microsoft.com/office/drawing/2014/main" id="{60C27729-AB24-3342-655F-042CF9C02068}"/>
              </a:ext>
            </a:extLst>
          </p:cNvPr>
          <p:cNvSpPr txBox="1"/>
          <p:nvPr/>
        </p:nvSpPr>
        <p:spPr>
          <a:xfrm>
            <a:off x="479376" y="1244007"/>
            <a:ext cx="905696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（参考数据：</a:t>
            </a:r>
            <a:r>
              <a:rPr lang="en-US" altLang="zh-CN" sz="2400" b="0" i="0" u="none">
                <a:solidFill>
                  <a:srgbClr val="000000"/>
                </a:solidFill>
                <a:effectLst/>
                <a:latin typeface="Times New Roman" pitchFamily="24"/>
                <a:ea typeface="Times New Roman" pitchFamily="24"/>
                <a:cs typeface="宋体" pitchFamily="24"/>
              </a:rPr>
              <a:t>sin50°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0.77</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cos50°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0.64</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tan50°</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1.19</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π</a:t>
            </a:r>
            <a:r>
              <a:rPr lang="zh-CN" altLang="zh-CN" sz="2400" b="0" i="0" u="none">
                <a:solidFill>
                  <a:srgbClr val="000000"/>
                </a:solidFill>
                <a:effectLst/>
                <a:latin typeface="白正" pitchFamily="24"/>
                <a:ea typeface="宋体" pitchFamily="24"/>
                <a:cs typeface="宋体" pitchFamily="24"/>
              </a:rPr>
              <a:t>取</a:t>
            </a:r>
            <a:r>
              <a:rPr lang="en-US" altLang="zh-CN" sz="2400" b="0" i="0" u="none">
                <a:solidFill>
                  <a:srgbClr val="000000"/>
                </a:solidFill>
                <a:effectLst/>
                <a:latin typeface="Times New Roman" pitchFamily="24"/>
                <a:ea typeface="Times New Roman" pitchFamily="24"/>
                <a:cs typeface="宋体" pitchFamily="24"/>
              </a:rPr>
              <a:t>3.14</a:t>
            </a:r>
            <a:r>
              <a:rPr lang="zh-CN" altLang="zh-CN" sz="2400" b="0" i="0" u="none">
                <a:solidFill>
                  <a:srgbClr val="000000"/>
                </a:solidFill>
                <a:effectLst/>
                <a:latin typeface="白正" pitchFamily="24"/>
                <a:ea typeface="宋体" pitchFamily="24"/>
                <a:cs typeface="宋体" pitchFamily="24"/>
              </a:rPr>
              <a:t>）</a:t>
            </a:r>
          </a:p>
        </p:txBody>
      </p:sp>
      <mc:AlternateContent xmlns:mc="http://schemas.openxmlformats.org/markup-compatibility/2006" xmlns:a14="http://schemas.microsoft.com/office/drawing/2010/main">
        <mc:Choice Requires="a14">
          <p:sp>
            <p:nvSpPr>
              <p:cNvPr id="12" name="yt_shape_12976">
                <a:extLst>
                  <a:ext uri="{FF2B5EF4-FFF2-40B4-BE49-F238E27FC236}">
                    <a16:creationId xmlns:a16="http://schemas.microsoft.com/office/drawing/2014/main" id="{3BEF8251-8B98-142C-7AB2-A984462DF470}"/>
                  </a:ext>
                </a:extLst>
              </p:cNvPr>
              <p:cNvSpPr txBox="1"/>
              <p:nvPr/>
            </p:nvSpPr>
            <p:spPr>
              <a:xfrm>
                <a:off x="569387" y="4480175"/>
                <a:ext cx="6332439" cy="226895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此时有：</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60cm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OBC</a:t>
                </a:r>
                <a:r>
                  <a:rPr lang="zh-CN" altLang="zh-CN" sz="2400" b="0" i="0" u="none">
                    <a:solidFill>
                      <a:srgbClr val="FF0000">
                        <a:alpha val="0"/>
                      </a:srgbClr>
                    </a:solidFill>
                    <a:effectLst/>
                    <a:latin typeface="白正" pitchFamily="24"/>
                    <a:ea typeface="黑体" pitchFamily="24"/>
                    <a:cs typeface="宋体" pitchFamily="24"/>
                  </a:rPr>
                  <a:t>为等边三角形，</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𝑙</m:t>
                        </m:r>
                      </m:e>
                      <m:sub>
                        <m:groupChr>
                          <m:groupChrPr>
                            <m:chr m:val="⏜"/>
                            <m:pos m:val="top"/>
                            <m:vertJc m:val="bot"/>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groupCh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𝐶𝑂</m:t>
                            </m:r>
                          </m:e>
                        </m:groupChr>
                      </m:sub>
                    </m:sSub>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180</m:t>
                        </m:r>
                      </m:den>
                    </m:f>
                  </m:oMath>
                </a14:m>
                <a:r>
                  <a:rPr lang="en-US" altLang="zh-CN" sz="2400" b="0" i="0" u="none">
                    <a:solidFill>
                      <a:srgbClr val="FF0000">
                        <a:alpha val="0"/>
                      </a:srgbClr>
                    </a:solidFill>
                    <a:effectLst/>
                    <a:latin typeface="Times New Roman" pitchFamily="24"/>
                    <a:ea typeface="Times New Roman" pitchFamily="24"/>
                    <a:cs typeface="宋体" pitchFamily="24"/>
                  </a:rPr>
                  <a:t>π</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20π</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3.14</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62.8</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点</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在此过程中运动的路径长为</a:t>
                </a:r>
                <a:r>
                  <a:rPr lang="en-US" altLang="zh-CN" sz="2400" b="0" i="0" u="none">
                    <a:solidFill>
                      <a:srgbClr val="FF0000">
                        <a:alpha val="0"/>
                      </a:srgbClr>
                    </a:solidFill>
                    <a:effectLst/>
                    <a:latin typeface="Times New Roman" pitchFamily="24"/>
                    <a:ea typeface="Times New Roman" pitchFamily="24"/>
                    <a:cs typeface="宋体" pitchFamily="24"/>
                  </a:rPr>
                  <a:t>62.8cm.</a:t>
                </a:r>
                <a:r>
                  <a:rPr lang="zh-CN" altLang="zh-CN" sz="100" b="0" i="0" u="none">
                    <a:noFill/>
                    <a:effectLst/>
                    <a:latin typeface="白正"/>
                    <a:ea typeface="宋体"/>
                    <a:cs typeface="宋体"/>
                  </a:rPr>
                  <a:t>⁠</a:t>
                </a:r>
              </a:p>
            </p:txBody>
          </p:sp>
        </mc:Choice>
        <mc:Fallback xmlns="">
          <p:sp>
            <p:nvSpPr>
              <p:cNvPr id="12" name="yt_shape_12976">
                <a:extLst>
                  <a:ext uri="{FF2B5EF4-FFF2-40B4-BE49-F238E27FC236}">
                    <a16:creationId xmlns:a16="http://schemas.microsoft.com/office/drawing/2014/main" id="{3BEF8251-8B98-142C-7AB2-A984462DF470}"/>
                  </a:ext>
                </a:extLst>
              </p:cNvPr>
              <p:cNvSpPr txBox="1">
                <a:spLocks noRot="1" noChangeAspect="1" noMove="1" noResize="1" noEditPoints="1" noAdjustHandles="1" noChangeArrowheads="1" noChangeShapeType="1" noTextEdit="1"/>
              </p:cNvSpPr>
              <p:nvPr/>
            </p:nvSpPr>
            <p:spPr>
              <a:xfrm>
                <a:off x="569387" y="4480175"/>
                <a:ext cx="6332439" cy="2268954"/>
              </a:xfrm>
              <a:prstGeom prst="rect">
                <a:avLst/>
              </a:prstGeom>
              <a:blipFill>
                <a:blip r:embed="rId3"/>
                <a:stretch>
                  <a:fillRect l="-2887" r="-1925" b="-725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63E9A468-0ABF-5090-AC3B-29943C8597E1}"/>
                  </a:ext>
                </a:extLst>
              </p:cNvPr>
              <p:cNvSpPr txBox="1"/>
              <p:nvPr/>
            </p:nvSpPr>
            <p:spPr>
              <a:xfrm>
                <a:off x="479376" y="3915215"/>
                <a:ext cx="6299898"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此时有：</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13" name="文本框 12">
                <a:extLst>
                  <a:ext uri="{FF2B5EF4-FFF2-40B4-BE49-F238E27FC236}">
                    <a16:creationId xmlns:a16="http://schemas.microsoft.com/office/drawing/2014/main" id="{63E9A468-0ABF-5090-AC3B-29943C8597E1}"/>
                  </a:ext>
                </a:extLst>
              </p:cNvPr>
              <p:cNvSpPr txBox="1">
                <a:spLocks noRot="1" noChangeAspect="1" noMove="1" noResize="1" noEditPoints="1" noAdjustHandles="1" noChangeArrowheads="1" noChangeShapeType="1" noTextEdit="1"/>
              </p:cNvSpPr>
              <p:nvPr/>
            </p:nvSpPr>
            <p:spPr>
              <a:xfrm>
                <a:off x="479376" y="3915215"/>
                <a:ext cx="6299898" cy="765061"/>
              </a:xfrm>
              <a:prstGeom prst="rect">
                <a:avLst/>
              </a:prstGeom>
              <a:blipFill>
                <a:blip r:embed="rId4"/>
                <a:stretch>
                  <a:fillRect l="-1549" r="-1258" b="-5556"/>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CFB5FE44-6560-F9CD-2143-708D576294E6}"/>
              </a:ext>
            </a:extLst>
          </p:cNvPr>
          <p:cNvSpPr txBox="1"/>
          <p:nvPr/>
        </p:nvSpPr>
        <p:spPr>
          <a:xfrm>
            <a:off x="479376" y="4586664"/>
            <a:ext cx="55601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为等边三角形，</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085E87C7-8D9A-5423-9AEA-92F8DAC9FA94}"/>
                  </a:ext>
                </a:extLst>
              </p:cNvPr>
              <p:cNvSpPr txBox="1"/>
              <p:nvPr/>
            </p:nvSpPr>
            <p:spPr>
              <a:xfrm>
                <a:off x="479376" y="4913643"/>
                <a:ext cx="6451282" cy="76931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𝑙</m:t>
                        </m:r>
                      </m:e>
                      <m:sub>
                        <m:groupChr>
                          <m:groupChrPr>
                            <m:chr m:val="⏜"/>
                            <m:pos m:val="top"/>
                            <m:vertJc m:val="bot"/>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groupCh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𝐶𝑂</m:t>
                            </m:r>
                          </m:e>
                        </m:groupChr>
                      </m:sub>
                    </m:sSub>
                  </m:oMath>
                </a14:m>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180</m:t>
                        </m:r>
                      </m:den>
                    </m:f>
                  </m:oMath>
                </a14:m>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π</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20π</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3.14</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62.8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Choice>
        <mc:Fallback xmlns="">
          <p:sp>
            <p:nvSpPr>
              <p:cNvPr id="15" name="文本框 14">
                <a:extLst>
                  <a:ext uri="{FF2B5EF4-FFF2-40B4-BE49-F238E27FC236}">
                    <a16:creationId xmlns:a16="http://schemas.microsoft.com/office/drawing/2014/main" id="{085E87C7-8D9A-5423-9AEA-92F8DAC9FA94}"/>
                  </a:ext>
                </a:extLst>
              </p:cNvPr>
              <p:cNvSpPr txBox="1">
                <a:spLocks noRot="1" noChangeAspect="1" noMove="1" noResize="1" noEditPoints="1" noAdjustHandles="1" noChangeArrowheads="1" noChangeShapeType="1" noTextEdit="1"/>
              </p:cNvSpPr>
              <p:nvPr/>
            </p:nvSpPr>
            <p:spPr>
              <a:xfrm>
                <a:off x="479376" y="4913643"/>
                <a:ext cx="6451282" cy="769316"/>
              </a:xfrm>
              <a:prstGeom prst="rect">
                <a:avLst/>
              </a:prstGeom>
              <a:blipFill>
                <a:blip r:embed="rId5"/>
                <a:stretch>
                  <a:fillRect l="-1512" r="-1418" b="-4762"/>
                </a:stretch>
              </a:blipFill>
            </p:spPr>
            <p:txBody>
              <a:bodyPr/>
              <a:lstStyle/>
              <a:p>
                <a:r>
                  <a:rPr lang="zh-CN" altLang="en-US">
                    <a:noFill/>
                  </a:rPr>
                  <a:t> </a:t>
                </a:r>
              </a:p>
            </p:txBody>
          </p:sp>
        </mc:Fallback>
      </mc:AlternateContent>
      <p:sp>
        <p:nvSpPr>
          <p:cNvPr id="16" name="文本框 15">
            <a:extLst>
              <a:ext uri="{FF2B5EF4-FFF2-40B4-BE49-F238E27FC236}">
                <a16:creationId xmlns:a16="http://schemas.microsoft.com/office/drawing/2014/main" id="{FD02A638-072E-EA0D-F896-C82125BE971D}"/>
              </a:ext>
            </a:extLst>
          </p:cNvPr>
          <p:cNvSpPr txBox="1"/>
          <p:nvPr/>
        </p:nvSpPr>
        <p:spPr>
          <a:xfrm>
            <a:off x="479376" y="5589347"/>
            <a:ext cx="5649023"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在此过程中运动的路径长为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62.8cm.</a:t>
            </a:r>
            <a:endParaRPr lang="zh-CN" altLang="en-US">
              <a:solidFill>
                <a:srgbClr val="FF0000"/>
              </a:solidFill>
            </a:endParaRPr>
          </a:p>
        </p:txBody>
      </p:sp>
      <p:pic>
        <p:nvPicPr>
          <p:cNvPr id="17" name="yt_image_12971">
            <a:extLst>
              <a:ext uri="{FF2B5EF4-FFF2-40B4-BE49-F238E27FC236}">
                <a16:creationId xmlns:a16="http://schemas.microsoft.com/office/drawing/2014/main" id="{916A4B07-1124-9FE0-E903-8E2582BA99B6}"/>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6" cstate="print"/>
          <a:srcRect/>
          <a:stretch>
            <a:fillRect/>
          </a:stretch>
        </p:blipFill>
        <p:spPr bwMode="auto">
          <a:xfrm>
            <a:off x="9567987" y="4391642"/>
            <a:ext cx="2085667" cy="1223010"/>
          </a:xfrm>
          <a:prstGeom prst="rect">
            <a:avLst/>
          </a:prstGeom>
          <a:noFill/>
          <a:extLst>
            <a:ext uri="{909E8E84-426E-40DD-AFC4-6F175D3DCCD1}">
              <a14:hiddenFill xmlns:a14="http://schemas.microsoft.com/office/drawing/2010/main">
                <a:solidFill>
                  <a:srgbClr val="FFFFFF"/>
                </a:solidFill>
              </a14:hiddenFill>
            </a:ext>
          </a:extLst>
        </p:spPr>
      </p:pic>
      <p:pic>
        <p:nvPicPr>
          <p:cNvPr id="18" name="yt_image_12965">
            <a:extLst>
              <a:ext uri="{FF2B5EF4-FFF2-40B4-BE49-F238E27FC236}">
                <a16:creationId xmlns:a16="http://schemas.microsoft.com/office/drawing/2014/main" id="{5C646510-8862-33E0-9079-BE59F4C5CDD0}"/>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7" cstate="print"/>
          <a:srcRect/>
          <a:stretch>
            <a:fillRect/>
          </a:stretch>
        </p:blipFill>
        <p:spPr bwMode="auto">
          <a:xfrm>
            <a:off x="7076705" y="1693661"/>
            <a:ext cx="4671152" cy="24040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blinds(horizontal)">
                                      <p:cBhvr>
                                        <p:cTn id="33" dur="500"/>
                                        <p:tgtEl>
                                          <p:spTgt spid="7">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blinds(horizontal)">
                                      <p:cBhvr>
                                        <p:cTn id="38" dur="500"/>
                                        <p:tgtEl>
                                          <p:spTgt spid="8">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Effect transition="in" filter="blinds(horizontal)">
                                      <p:cBhvr>
                                        <p:cTn id="43" dur="500"/>
                                        <p:tgtEl>
                                          <p:spTgt spid="13">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4">
                                            <p:txEl>
                                              <p:pRg st="0" end="0"/>
                                            </p:txEl>
                                          </p:spTgt>
                                        </p:tgtEl>
                                        <p:attrNameLst>
                                          <p:attrName>style.visibility</p:attrName>
                                        </p:attrNameLst>
                                      </p:cBhvr>
                                      <p:to>
                                        <p:strVal val="visible"/>
                                      </p:to>
                                    </p:set>
                                    <p:animEffect transition="in" filter="blinds(horizontal)">
                                      <p:cBhvr>
                                        <p:cTn id="48" dur="500"/>
                                        <p:tgtEl>
                                          <p:spTgt spid="14">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5">
                                            <p:txEl>
                                              <p:pRg st="0" end="0"/>
                                            </p:txEl>
                                          </p:spTgt>
                                        </p:tgtEl>
                                        <p:attrNameLst>
                                          <p:attrName>style.visibility</p:attrName>
                                        </p:attrNameLst>
                                      </p:cBhvr>
                                      <p:to>
                                        <p:strVal val="visible"/>
                                      </p:to>
                                    </p:set>
                                    <p:animEffect transition="in" filter="blinds(horizontal)">
                                      <p:cBhvr>
                                        <p:cTn id="53" dur="500"/>
                                        <p:tgtEl>
                                          <p:spTgt spid="15">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Effect transition="in" filter="blinds(horizontal)">
                                      <p:cBhvr>
                                        <p:cTn id="58"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13" grpId="0" build="allAtOnce"/>
      <p:bldP spid="14" grpId="0" build="allAtOnce"/>
      <p:bldP spid="15" grpId="0" build="allAtOnce"/>
      <p:bldP spid="1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DA290684-E44A-1B00-E965-056448C09D1F}"/>
              </a:ext>
            </a:extLst>
          </p:cNvPr>
          <p:cNvSpPr txBox="1"/>
          <p:nvPr/>
        </p:nvSpPr>
        <p:spPr>
          <a:xfrm>
            <a:off x="407368" y="908720"/>
            <a:ext cx="7761987" cy="569100"/>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解：过点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作</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，延长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交</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延长线于点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E3C4491A-CCAB-172F-5079-685467D2504E}"/>
              </a:ext>
            </a:extLst>
          </p:cNvPr>
          <p:cNvSpPr txBox="1"/>
          <p:nvPr/>
        </p:nvSpPr>
        <p:spPr>
          <a:xfrm>
            <a:off x="407368" y="1313753"/>
            <a:ext cx="11291379" cy="569100"/>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根据题意可得：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PD</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垂直于水平面，</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DCE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PAC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45°</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GBP</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4" name="文本框 3">
            <a:extLst>
              <a:ext uri="{FF2B5EF4-FFF2-40B4-BE49-F238E27FC236}">
                <a16:creationId xmlns:a16="http://schemas.microsoft.com/office/drawing/2014/main" id="{14BA7C7B-B5DA-858E-45C4-463CDD8E17E9}"/>
              </a:ext>
            </a:extLst>
          </p:cNvPr>
          <p:cNvSpPr txBox="1"/>
          <p:nvPr/>
        </p:nvSpPr>
        <p:spPr>
          <a:xfrm>
            <a:off x="407368" y="1714860"/>
            <a:ext cx="3785298"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kumimoji="0" lang="en-US"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endParaRPr>
          </a:p>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0C294730-5E89-88DE-DC0C-7FB691B0746F}"/>
                  </a:ext>
                </a:extLst>
              </p:cNvPr>
              <p:cNvSpPr txBox="1"/>
              <p:nvPr/>
            </p:nvSpPr>
            <p:spPr>
              <a:xfrm>
                <a:off x="2215444" y="1948416"/>
                <a:ext cx="4467923" cy="765061"/>
              </a:xfrm>
              <a:prstGeom prst="rect">
                <a:avLst/>
              </a:prstGeom>
              <a:noFill/>
            </p:spPr>
            <p:txBody>
              <a:bodyPr vert="horz" wrap="none" rtlCol="0" anchor="ctr">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16</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endParaRPr lang="zh-CN" altLang="en-US" dirty="0">
                  <a:solidFill>
                    <a:srgbClr val="FF0000"/>
                  </a:solidFill>
                </a:endParaRPr>
              </a:p>
            </p:txBody>
          </p:sp>
        </mc:Choice>
        <mc:Fallback>
          <p:sp>
            <p:nvSpPr>
              <p:cNvPr id="5" name="文本框 4">
                <a:extLst>
                  <a:ext uri="{FF2B5EF4-FFF2-40B4-BE49-F238E27FC236}">
                    <a16:creationId xmlns:a16="http://schemas.microsoft.com/office/drawing/2014/main" id="{0C294730-5E89-88DE-DC0C-7FB691B0746F}"/>
                  </a:ext>
                </a:extLst>
              </p:cNvPr>
              <p:cNvSpPr txBox="1">
                <a:spLocks noRot="1" noChangeAspect="1" noMove="1" noResize="1" noEditPoints="1" noAdjustHandles="1" noChangeArrowheads="1" noChangeShapeType="1" noTextEdit="1"/>
              </p:cNvSpPr>
              <p:nvPr/>
            </p:nvSpPr>
            <p:spPr>
              <a:xfrm>
                <a:off x="2215444" y="1948416"/>
                <a:ext cx="4467923" cy="765061"/>
              </a:xfrm>
              <a:prstGeom prst="rect">
                <a:avLst/>
              </a:prstGeom>
              <a:blipFill>
                <a:blip r:embed="rId2"/>
                <a:stretch>
                  <a:fillRect l="-2046" r="-2183"/>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D6B8F4A4-6905-4A3D-ED74-651F2B2AB258}"/>
              </a:ext>
            </a:extLst>
          </p:cNvPr>
          <p:cNvSpPr txBox="1"/>
          <p:nvPr/>
        </p:nvSpPr>
        <p:spPr>
          <a:xfrm>
            <a:off x="435852" y="2551476"/>
            <a:ext cx="6155436" cy="569100"/>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设</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米，则</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endParaRPr lang="zh-CN" altLang="en-US" dirty="0">
              <a:solidFill>
                <a:srgbClr val="FF0000"/>
              </a:solidFill>
            </a:endParaRPr>
          </a:p>
        </p:txBody>
      </p:sp>
      <p:sp>
        <p:nvSpPr>
          <p:cNvPr id="7" name="文本框 6">
            <a:extLst>
              <a:ext uri="{FF2B5EF4-FFF2-40B4-BE49-F238E27FC236}">
                <a16:creationId xmlns:a16="http://schemas.microsoft.com/office/drawing/2014/main" id="{08F18BDC-FB0E-C477-7347-3DC773F6F180}"/>
              </a:ext>
            </a:extLst>
          </p:cNvPr>
          <p:cNvSpPr txBox="1"/>
          <p:nvPr/>
        </p:nvSpPr>
        <p:spPr>
          <a:xfrm>
            <a:off x="400797" y="2986124"/>
            <a:ext cx="3714242"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PAC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45°</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4B7452F3-DD54-96C2-EC6B-AAAC0369E7BE}"/>
                  </a:ext>
                </a:extLst>
              </p:cNvPr>
              <p:cNvSpPr txBox="1"/>
              <p:nvPr/>
            </p:nvSpPr>
            <p:spPr>
              <a:xfrm>
                <a:off x="3842183" y="2852177"/>
                <a:ext cx="4188523" cy="786461"/>
              </a:xfrm>
              <a:prstGeom prst="rect">
                <a:avLst/>
              </a:prstGeom>
              <a:noFill/>
            </p:spPr>
            <p:txBody>
              <a:bodyPr vert="horz" wrap="none" rtlCol="0" anchor="ctr">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𝑃𝐸</m:t>
                        </m:r>
                      </m:num>
                      <m:den>
                        <m:r>
                          <m:rPr>
                            <m:sty m:val="p"/>
                          </m:rP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tan</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45</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den>
                    </m:f>
                  </m:oMath>
                </a14:m>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endParaRPr lang="zh-CN" altLang="en-US" dirty="0">
                  <a:solidFill>
                    <a:srgbClr val="FF0000"/>
                  </a:solidFill>
                </a:endParaRPr>
              </a:p>
            </p:txBody>
          </p:sp>
        </mc:Choice>
        <mc:Fallback>
          <p:sp>
            <p:nvSpPr>
              <p:cNvPr id="8" name="文本框 7">
                <a:extLst>
                  <a:ext uri="{FF2B5EF4-FFF2-40B4-BE49-F238E27FC236}">
                    <a16:creationId xmlns:a16="http://schemas.microsoft.com/office/drawing/2014/main" id="{4B7452F3-DD54-96C2-EC6B-AAAC0369E7BE}"/>
                  </a:ext>
                </a:extLst>
              </p:cNvPr>
              <p:cNvSpPr txBox="1">
                <a:spLocks noRot="1" noChangeAspect="1" noMove="1" noResize="1" noEditPoints="1" noAdjustHandles="1" noChangeArrowheads="1" noChangeShapeType="1" noTextEdit="1"/>
              </p:cNvSpPr>
              <p:nvPr/>
            </p:nvSpPr>
            <p:spPr>
              <a:xfrm>
                <a:off x="3842183" y="2852177"/>
                <a:ext cx="4188523" cy="786461"/>
              </a:xfrm>
              <a:prstGeom prst="rect">
                <a:avLst/>
              </a:prstGeom>
              <a:blipFill>
                <a:blip r:embed="rId3"/>
                <a:stretch>
                  <a:fillRect l="-2183" r="-2475"/>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F2202F77-E4FB-615C-E666-4EC5F6E855D0}"/>
              </a:ext>
            </a:extLst>
          </p:cNvPr>
          <p:cNvSpPr txBox="1"/>
          <p:nvPr/>
        </p:nvSpPr>
        <p:spPr>
          <a:xfrm>
            <a:off x="410784" y="3442499"/>
            <a:ext cx="4542536"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PE</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PF</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10" name="文本框 9">
            <a:extLst>
              <a:ext uri="{FF2B5EF4-FFF2-40B4-BE49-F238E27FC236}">
                <a16:creationId xmlns:a16="http://schemas.microsoft.com/office/drawing/2014/main" id="{A985ABB5-4D30-B17B-DF02-1CC1DBC82579}"/>
              </a:ext>
            </a:extLst>
          </p:cNvPr>
          <p:cNvSpPr txBox="1"/>
          <p:nvPr/>
        </p:nvSpPr>
        <p:spPr>
          <a:xfrm>
            <a:off x="4740008" y="3462567"/>
            <a:ext cx="3322129"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FAEP</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为矩形，</a:t>
            </a:r>
            <a:endParaRPr lang="zh-CN" altLang="en-US" dirty="0">
              <a:solidFill>
                <a:srgbClr val="FF0000"/>
              </a:solidFill>
            </a:endParaRPr>
          </a:p>
        </p:txBody>
      </p:sp>
      <p:sp>
        <p:nvSpPr>
          <p:cNvPr id="11" name="文本框 10">
            <a:extLst>
              <a:ext uri="{FF2B5EF4-FFF2-40B4-BE49-F238E27FC236}">
                <a16:creationId xmlns:a16="http://schemas.microsoft.com/office/drawing/2014/main" id="{D58FD063-9FD5-4814-47BF-1535FB94221B}"/>
              </a:ext>
            </a:extLst>
          </p:cNvPr>
          <p:cNvSpPr txBox="1"/>
          <p:nvPr/>
        </p:nvSpPr>
        <p:spPr>
          <a:xfrm>
            <a:off x="411203" y="3805011"/>
            <a:ext cx="6812662" cy="517982"/>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p:pic>
        <p:nvPicPr>
          <p:cNvPr id="12" name="yt_image_12938">
            <a:extLst>
              <a:ext uri="{FF2B5EF4-FFF2-40B4-BE49-F238E27FC236}">
                <a16:creationId xmlns:a16="http://schemas.microsoft.com/office/drawing/2014/main" id="{ED63426C-1B2E-12D5-2B8E-16934456D3A8}"/>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4" cstate="print"/>
          <a:srcRect/>
          <a:stretch>
            <a:fillRect/>
          </a:stretch>
        </p:blipFill>
        <p:spPr bwMode="auto">
          <a:xfrm>
            <a:off x="10344472" y="4011599"/>
            <a:ext cx="1297476" cy="1360170"/>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23BF3D96-DE38-694D-8490-8225CEFF0995}"/>
              </a:ext>
            </a:extLst>
          </p:cNvPr>
          <p:cNvSpPr txBox="1"/>
          <p:nvPr/>
        </p:nvSpPr>
        <p:spPr>
          <a:xfrm>
            <a:off x="401953" y="4151234"/>
            <a:ext cx="2075561" cy="569100"/>
          </a:xfrm>
          <a:prstGeom prst="rect">
            <a:avLst/>
          </a:prstGeom>
          <a:noFill/>
        </p:spPr>
        <p:txBody>
          <a:bodyPr vert="horz" wrap="none" rtlCol="0">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p:sp>
        <p:nvSpPr>
          <p:cNvPr id="21" name="文本框 20">
            <a:extLst>
              <a:ext uri="{FF2B5EF4-FFF2-40B4-BE49-F238E27FC236}">
                <a16:creationId xmlns:a16="http://schemas.microsoft.com/office/drawing/2014/main" id="{1107AD22-A88E-2591-52A5-974A4470A1CC}"/>
              </a:ext>
            </a:extLst>
          </p:cNvPr>
          <p:cNvSpPr txBox="1"/>
          <p:nvPr/>
        </p:nvSpPr>
        <p:spPr>
          <a:xfrm>
            <a:off x="2215444" y="4151234"/>
            <a:ext cx="6593587"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BF</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AF</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53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endParaRPr lang="zh-CN" altLang="en-US" dirty="0">
              <a:solidFill>
                <a:srgbClr val="FF0000"/>
              </a:solidFill>
            </a:endParaRPr>
          </a:p>
        </p:txBody>
      </p:sp>
      <p:sp>
        <p:nvSpPr>
          <p:cNvPr id="22" name="文本框 21">
            <a:extLst>
              <a:ext uri="{FF2B5EF4-FFF2-40B4-BE49-F238E27FC236}">
                <a16:creationId xmlns:a16="http://schemas.microsoft.com/office/drawing/2014/main" id="{57EA1EEA-BEEA-004B-2751-75A3A6BF5F8A}"/>
              </a:ext>
            </a:extLst>
          </p:cNvPr>
          <p:cNvSpPr txBox="1"/>
          <p:nvPr/>
        </p:nvSpPr>
        <p:spPr>
          <a:xfrm>
            <a:off x="400797" y="4527622"/>
            <a:ext cx="4621911"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GBP</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BPF</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23" name="文本框 22">
                <a:extLst>
                  <a:ext uri="{FF2B5EF4-FFF2-40B4-BE49-F238E27FC236}">
                    <a16:creationId xmlns:a16="http://schemas.microsoft.com/office/drawing/2014/main" id="{1D24095F-82A3-3BEC-32C7-2DC8346C331D}"/>
                  </a:ext>
                </a:extLst>
              </p:cNvPr>
              <p:cNvSpPr txBox="1"/>
              <p:nvPr/>
            </p:nvSpPr>
            <p:spPr>
              <a:xfrm>
                <a:off x="395117" y="4845432"/>
                <a:ext cx="4348163" cy="736677"/>
              </a:xfrm>
              <a:prstGeom prst="rect">
                <a:avLst/>
              </a:prstGeom>
              <a:noFill/>
            </p:spPr>
            <p:txBody>
              <a:bodyPr vert="horz" wrap="none" rtlCol="0" anchor="ctr">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𝐵𝐹</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𝑃𝐹</m:t>
                        </m:r>
                      </m:den>
                    </m:f>
                  </m:oMath>
                </a14:m>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tan18°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，即</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45</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0.325</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mc:Choice>
        <mc:Fallback>
          <p:sp>
            <p:nvSpPr>
              <p:cNvPr id="23" name="文本框 22">
                <a:extLst>
                  <a:ext uri="{FF2B5EF4-FFF2-40B4-BE49-F238E27FC236}">
                    <a16:creationId xmlns:a16="http://schemas.microsoft.com/office/drawing/2014/main" id="{1D24095F-82A3-3BEC-32C7-2DC8346C331D}"/>
                  </a:ext>
                </a:extLst>
              </p:cNvPr>
              <p:cNvSpPr txBox="1">
                <a:spLocks noRot="1" noChangeAspect="1" noMove="1" noResize="1" noEditPoints="1" noAdjustHandles="1" noChangeArrowheads="1" noChangeShapeType="1" noTextEdit="1"/>
              </p:cNvSpPr>
              <p:nvPr/>
            </p:nvSpPr>
            <p:spPr>
              <a:xfrm>
                <a:off x="395117" y="4845432"/>
                <a:ext cx="4348163" cy="736677"/>
              </a:xfrm>
              <a:prstGeom prst="rect">
                <a:avLst/>
              </a:prstGeom>
              <a:blipFill>
                <a:blip r:embed="rId5"/>
                <a:stretch>
                  <a:fillRect l="-2244" r="-2104"/>
                </a:stretch>
              </a:blipFill>
            </p:spPr>
            <p:txBody>
              <a:bodyPr/>
              <a:lstStyle/>
              <a:p>
                <a:r>
                  <a:rPr lang="zh-CN" altLang="en-US">
                    <a:noFill/>
                  </a:rPr>
                  <a:t> </a:t>
                </a:r>
              </a:p>
            </p:txBody>
          </p:sp>
        </mc:Fallback>
      </mc:AlternateContent>
      <p:sp>
        <p:nvSpPr>
          <p:cNvPr id="24" name="文本框 23">
            <a:extLst>
              <a:ext uri="{FF2B5EF4-FFF2-40B4-BE49-F238E27FC236}">
                <a16:creationId xmlns:a16="http://schemas.microsoft.com/office/drawing/2014/main" id="{C6707BEA-115D-8E4A-C937-396A837F80F5}"/>
              </a:ext>
            </a:extLst>
          </p:cNvPr>
          <p:cNvSpPr txBox="1"/>
          <p:nvPr/>
        </p:nvSpPr>
        <p:spPr>
          <a:xfrm>
            <a:off x="4554625" y="5004065"/>
            <a:ext cx="1915224" cy="517983"/>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32.</a:t>
            </a:r>
            <a:endParaRPr lang="zh-CN" altLang="en-US" dirty="0">
              <a:solidFill>
                <a:srgbClr val="FF0000"/>
              </a:solidFill>
            </a:endParaRPr>
          </a:p>
        </p:txBody>
      </p:sp>
      <p:sp>
        <p:nvSpPr>
          <p:cNvPr id="25" name="文本框 24">
            <a:extLst>
              <a:ext uri="{FF2B5EF4-FFF2-40B4-BE49-F238E27FC236}">
                <a16:creationId xmlns:a16="http://schemas.microsoft.com/office/drawing/2014/main" id="{FFE6D9B3-F3B3-9168-CB0F-46BA15055488}"/>
              </a:ext>
            </a:extLst>
          </p:cNvPr>
          <p:cNvSpPr txBox="1"/>
          <p:nvPr/>
        </p:nvSpPr>
        <p:spPr>
          <a:xfrm>
            <a:off x="440013" y="5481750"/>
            <a:ext cx="5539486" cy="517983"/>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答：该风力发电机塔杆</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PD</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的高度为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pic>
        <p:nvPicPr>
          <p:cNvPr id="26" name="yt_image_12931">
            <a:extLst>
              <a:ext uri="{FF2B5EF4-FFF2-40B4-BE49-F238E27FC236}">
                <a16:creationId xmlns:a16="http://schemas.microsoft.com/office/drawing/2014/main" id="{770544F5-4C11-0BDD-A85E-C9FDACF77B7A}"/>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6" cstate="print"/>
          <a:srcRect/>
          <a:stretch>
            <a:fillRect/>
          </a:stretch>
        </p:blipFill>
        <p:spPr bwMode="auto">
          <a:xfrm>
            <a:off x="8008664" y="1999410"/>
            <a:ext cx="3573536" cy="16516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blinds(horizontal)">
                                      <p:cBhvr>
                                        <p:cTn id="27" dur="500"/>
                                        <p:tgtEl>
                                          <p:spTgt spid="4">
                                            <p:txEl>
                                              <p:pRg st="1" end="1"/>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blinds(horizontal)">
                                      <p:cBhvr>
                                        <p:cTn id="30" dur="500"/>
                                        <p:tgtEl>
                                          <p:spTgt spid="5">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blinds(horizontal)">
                                      <p:cBhvr>
                                        <p:cTn id="35" dur="5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blinds(horizontal)">
                                      <p:cBhvr>
                                        <p:cTn id="40" dur="500"/>
                                        <p:tgtEl>
                                          <p:spTgt spid="7">
                                            <p:txEl>
                                              <p:pRg st="0" end="0"/>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Effect transition="in" filter="blinds(horizontal)">
                                      <p:cBhvr>
                                        <p:cTn id="43" dur="500"/>
                                        <p:tgtEl>
                                          <p:spTgt spid="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blinds(horizontal)">
                                      <p:cBhvr>
                                        <p:cTn id="48" dur="500"/>
                                        <p:tgtEl>
                                          <p:spTgt spid="9">
                                            <p:txEl>
                                              <p:pRg st="0" end="0"/>
                                            </p:txEl>
                                          </p:spTgt>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Effect transition="in" filter="blinds(horizontal)">
                                      <p:cBhvr>
                                        <p:cTn id="51" dur="500"/>
                                        <p:tgtEl>
                                          <p:spTgt spid="1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blinds(horizontal)">
                                      <p:cBhvr>
                                        <p:cTn id="56" dur="500"/>
                                        <p:tgtEl>
                                          <p:spTgt spid="11">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0">
                                            <p:txEl>
                                              <p:pRg st="0" end="0"/>
                                            </p:txEl>
                                          </p:spTgt>
                                        </p:tgtEl>
                                        <p:attrNameLst>
                                          <p:attrName>style.visibility</p:attrName>
                                        </p:attrNameLst>
                                      </p:cBhvr>
                                      <p:to>
                                        <p:strVal val="visible"/>
                                      </p:to>
                                    </p:set>
                                    <p:animEffect transition="in" filter="blinds(horizontal)">
                                      <p:cBhvr>
                                        <p:cTn id="61" dur="500"/>
                                        <p:tgtEl>
                                          <p:spTgt spid="20">
                                            <p:txEl>
                                              <p:pRg st="0" end="0"/>
                                            </p:txEl>
                                          </p:spTgt>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1">
                                            <p:txEl>
                                              <p:pRg st="0" end="0"/>
                                            </p:txEl>
                                          </p:spTgt>
                                        </p:tgtEl>
                                        <p:attrNameLst>
                                          <p:attrName>style.visibility</p:attrName>
                                        </p:attrNameLst>
                                      </p:cBhvr>
                                      <p:to>
                                        <p:strVal val="visible"/>
                                      </p:to>
                                    </p:set>
                                    <p:animEffect transition="in" filter="blinds(horizontal)">
                                      <p:cBhvr>
                                        <p:cTn id="64" dur="500"/>
                                        <p:tgtEl>
                                          <p:spTgt spid="21">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2">
                                            <p:txEl>
                                              <p:pRg st="0" end="0"/>
                                            </p:txEl>
                                          </p:spTgt>
                                        </p:tgtEl>
                                        <p:attrNameLst>
                                          <p:attrName>style.visibility</p:attrName>
                                        </p:attrNameLst>
                                      </p:cBhvr>
                                      <p:to>
                                        <p:strVal val="visible"/>
                                      </p:to>
                                    </p:set>
                                    <p:animEffect transition="in" filter="blinds(horizontal)">
                                      <p:cBhvr>
                                        <p:cTn id="69" dur="500"/>
                                        <p:tgtEl>
                                          <p:spTgt spid="22">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3">
                                            <p:txEl>
                                              <p:pRg st="0" end="0"/>
                                            </p:txEl>
                                          </p:spTgt>
                                        </p:tgtEl>
                                        <p:attrNameLst>
                                          <p:attrName>style.visibility</p:attrName>
                                        </p:attrNameLst>
                                      </p:cBhvr>
                                      <p:to>
                                        <p:strVal val="visible"/>
                                      </p:to>
                                    </p:set>
                                    <p:animEffect transition="in" filter="blinds(horizontal)">
                                      <p:cBhvr>
                                        <p:cTn id="74" dur="500"/>
                                        <p:tgtEl>
                                          <p:spTgt spid="23">
                                            <p:txEl>
                                              <p:pRg st="0" end="0"/>
                                            </p:txEl>
                                          </p:spTgt>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4">
                                            <p:txEl>
                                              <p:pRg st="0" end="0"/>
                                            </p:txEl>
                                          </p:spTgt>
                                        </p:tgtEl>
                                        <p:attrNameLst>
                                          <p:attrName>style.visibility</p:attrName>
                                        </p:attrNameLst>
                                      </p:cBhvr>
                                      <p:to>
                                        <p:strVal val="visible"/>
                                      </p:to>
                                    </p:set>
                                    <p:animEffect transition="in" filter="blinds(horizontal)">
                                      <p:cBhvr>
                                        <p:cTn id="77" dur="500"/>
                                        <p:tgtEl>
                                          <p:spTgt spid="2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5">
                                            <p:txEl>
                                              <p:pRg st="0" end="0"/>
                                            </p:txEl>
                                          </p:spTgt>
                                        </p:tgtEl>
                                        <p:attrNameLst>
                                          <p:attrName>style.visibility</p:attrName>
                                        </p:attrNameLst>
                                      </p:cBhvr>
                                      <p:to>
                                        <p:strVal val="visible"/>
                                      </p:to>
                                    </p:set>
                                    <p:animEffect transition="in" filter="blinds(horizontal)">
                                      <p:cBhvr>
                                        <p:cTn id="8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20" grpId="0" build="allAtOnce"/>
      <p:bldP spid="21" grpId="0" build="allAtOnce"/>
      <p:bldP spid="22" grpId="0" build="allAtOnce"/>
      <p:bldP spid="23" grpId="0" build="allAtOnce"/>
      <p:bldP spid="24" grpId="0" build="allAtOnce"/>
      <p:bldP spid="2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941" name="yt_shape_12941"/>
          <p:cNvSpPr txBox="1"/>
          <p:nvPr/>
        </p:nvSpPr>
        <p:spPr>
          <a:xfrm>
            <a:off x="540000" y="900000"/>
            <a:ext cx="2725105"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测距问题</a:t>
            </a:r>
          </a:p>
        </p:txBody>
      </p:sp>
      <mc:AlternateContent xmlns:mc="http://schemas.openxmlformats.org/markup-compatibility/2006" xmlns:a14="http://schemas.microsoft.com/office/drawing/2010/main">
        <mc:Choice Requires="a14">
          <p:sp>
            <p:nvSpPr>
              <p:cNvPr id="12942" name="yt_shape_12942"/>
              <p:cNvSpPr txBox="1"/>
              <p:nvPr/>
            </p:nvSpPr>
            <p:spPr>
              <a:xfrm>
                <a:off x="540119" y="1353522"/>
                <a:ext cx="11111999" cy="287347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楷体" pitchFamily="24"/>
                    <a:cs typeface="宋体" pitchFamily="24"/>
                  </a:rPr>
                  <a:t>（永州市中考）</a:t>
                </a:r>
                <a:r>
                  <a:rPr lang="zh-CN" altLang="zh-CN" sz="2400" b="0" i="0" u="none" dirty="0">
                    <a:solidFill>
                      <a:srgbClr val="000000"/>
                    </a:solidFill>
                    <a:effectLst/>
                    <a:latin typeface="白正" pitchFamily="24"/>
                    <a:ea typeface="宋体" pitchFamily="24"/>
                    <a:cs typeface="宋体" pitchFamily="24"/>
                  </a:rPr>
                  <a:t>永州市道县陈树湘纪念馆中陈列的陈树湘雕像高</a:t>
                </a:r>
                <a:r>
                  <a:rPr lang="en-US" altLang="zh-CN" sz="2400" b="0" i="0" u="none" dirty="0">
                    <a:solidFill>
                      <a:srgbClr val="000000"/>
                    </a:solidFill>
                    <a:effectLst/>
                    <a:latin typeface="Times New Roman" pitchFamily="24"/>
                    <a:ea typeface="Times New Roman" pitchFamily="24"/>
                    <a:cs typeface="宋体" pitchFamily="24"/>
                  </a:rPr>
                  <a:t>2.9</a:t>
                </a:r>
                <a:r>
                  <a:rPr lang="zh-CN" altLang="zh-CN" sz="2400" b="0" i="0" u="none" dirty="0">
                    <a:solidFill>
                      <a:srgbClr val="000000"/>
                    </a:solidFill>
                    <a:effectLst/>
                    <a:latin typeface="白正" pitchFamily="24"/>
                    <a:ea typeface="宋体" pitchFamily="24"/>
                    <a:cs typeface="宋体" pitchFamily="24"/>
                  </a:rPr>
                  <a:t>米（如图</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所示），寓意陈树湘为中国革命</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断肠明志</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牺牲时的年龄为</a:t>
                </a:r>
                <a:r>
                  <a:rPr lang="en-US" altLang="zh-CN" sz="2400" b="0" i="0" u="none" dirty="0">
                    <a:solidFill>
                      <a:srgbClr val="000000"/>
                    </a:solidFill>
                    <a:effectLst/>
                    <a:latin typeface="Times New Roman" pitchFamily="24"/>
                    <a:ea typeface="Times New Roman" pitchFamily="24"/>
                    <a:cs typeface="宋体" pitchFamily="24"/>
                  </a:rPr>
                  <a:t>29</a:t>
                </a:r>
                <a:r>
                  <a:rPr lang="zh-CN" altLang="zh-CN" sz="2400" b="0" i="0" u="none" dirty="0">
                    <a:solidFill>
                      <a:srgbClr val="000000"/>
                    </a:solidFill>
                    <a:effectLst/>
                    <a:latin typeface="白正" pitchFamily="24"/>
                    <a:ea typeface="宋体" pitchFamily="24"/>
                    <a:cs typeface="宋体" pitchFamily="24"/>
                  </a:rPr>
                  <a:t>岁</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如图</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，以线段</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代表陈树湘雕像，一参观者在水平地面</a:t>
                </a:r>
                <a:r>
                  <a:rPr lang="en-US" altLang="zh-CN" sz="2400" b="0" i="1" u="none" dirty="0">
                    <a:solidFill>
                      <a:srgbClr val="000000"/>
                    </a:solidFill>
                    <a:effectLst/>
                    <a:latin typeface="Times New Roman" pitchFamily="24"/>
                    <a:ea typeface="Times New Roman" pitchFamily="24"/>
                    <a:cs typeface="宋体" pitchFamily="24"/>
                  </a:rPr>
                  <a:t>BN</a:t>
                </a:r>
                <a:r>
                  <a:rPr lang="zh-CN" altLang="zh-CN" sz="2400" b="0" i="0" u="none" dirty="0">
                    <a:solidFill>
                      <a:srgbClr val="000000"/>
                    </a:solidFill>
                    <a:effectLst/>
                    <a:latin typeface="白正" pitchFamily="24"/>
                    <a:ea typeface="宋体" pitchFamily="24"/>
                    <a:cs typeface="宋体" pitchFamily="24"/>
                  </a:rPr>
                  <a:t>上</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处为陈树湘雕像拍照，相机支架</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高</a:t>
                </a:r>
                <a:r>
                  <a:rPr lang="en-US" altLang="zh-CN" sz="2400" b="0" i="0" u="none" dirty="0">
                    <a:solidFill>
                      <a:srgbClr val="000000"/>
                    </a:solidFill>
                    <a:effectLst/>
                    <a:latin typeface="Times New Roman" pitchFamily="24"/>
                    <a:ea typeface="Times New Roman" pitchFamily="24"/>
                    <a:cs typeface="宋体" pitchFamily="24"/>
                  </a:rPr>
                  <a:t>0.9</a:t>
                </a:r>
                <a:r>
                  <a:rPr lang="zh-CN" altLang="zh-CN" sz="2400" b="0" i="0" u="none" dirty="0">
                    <a:solidFill>
                      <a:srgbClr val="000000"/>
                    </a:solidFill>
                    <a:effectLst/>
                    <a:latin typeface="白正" pitchFamily="24"/>
                    <a:ea typeface="宋体" pitchFamily="24"/>
                    <a:cs typeface="宋体" pitchFamily="24"/>
                  </a:rPr>
                  <a:t>米，在相机</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白正" pitchFamily="24"/>
                    <a:ea typeface="宋体" pitchFamily="24"/>
                    <a:cs typeface="宋体" pitchFamily="24"/>
                  </a:rPr>
                  <a:t>处观测雕像顶端</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的仰角为</a:t>
                </a:r>
                <a:r>
                  <a:rPr lang="en-US" altLang="zh-CN" sz="2400" b="0" i="0" u="none" dirty="0">
                    <a:solidFill>
                      <a:srgbClr val="000000"/>
                    </a:solidFill>
                    <a:effectLst/>
                    <a:latin typeface="Times New Roman" pitchFamily="24"/>
                    <a:ea typeface="Times New Roman" pitchFamily="24"/>
                    <a:cs typeface="宋体" pitchFamily="24"/>
                  </a:rPr>
                  <a:t>45°</a:t>
                </a:r>
                <a:r>
                  <a:rPr lang="zh-CN" altLang="zh-CN" sz="2400" b="0" i="0" u="none" dirty="0">
                    <a:solidFill>
                      <a:srgbClr val="000000"/>
                    </a:solidFill>
                    <a:effectLst/>
                    <a:latin typeface="白正" pitchFamily="24"/>
                    <a:ea typeface="宋体" pitchFamily="24"/>
                    <a:cs typeface="宋体" pitchFamily="24"/>
                  </a:rPr>
                  <a:t>，然后将相机架移到</a:t>
                </a:r>
                <a:r>
                  <a:rPr lang="en-US" altLang="zh-CN" sz="2400" b="0" i="1" u="none" dirty="0">
                    <a:solidFill>
                      <a:srgbClr val="000000"/>
                    </a:solidFill>
                    <a:effectLst/>
                    <a:latin typeface="Times New Roman" pitchFamily="24"/>
                    <a:ea typeface="Times New Roman" pitchFamily="24"/>
                    <a:cs typeface="宋体" pitchFamily="24"/>
                  </a:rPr>
                  <a:t>MN</a:t>
                </a:r>
                <a:r>
                  <a:rPr lang="zh-CN" altLang="zh-CN" sz="2400" b="0" i="0" u="none" dirty="0">
                    <a:solidFill>
                      <a:srgbClr val="000000"/>
                    </a:solidFill>
                    <a:effectLst/>
                    <a:latin typeface="白正" pitchFamily="24"/>
                    <a:ea typeface="宋体" pitchFamily="24"/>
                    <a:cs typeface="宋体" pitchFamily="24"/>
                  </a:rPr>
                  <a:t>处拍照，在相机</a:t>
                </a:r>
                <a:r>
                  <a:rPr lang="en-US" altLang="zh-CN" sz="2400" b="0" i="1" u="none" dirty="0">
                    <a:solidFill>
                      <a:srgbClr val="000000"/>
                    </a:solidFill>
                    <a:effectLst/>
                    <a:latin typeface="Times New Roman" pitchFamily="24"/>
                    <a:ea typeface="Times New Roman" pitchFamily="24"/>
                    <a:cs typeface="宋体" pitchFamily="24"/>
                  </a:rPr>
                  <a:t>M</a:t>
                </a:r>
                <a:r>
                  <a:rPr lang="zh-CN" altLang="zh-CN" sz="2400" b="0" i="0" u="none" dirty="0">
                    <a:solidFill>
                      <a:srgbClr val="000000"/>
                    </a:solidFill>
                    <a:effectLst/>
                    <a:latin typeface="白正" pitchFamily="24"/>
                    <a:ea typeface="宋体" pitchFamily="24"/>
                    <a:cs typeface="宋体" pitchFamily="24"/>
                  </a:rPr>
                  <a:t>处观测雕像顶端</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的仰角为</a:t>
                </a:r>
                <a:r>
                  <a:rPr lang="en-US" altLang="zh-CN" sz="2400" b="0" i="0" u="none" dirty="0">
                    <a:solidFill>
                      <a:srgbClr val="000000"/>
                    </a:solidFill>
                    <a:effectLst/>
                    <a:latin typeface="Times New Roman" pitchFamily="24"/>
                    <a:ea typeface="Times New Roman" pitchFamily="24"/>
                    <a:cs typeface="宋体" pitchFamily="24"/>
                  </a:rPr>
                  <a:t>30°</a:t>
                </a:r>
                <a:r>
                  <a:rPr lang="zh-CN" altLang="zh-CN" sz="2400" b="0" i="0" u="none" dirty="0">
                    <a:solidFill>
                      <a:srgbClr val="000000"/>
                    </a:solidFill>
                    <a:effectLst/>
                    <a:latin typeface="白正" pitchFamily="24"/>
                    <a:ea typeface="宋体" pitchFamily="24"/>
                    <a:cs typeface="宋体" pitchFamily="24"/>
                  </a:rPr>
                  <a:t>，求</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白正" pitchFamily="24"/>
                    <a:ea typeface="宋体" pitchFamily="24"/>
                    <a:cs typeface="宋体" pitchFamily="24"/>
                  </a:rPr>
                  <a:t>两点间的距离</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（结果精确到</a:t>
                </a:r>
                <a:r>
                  <a:rPr lang="en-US" altLang="zh-CN" sz="2400" b="0" i="0" u="none" dirty="0">
                    <a:solidFill>
                      <a:srgbClr val="000000"/>
                    </a:solidFill>
                    <a:effectLst/>
                    <a:latin typeface="Times New Roman" pitchFamily="24"/>
                    <a:ea typeface="Times New Roman" pitchFamily="24"/>
                    <a:cs typeface="宋体" pitchFamily="24"/>
                  </a:rPr>
                  <a:t>0.1</a:t>
                </a:r>
                <a:r>
                  <a:rPr lang="zh-CN" altLang="zh-CN" sz="2400" b="0" i="0" u="none" dirty="0">
                    <a:solidFill>
                      <a:srgbClr val="000000"/>
                    </a:solidFill>
                    <a:effectLst/>
                    <a:latin typeface="白正" pitchFamily="24"/>
                    <a:ea typeface="宋体" pitchFamily="24"/>
                    <a:cs typeface="宋体" pitchFamily="24"/>
                  </a:rPr>
                  <a:t>米，参考数据：</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1.732</a:t>
                </a:r>
                <a:r>
                  <a:rPr lang="zh-CN" altLang="zh-CN" sz="2400" b="0" i="0" u="none" dirty="0">
                    <a:solidFill>
                      <a:srgbClr val="000000"/>
                    </a:solidFill>
                    <a:effectLst/>
                    <a:latin typeface="白正" pitchFamily="24"/>
                    <a:ea typeface="宋体" pitchFamily="24"/>
                    <a:cs typeface="宋体" pitchFamily="24"/>
                  </a:rPr>
                  <a:t>）</a:t>
                </a:r>
              </a:p>
            </p:txBody>
          </p:sp>
        </mc:Choice>
        <mc:Fallback xmlns="" xmlns:a16="http://schemas.microsoft.com/office/drawing/2014/main" xmlns:m="http://schemas.openxmlformats.org/officeDocument/2006/math">
          <p:sp>
            <p:nvSpPr>
              <p:cNvPr id="12942" name="yt_shape_12942" descr="{&quot;rangeId&quot;:13,&quot;color&quot;:&quot;B&quot;,&quot;hasSerialNum&quot;:1}"/>
              <p:cNvSpPr txBox="1">
                <a:spLocks noRot="1" noChangeAspect="1" noMove="1" noResize="1" noEditPoints="1" noAdjustHandles="1" noChangeArrowheads="1" noChangeShapeType="1" noTextEdit="1"/>
              </p:cNvSpPr>
              <p:nvPr/>
            </p:nvSpPr>
            <p:spPr>
              <a:xfrm>
                <a:off x="540119" y="1353522"/>
                <a:ext cx="11111999" cy="2873479"/>
              </a:xfrm>
              <a:prstGeom prst="rect">
                <a:avLst/>
              </a:prstGeom>
              <a:blipFill>
                <a:blip r:embed="rId2"/>
                <a:stretch>
                  <a:fillRect l="-1701" t="-1699" r="-1592" b="-5520"/>
                </a:stretch>
              </a:blipFill>
            </p:spPr>
            <p:txBody>
              <a:bodyPr/>
              <a:lstStyle/>
              <a:p>
                <a:r>
                  <a:rPr lang="zh-CN" altLang="en-US">
                    <a:noFill/>
                  </a:rPr>
                  <a:t> </a:t>
                </a:r>
              </a:p>
            </p:txBody>
          </p:sp>
        </mc:Fallback>
      </mc:AlternateContent>
      <p:pic>
        <p:nvPicPr>
          <p:cNvPr id="12944" name="yt_image_12944">
            <a:extLst>
              <a:ext uri="">
                <a16:creationId xmlns="" xmlns:a16="http://schemas.microsoft.com/office/drawing/2014/main" xmlns:a14="http://schemas.microsoft.com/office/drawing/2010/main" xmlns:mc="http://schemas.openxmlformats.org/markup-compatibility/2006" xmlns:m="http://schemas.openxmlformats.org/officeDocument/2006/math" id="{5351258F-BC95-41E6-9372-C2FE361B0291}"/>
              </a:ext>
            </a:extLst>
          </p:cNvPr>
          <p:cNvPicPr>
            <a:picLocks noChangeAspect="1" noChangeArrowheads="1"/>
          </p:cNvPicPr>
          <p:nvPr/>
        </p:nvPicPr>
        <p:blipFill>
          <a:blip r:embed="rId3" cstate="print"/>
          <a:srcRect/>
          <a:stretch>
            <a:fillRect/>
          </a:stretch>
        </p:blipFill>
        <p:spPr bwMode="auto">
          <a:xfrm>
            <a:off x="3732741" y="4857635"/>
            <a:ext cx="1785510" cy="1338453"/>
          </a:xfrm>
          <a:prstGeom prst="rect">
            <a:avLst/>
          </a:prstGeom>
          <a:noFill/>
          <a:extLst>
            <a:ext uri="{909E8E84-426E-40DD-AFC4-6F175D3DCCD1}">
              <a14:hiddenFill xmlns:a14="http://schemas.microsoft.com/office/drawing/2010/main">
                <a:solidFill>
                  <a:srgbClr val="FFFFFF"/>
                </a:solidFill>
              </a14:hiddenFill>
            </a:ext>
          </a:extLst>
        </p:spPr>
      </p:pic>
      <p:pic>
        <p:nvPicPr>
          <p:cNvPr id="12945" name="yt_image_12945">
            <a:extLst>
              <a:ext uri="">
                <a16:creationId xmlns="" xmlns:a16="http://schemas.microsoft.com/office/drawing/2014/main" xmlns:a14="http://schemas.microsoft.com/office/drawing/2010/main" xmlns:mc="http://schemas.openxmlformats.org/markup-compatibility/2006"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5878251" y="4430153"/>
            <a:ext cx="2143177" cy="1765935"/>
          </a:xfrm>
          <a:prstGeom prst="rect">
            <a:avLst/>
          </a:prstGeom>
          <a:noFill/>
          <a:extLst>
            <a:ext uri="{909E8E84-426E-40DD-AFC4-6F175D3DCCD1}">
              <a14:hiddenFill xmlns:a14="http://schemas.microsoft.com/office/drawing/2010/main">
                <a:solidFill>
                  <a:srgbClr val="FFFFFF"/>
                </a:solidFill>
              </a14:hiddenFill>
            </a:ext>
          </a:extLst>
        </p:spPr>
      </p:pic>
      <p:sp>
        <p:nvSpPr>
          <p:cNvPr id="12948" name="yt_shape_12948"/>
          <p:cNvSpPr txBox="1"/>
          <p:nvPr/>
        </p:nvSpPr>
        <p:spPr>
          <a:xfrm>
            <a:off x="4306947" y="6196088"/>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1</a:t>
            </a:r>
          </a:p>
        </p:txBody>
      </p:sp>
      <p:sp>
        <p:nvSpPr>
          <p:cNvPr id="12949" name="yt_shape_12949"/>
          <p:cNvSpPr txBox="1"/>
          <p:nvPr/>
        </p:nvSpPr>
        <p:spPr>
          <a:xfrm>
            <a:off x="6631290" y="6196088"/>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2</a:t>
            </a:r>
          </a:p>
        </p:txBody>
      </p:sp>
      <p:pic>
        <p:nvPicPr>
          <p:cNvPr id="3" name="yt_shape_1697709497277">
            <a:extLst>
              <a:ext uri="{FF2B5EF4-FFF2-40B4-BE49-F238E27FC236}">
                <a16:creationId xmlns:a16="http://schemas.microsoft.com/office/drawing/2014/main" id="{0C799CCF-DF3D-8B7F-7FBB-2A64381495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941378"/>
            <a:ext cx="1174942" cy="36638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2950" name="yt_shape_12950"/>
              <p:cNvSpPr txBox="1"/>
              <p:nvPr/>
            </p:nvSpPr>
            <p:spPr>
              <a:xfrm>
                <a:off x="407368" y="836712"/>
                <a:ext cx="7146187" cy="5623655"/>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解：如图，</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2.9</a:t>
                </a:r>
                <a:r>
                  <a:rPr lang="zh-CN" altLang="zh-CN" sz="2400" b="0" i="0" u="none">
                    <a:solidFill>
                      <a:srgbClr val="FF0000">
                        <a:alpha val="0"/>
                      </a:srgbClr>
                    </a:solidFill>
                    <a:effectLst/>
                    <a:latin typeface="白正" pitchFamily="24"/>
                    <a:ea typeface="黑体" pitchFamily="24"/>
                    <a:cs typeface="宋体" pitchFamily="24"/>
                  </a:rPr>
                  <a:t>米，</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0.9</a:t>
                </a:r>
                <a:r>
                  <a:rPr lang="zh-CN" altLang="zh-CN" sz="2400" b="0" i="0" u="none">
                    <a:solidFill>
                      <a:srgbClr val="FF0000">
                        <a:alpha val="0"/>
                      </a:srgbClr>
                    </a:solidFill>
                    <a:effectLst/>
                    <a:latin typeface="白正" pitchFamily="24"/>
                    <a:ea typeface="黑体" pitchFamily="24"/>
                    <a:cs typeface="宋体" pitchFamily="24"/>
                  </a:rPr>
                  <a:t>米，</a:t>
                </a:r>
                <a:r>
                  <a:rPr lang="zh-CN" altLang="zh-CN" sz="100" b="0" i="0" u="none">
                    <a:noFill/>
                    <a:effectLst/>
                    <a:latin typeface="白正"/>
                    <a:ea typeface="宋体"/>
                    <a:cs typeface="宋体"/>
                  </a:rPr>
                  <a:t>⁠</a:t>
                </a:r>
              </a:p>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四边形</a:t>
                </a:r>
                <a:r>
                  <a:rPr lang="en-US" altLang="zh-CN" sz="2400" b="0" i="1" u="none">
                    <a:solidFill>
                      <a:srgbClr val="FF0000">
                        <a:alpha val="0"/>
                      </a:srgbClr>
                    </a:solidFill>
                    <a:effectLst/>
                    <a:latin typeface="Times New Roman" pitchFamily="24"/>
                    <a:ea typeface="Times New Roman" pitchFamily="24"/>
                    <a:cs typeface="宋体" pitchFamily="24"/>
                  </a:rPr>
                  <a:t>EBNM</a:t>
                </a:r>
                <a:r>
                  <a:rPr lang="zh-CN" altLang="zh-CN" sz="2400" b="0" i="0" u="none">
                    <a:solidFill>
                      <a:srgbClr val="FF0000">
                        <a:alpha val="0"/>
                      </a:srgbClr>
                    </a:solidFill>
                    <a:effectLst/>
                    <a:latin typeface="白正" pitchFamily="24"/>
                    <a:ea typeface="黑体" pitchFamily="24"/>
                    <a:cs typeface="宋体" pitchFamily="24"/>
                  </a:rPr>
                  <a:t>、四边形</a:t>
                </a:r>
                <a:r>
                  <a:rPr lang="en-US" altLang="zh-CN" sz="2400" b="0" i="1" u="none">
                    <a:solidFill>
                      <a:srgbClr val="FF0000">
                        <a:alpha val="0"/>
                      </a:srgbClr>
                    </a:solidFill>
                    <a:effectLst/>
                    <a:latin typeface="Times New Roman" pitchFamily="24"/>
                    <a:ea typeface="Times New Roman" pitchFamily="24"/>
                    <a:cs typeface="宋体" pitchFamily="24"/>
                  </a:rPr>
                  <a:t>EBDC</a:t>
                </a:r>
                <a:r>
                  <a:rPr lang="zh-CN" altLang="zh-CN" sz="2400" b="0" i="0" u="none">
                    <a:solidFill>
                      <a:srgbClr val="FF0000">
                        <a:alpha val="0"/>
                      </a:srgbClr>
                    </a:solidFill>
                    <a:effectLst/>
                    <a:latin typeface="白正" pitchFamily="24"/>
                    <a:ea typeface="黑体" pitchFamily="24"/>
                    <a:cs typeface="宋体" pitchFamily="24"/>
                  </a:rPr>
                  <a:t>、四边形</a:t>
                </a:r>
                <a:r>
                  <a:rPr lang="en-US" altLang="zh-CN" sz="2400" b="0" i="1" u="none">
                    <a:solidFill>
                      <a:srgbClr val="FF0000">
                        <a:alpha val="0"/>
                      </a:srgbClr>
                    </a:solidFill>
                    <a:effectLst/>
                    <a:latin typeface="Times New Roman" pitchFamily="24"/>
                    <a:ea typeface="Times New Roman" pitchFamily="24"/>
                    <a:cs typeface="宋体" pitchFamily="24"/>
                  </a:rPr>
                  <a:t>CDNM</a:t>
                </a:r>
                <a:r>
                  <a:rPr lang="zh-CN" altLang="zh-CN" sz="2400" b="0" i="0" u="none">
                    <a:solidFill>
                      <a:srgbClr val="FF0000">
                        <a:alpha val="0"/>
                      </a:srgbClr>
                    </a:solidFill>
                    <a:effectLst/>
                    <a:latin typeface="白正" pitchFamily="24"/>
                    <a:ea typeface="黑体" pitchFamily="24"/>
                    <a:cs typeface="宋体" pitchFamily="24"/>
                  </a:rPr>
                  <a:t>是矩形，</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MN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0.9</a:t>
                </a:r>
                <a:r>
                  <a:rPr lang="zh-CN" altLang="zh-CN" sz="2400" b="0" i="0" u="none">
                    <a:solidFill>
                      <a:srgbClr val="FF0000">
                        <a:alpha val="0"/>
                      </a:srgbClr>
                    </a:solidFill>
                    <a:effectLst/>
                    <a:latin typeface="白正" pitchFamily="24"/>
                    <a:ea typeface="黑体" pitchFamily="24"/>
                    <a:cs typeface="宋体" pitchFamily="24"/>
                  </a:rPr>
                  <a:t>米，</a:t>
                </a:r>
                <a:r>
                  <a:rPr lang="en-US" altLang="zh-CN" sz="2400" b="0" i="1" u="none">
                    <a:solidFill>
                      <a:srgbClr val="FF0000">
                        <a:alpha val="0"/>
                      </a:srgbClr>
                    </a:solidFill>
                    <a:effectLst/>
                    <a:latin typeface="Times New Roman" pitchFamily="24"/>
                    <a:ea typeface="Times New Roman" pitchFamily="24"/>
                    <a:cs typeface="宋体" pitchFamily="24"/>
                  </a:rPr>
                  <a:t>DN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Rt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AEC</a:t>
                </a:r>
                <a:r>
                  <a:rPr lang="zh-CN" altLang="zh-CN" sz="2400" b="0" i="0" u="none">
                    <a:solidFill>
                      <a:srgbClr val="FF0000">
                        <a:alpha val="0"/>
                      </a:srgbClr>
                    </a:solidFill>
                    <a:effectLst/>
                    <a:latin typeface="白正" pitchFamily="24"/>
                    <a:ea typeface="黑体" pitchFamily="24"/>
                    <a:cs typeface="宋体" pitchFamily="24"/>
                  </a:rPr>
                  <a:t>中，</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45°</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2.9</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0.9</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米，</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米，</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Rt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AEM</a:t>
                </a:r>
                <a:r>
                  <a:rPr lang="zh-CN" altLang="zh-CN" sz="2400" b="0" i="0" u="none">
                    <a:solidFill>
                      <a:srgbClr val="FF0000">
                        <a:alpha val="0"/>
                      </a:srgbClr>
                    </a:solidFill>
                    <a:effectLst/>
                    <a:latin typeface="白正" pitchFamily="24"/>
                    <a:ea typeface="黑体" pitchFamily="24"/>
                    <a:cs typeface="宋体" pitchFamily="24"/>
                  </a:rPr>
                  <a:t>中，</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AME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tan30°</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𝐸𝑀</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EM</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en-US" altLang="zh-CN" sz="2400" b="0" i="1" u="none">
                    <a:solidFill>
                      <a:srgbClr val="FF0000">
                        <a:alpha val="0"/>
                      </a:srgbClr>
                    </a:solidFill>
                    <a:effectLst/>
                    <a:latin typeface="Times New Roman" pitchFamily="24"/>
                    <a:ea typeface="Times New Roman" pitchFamily="24"/>
                    <a:cs typeface="宋体" pitchFamily="24"/>
                  </a:rPr>
                  <a:t>AE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FF0000">
                        <a:alpha val="0"/>
                      </a:srgbClr>
                    </a:solidFill>
                    <a:effectLst/>
                    <a:latin typeface="白正" pitchFamily="24"/>
                    <a:ea typeface="黑体" pitchFamily="24"/>
                    <a:cs typeface="宋体" pitchFamily="24"/>
                  </a:rPr>
                  <a:t>米，</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EM</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1.732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白正" pitchFamily="24"/>
                    <a:ea typeface="黑体" pitchFamily="24"/>
                    <a:cs typeface="宋体" pitchFamily="24"/>
                  </a:rPr>
                  <a:t>米，</a:t>
                </a:r>
                <a:r>
                  <a:rPr lang="zh-CN" altLang="zh-CN" sz="100" b="0" i="0" u="none">
                    <a:noFill/>
                    <a:effectLst/>
                    <a:latin typeface="白正"/>
                    <a:ea typeface="宋体"/>
                    <a:cs typeface="宋体"/>
                  </a:rPr>
                  <a:t>⁠</a:t>
                </a:r>
              </a:p>
              <a:p>
                <a:pPr algn="l" eaLnBrk="1" latinLnBrk="0" hangingPunct="0">
                  <a:lnSpc>
                    <a:spcPct val="12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CM</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白正" pitchFamily="24"/>
                    <a:ea typeface="黑体" pitchFamily="24"/>
                    <a:cs typeface="宋体" pitchFamily="24"/>
                  </a:rPr>
                  <a:t>米</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答：</a:t>
                </a:r>
                <a:r>
                  <a:rPr lang="en-US" altLang="zh-CN" sz="2400" b="0" i="1"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白正" pitchFamily="24"/>
                    <a:ea typeface="黑体" pitchFamily="24"/>
                    <a:cs typeface="宋体" pitchFamily="24"/>
                  </a:rPr>
                  <a:t>两点间的距离为</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白正" pitchFamily="24"/>
                    <a:ea typeface="黑体" pitchFamily="24"/>
                    <a:cs typeface="宋体" pitchFamily="24"/>
                  </a:rPr>
                  <a:t>米</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p:sp>
            <p:nvSpPr>
              <p:cNvPr id="12950" name="yt_shape_12950"/>
              <p:cNvSpPr txBox="1">
                <a:spLocks noRot="1" noChangeAspect="1" noMove="1" noResize="1" noEditPoints="1" noAdjustHandles="1" noChangeArrowheads="1" noChangeShapeType="1" noTextEdit="1"/>
              </p:cNvSpPr>
              <p:nvPr/>
            </p:nvSpPr>
            <p:spPr>
              <a:xfrm>
                <a:off x="407368" y="836712"/>
                <a:ext cx="7146187" cy="5623655"/>
              </a:xfrm>
              <a:prstGeom prst="rect">
                <a:avLst/>
              </a:prstGeom>
              <a:blipFill>
                <a:blip r:embed="rId2"/>
                <a:stretch>
                  <a:fillRect l="-2645" t="-1408" r="-1706" b="-238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E448033D-40D7-8742-215D-D03BAD3CB62F}"/>
              </a:ext>
            </a:extLst>
          </p:cNvPr>
          <p:cNvSpPr txBox="1"/>
          <p:nvPr/>
        </p:nvSpPr>
        <p:spPr>
          <a:xfrm>
            <a:off x="317357" y="789906"/>
            <a:ext cx="5090223"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解：如图，</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2.9</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0.9</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p:sp>
        <p:nvSpPr>
          <p:cNvPr id="3" name="文本框 2">
            <a:extLst>
              <a:ext uri="{FF2B5EF4-FFF2-40B4-BE49-F238E27FC236}">
                <a16:creationId xmlns:a16="http://schemas.microsoft.com/office/drawing/2014/main" id="{BCFA59DE-938E-7CCA-43E4-69561F1F157A}"/>
              </a:ext>
            </a:extLst>
          </p:cNvPr>
          <p:cNvSpPr txBox="1"/>
          <p:nvPr/>
        </p:nvSpPr>
        <p:spPr>
          <a:xfrm>
            <a:off x="317357" y="1228818"/>
            <a:ext cx="7257162"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EBNM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EBDC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CDNM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是矩形，</a:t>
            </a:r>
            <a:endParaRPr lang="zh-CN" altLang="en-US">
              <a:solidFill>
                <a:srgbClr val="FF0000"/>
              </a:solidFill>
            </a:endParaRPr>
          </a:p>
        </p:txBody>
      </p:sp>
      <p:sp>
        <p:nvSpPr>
          <p:cNvPr id="4" name="文本框 3">
            <a:extLst>
              <a:ext uri="{FF2B5EF4-FFF2-40B4-BE49-F238E27FC236}">
                <a16:creationId xmlns:a16="http://schemas.microsoft.com/office/drawing/2014/main" id="{67B9BA84-6D29-D4BA-B915-023CEE0F9B6D}"/>
              </a:ext>
            </a:extLst>
          </p:cNvPr>
          <p:cNvSpPr txBox="1"/>
          <p:nvPr/>
        </p:nvSpPr>
        <p:spPr>
          <a:xfrm>
            <a:off x="317357" y="1667730"/>
            <a:ext cx="5133086"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0.9</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FE59B2B3-8DED-EA59-5F18-25596AFB6524}"/>
              </a:ext>
            </a:extLst>
          </p:cNvPr>
          <p:cNvSpPr txBox="1"/>
          <p:nvPr/>
        </p:nvSpPr>
        <p:spPr>
          <a:xfrm>
            <a:off x="317357" y="2106642"/>
            <a:ext cx="4177411"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EC925A51-92BA-351B-BBBA-8D71BC74056E}"/>
              </a:ext>
            </a:extLst>
          </p:cNvPr>
          <p:cNvSpPr txBox="1"/>
          <p:nvPr/>
        </p:nvSpPr>
        <p:spPr>
          <a:xfrm>
            <a:off x="317357" y="2545554"/>
            <a:ext cx="6052248"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0.9</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p:sp>
        <p:nvSpPr>
          <p:cNvPr id="7" name="文本框 6">
            <a:extLst>
              <a:ext uri="{FF2B5EF4-FFF2-40B4-BE49-F238E27FC236}">
                <a16:creationId xmlns:a16="http://schemas.microsoft.com/office/drawing/2014/main" id="{DE8E0BDC-AF83-E0A5-A2D5-10A996ED25CF}"/>
              </a:ext>
            </a:extLst>
          </p:cNvPr>
          <p:cNvSpPr txBox="1"/>
          <p:nvPr/>
        </p:nvSpPr>
        <p:spPr>
          <a:xfrm>
            <a:off x="317357" y="2984466"/>
            <a:ext cx="2616899"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p:sp>
        <p:nvSpPr>
          <p:cNvPr id="8" name="文本框 7">
            <a:extLst>
              <a:ext uri="{FF2B5EF4-FFF2-40B4-BE49-F238E27FC236}">
                <a16:creationId xmlns:a16="http://schemas.microsoft.com/office/drawing/2014/main" id="{AFD86583-A363-EAB8-7171-4EC9343A49A6}"/>
              </a:ext>
            </a:extLst>
          </p:cNvPr>
          <p:cNvSpPr txBox="1"/>
          <p:nvPr/>
        </p:nvSpPr>
        <p:spPr>
          <a:xfrm>
            <a:off x="317357" y="3423378"/>
            <a:ext cx="4279011"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AME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BFF98BFC-2F28-2910-A7F7-11F6DBD0646A}"/>
                  </a:ext>
                </a:extLst>
              </p:cNvPr>
              <p:cNvSpPr txBox="1"/>
              <p:nvPr/>
            </p:nvSpPr>
            <p:spPr>
              <a:xfrm>
                <a:off x="317357" y="3862290"/>
                <a:ext cx="2816035" cy="794017"/>
              </a:xfrm>
              <a:prstGeom prst="rect">
                <a:avLst/>
              </a:prstGeom>
              <a:noFill/>
            </p:spPr>
            <p:txBody>
              <a:bodyPr vert="horz" wrap="none" rtlCol="0" anchor="ctr">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tan30°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𝐸𝑀</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p:sp>
            <p:nvSpPr>
              <p:cNvPr id="9" name="文本框 8">
                <a:extLst>
                  <a:ext uri="{FF2B5EF4-FFF2-40B4-BE49-F238E27FC236}">
                    <a16:creationId xmlns:a16="http://schemas.microsoft.com/office/drawing/2014/main" id="{BFF98BFC-2F28-2910-A7F7-11F6DBD0646A}"/>
                  </a:ext>
                </a:extLst>
              </p:cNvPr>
              <p:cNvSpPr txBox="1">
                <a:spLocks noRot="1" noChangeAspect="1" noMove="1" noResize="1" noEditPoints="1" noAdjustHandles="1" noChangeArrowheads="1" noChangeShapeType="1" noTextEdit="1"/>
              </p:cNvSpPr>
              <p:nvPr/>
            </p:nvSpPr>
            <p:spPr>
              <a:xfrm>
                <a:off x="317357" y="3862290"/>
                <a:ext cx="2816035" cy="794017"/>
              </a:xfrm>
              <a:prstGeom prst="rect">
                <a:avLst/>
              </a:prstGeom>
              <a:blipFill>
                <a:blip r:embed="rId3"/>
                <a:stretch>
                  <a:fillRect l="-3247" r="-3247" b="-53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5FE5DDFD-3742-EBF5-B4AD-23870D762009}"/>
                  </a:ext>
                </a:extLst>
              </p:cNvPr>
              <p:cNvSpPr txBox="1"/>
              <p:nvPr/>
            </p:nvSpPr>
            <p:spPr>
              <a:xfrm>
                <a:off x="317357" y="4562695"/>
                <a:ext cx="3404552" cy="573926"/>
              </a:xfrm>
              <a:prstGeom prst="rect">
                <a:avLst/>
              </a:prstGeom>
              <a:noFill/>
            </p:spPr>
            <p:txBody>
              <a:bodyPr vert="horz" wrap="none" rtlCol="0" anchor="ctr">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EM</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mc:Choice>
        <mc:Fallback>
          <p:sp>
            <p:nvSpPr>
              <p:cNvPr id="10" name="文本框 9">
                <a:extLst>
                  <a:ext uri="{FF2B5EF4-FFF2-40B4-BE49-F238E27FC236}">
                    <a16:creationId xmlns:a16="http://schemas.microsoft.com/office/drawing/2014/main" id="{5FE5DDFD-3742-EBF5-B4AD-23870D762009}"/>
                  </a:ext>
                </a:extLst>
              </p:cNvPr>
              <p:cNvSpPr txBox="1">
                <a:spLocks noRot="1" noChangeAspect="1" noMove="1" noResize="1" noEditPoints="1" noAdjustHandles="1" noChangeArrowheads="1" noChangeShapeType="1" noTextEdit="1"/>
              </p:cNvSpPr>
              <p:nvPr/>
            </p:nvSpPr>
            <p:spPr>
              <a:xfrm>
                <a:off x="317357" y="4562695"/>
                <a:ext cx="3404552" cy="573926"/>
              </a:xfrm>
              <a:prstGeom prst="rect">
                <a:avLst/>
              </a:prstGeom>
              <a:blipFill>
                <a:blip r:embed="rId4"/>
                <a:stretch>
                  <a:fillRect l="-2683" r="-3041" b="-20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682889E0-10DB-4E78-0A57-EF0D478E73B4}"/>
                  </a:ext>
                </a:extLst>
              </p:cNvPr>
              <p:cNvSpPr txBox="1"/>
              <p:nvPr/>
            </p:nvSpPr>
            <p:spPr>
              <a:xfrm>
                <a:off x="317357" y="5043009"/>
                <a:ext cx="6863588" cy="573926"/>
              </a:xfrm>
              <a:prstGeom prst="rect">
                <a:avLst/>
              </a:prstGeom>
              <a:noFill/>
            </p:spPr>
            <p:txBody>
              <a:bodyPr vert="horz" wrap="none" rtlCol="0" anchor="ctr">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1.732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682889E0-10DB-4E78-0A57-EF0D478E73B4}"/>
                  </a:ext>
                </a:extLst>
              </p:cNvPr>
              <p:cNvSpPr txBox="1">
                <a:spLocks noRot="1" noChangeAspect="1" noMove="1" noResize="1" noEditPoints="1" noAdjustHandles="1" noChangeArrowheads="1" noChangeShapeType="1" noTextEdit="1"/>
              </p:cNvSpPr>
              <p:nvPr/>
            </p:nvSpPr>
            <p:spPr>
              <a:xfrm>
                <a:off x="317357" y="5043009"/>
                <a:ext cx="6863588" cy="573926"/>
              </a:xfrm>
              <a:prstGeom prst="rect">
                <a:avLst/>
              </a:prstGeom>
              <a:blipFill>
                <a:blip r:embed="rId5"/>
                <a:stretch>
                  <a:fillRect l="-1332" r="-1599" b="-20213"/>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7367302A-5C74-F765-1620-12AFE3B523D6}"/>
              </a:ext>
            </a:extLst>
          </p:cNvPr>
          <p:cNvSpPr txBox="1"/>
          <p:nvPr/>
        </p:nvSpPr>
        <p:spPr>
          <a:xfrm>
            <a:off x="317357" y="5523323"/>
            <a:ext cx="2737549" cy="532524"/>
          </a:xfrm>
          <a:prstGeom prst="rect">
            <a:avLst/>
          </a:prstGeom>
          <a:noFill/>
        </p:spPr>
        <p:txBody>
          <a:bodyPr vert="horz" wrap="none" rtlCol="0">
            <a:noAutofit/>
          </a:bodyPr>
          <a:lstStyle/>
          <a:p>
            <a:pPr>
              <a:lnSpc>
                <a:spcPct val="12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3" name="文本框 12">
            <a:extLst>
              <a:ext uri="{FF2B5EF4-FFF2-40B4-BE49-F238E27FC236}">
                <a16:creationId xmlns:a16="http://schemas.microsoft.com/office/drawing/2014/main" id="{C190F0F2-A7F5-B18F-B9E6-1159A19F38E1}"/>
              </a:ext>
            </a:extLst>
          </p:cNvPr>
          <p:cNvSpPr txBox="1"/>
          <p:nvPr/>
        </p:nvSpPr>
        <p:spPr>
          <a:xfrm>
            <a:off x="317357" y="5962235"/>
            <a:ext cx="4413948" cy="490551"/>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答：</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两点间的距离为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18" name="yt_image_12944">
            <a:extLst>
              <a:ext uri="{FF2B5EF4-FFF2-40B4-BE49-F238E27FC236}">
                <a16:creationId xmlns:a16="http://schemas.microsoft.com/office/drawing/2014/main" id="{12681214-FAB0-2D27-8E51-7F1A91710B77}"/>
              </a:ext>
              <a:ext uri="">
                <a16:creationId xmlns="" xmlns:a16="http://schemas.microsoft.com/office/drawing/2014/main" xmlns:a14="http://schemas.microsoft.com/office/drawing/2010/main" xmlns:mc="http://schemas.openxmlformats.org/markup-compatibility/2006" xmlns:m="http://schemas.openxmlformats.org/officeDocument/2006/math" id="{5351258F-BC95-41E6-9372-C2FE361B0291}"/>
              </a:ext>
            </a:extLst>
          </p:cNvPr>
          <p:cNvPicPr>
            <a:picLocks noChangeAspect="1" noChangeArrowheads="1"/>
          </p:cNvPicPr>
          <p:nvPr/>
        </p:nvPicPr>
        <p:blipFill>
          <a:blip r:embed="rId6" cstate="print"/>
          <a:srcRect/>
          <a:stretch>
            <a:fillRect/>
          </a:stretch>
        </p:blipFill>
        <p:spPr bwMode="auto">
          <a:xfrm>
            <a:off x="7463256" y="1266927"/>
            <a:ext cx="1785510" cy="1338453"/>
          </a:xfrm>
          <a:prstGeom prst="rect">
            <a:avLst/>
          </a:prstGeom>
          <a:noFill/>
          <a:extLst>
            <a:ext uri="{909E8E84-426E-40DD-AFC4-6F175D3DCCD1}">
              <a14:hiddenFill xmlns:a14="http://schemas.microsoft.com/office/drawing/2010/main">
                <a:solidFill>
                  <a:srgbClr val="FFFFFF"/>
                </a:solidFill>
              </a14:hiddenFill>
            </a:ext>
          </a:extLst>
        </p:spPr>
      </p:pic>
      <p:pic>
        <p:nvPicPr>
          <p:cNvPr id="19" name="yt_image_12945">
            <a:extLst>
              <a:ext uri="{FF2B5EF4-FFF2-40B4-BE49-F238E27FC236}">
                <a16:creationId xmlns:a16="http://schemas.microsoft.com/office/drawing/2014/main" id="{7DD62C80-B7A3-C220-F6EA-0DB51D0B911E}"/>
              </a:ext>
              <a:ext uri="">
                <a16:creationId xmlns="" xmlns:a16="http://schemas.microsoft.com/office/drawing/2014/main" xmlns:a14="http://schemas.microsoft.com/office/drawing/2010/main" xmlns:mc="http://schemas.openxmlformats.org/markup-compatibility/2006" xmlns:m="http://schemas.openxmlformats.org/officeDocument/2006/math" id="{5351258F-BC95-41E6-9372-C2FE361B0291}"/>
              </a:ext>
            </a:extLst>
          </p:cNvPr>
          <p:cNvPicPr>
            <a:picLocks noChangeAspect="1" noChangeArrowheads="1"/>
          </p:cNvPicPr>
          <p:nvPr/>
        </p:nvPicPr>
        <p:blipFill>
          <a:blip r:embed="rId7" cstate="print"/>
          <a:srcRect/>
          <a:stretch>
            <a:fillRect/>
          </a:stretch>
        </p:blipFill>
        <p:spPr bwMode="auto">
          <a:xfrm>
            <a:off x="9608766" y="839445"/>
            <a:ext cx="2143177" cy="1765935"/>
          </a:xfrm>
          <a:prstGeom prst="rect">
            <a:avLst/>
          </a:prstGeom>
          <a:noFill/>
          <a:extLst>
            <a:ext uri="{909E8E84-426E-40DD-AFC4-6F175D3DCCD1}">
              <a14:hiddenFill xmlns:a14="http://schemas.microsoft.com/office/drawing/2010/main">
                <a:solidFill>
                  <a:srgbClr val="FFFFFF"/>
                </a:solidFill>
              </a14:hiddenFill>
            </a:ext>
          </a:extLst>
        </p:spPr>
      </p:pic>
      <p:sp>
        <p:nvSpPr>
          <p:cNvPr id="20" name="yt_shape_12948">
            <a:extLst>
              <a:ext uri="{FF2B5EF4-FFF2-40B4-BE49-F238E27FC236}">
                <a16:creationId xmlns:a16="http://schemas.microsoft.com/office/drawing/2014/main" id="{9A240782-D9C1-CC64-4793-FD28B8C6CA3F}"/>
              </a:ext>
            </a:extLst>
          </p:cNvPr>
          <p:cNvSpPr txBox="1"/>
          <p:nvPr/>
        </p:nvSpPr>
        <p:spPr>
          <a:xfrm>
            <a:off x="8037462" y="2605380"/>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1</a:t>
            </a:r>
          </a:p>
        </p:txBody>
      </p:sp>
      <p:sp>
        <p:nvSpPr>
          <p:cNvPr id="21" name="yt_shape_12949">
            <a:extLst>
              <a:ext uri="{FF2B5EF4-FFF2-40B4-BE49-F238E27FC236}">
                <a16:creationId xmlns:a16="http://schemas.microsoft.com/office/drawing/2014/main" id="{F4EDA44C-57E7-189C-7692-05A09E58DD56}"/>
              </a:ext>
            </a:extLst>
          </p:cNvPr>
          <p:cNvSpPr txBox="1"/>
          <p:nvPr/>
        </p:nvSpPr>
        <p:spPr>
          <a:xfrm>
            <a:off x="10361805" y="2605380"/>
            <a:ext cx="637098" cy="462178"/>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xEl>
                                              <p:pRg st="0" end="0"/>
                                            </p:txEl>
                                          </p:spTgt>
                                        </p:tgtEl>
                                        <p:attrNameLst>
                                          <p:attrName>style.visibility</p:attrName>
                                        </p:attrNameLst>
                                      </p:cBhvr>
                                      <p:to>
                                        <p:strVal val="visible"/>
                                      </p:to>
                                    </p:set>
                                    <p:animEffect transition="in" filter="blinds(horizontal)">
                                      <p:cBhvr>
                                        <p:cTn id="6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953" name="yt_shape_12953"/>
          <p:cNvSpPr txBox="1"/>
          <p:nvPr/>
        </p:nvSpPr>
        <p:spPr>
          <a:xfrm>
            <a:off x="401616" y="692442"/>
            <a:ext cx="3340658"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航行路线问题</a:t>
            </a:r>
          </a:p>
        </p:txBody>
      </p:sp>
      <p:sp>
        <p:nvSpPr>
          <p:cNvPr id="12954" name="yt_shape_12954"/>
          <p:cNvSpPr txBox="1"/>
          <p:nvPr/>
        </p:nvSpPr>
        <p:spPr>
          <a:xfrm>
            <a:off x="401735" y="1196752"/>
            <a:ext cx="1138852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楷体" pitchFamily="24"/>
                <a:cs typeface="宋体" pitchFamily="24"/>
              </a:rPr>
              <a:t>（株洲市中考）</a:t>
            </a:r>
            <a:r>
              <a:rPr lang="zh-CN" altLang="zh-CN" sz="2400" b="0" i="0" u="none" dirty="0">
                <a:solidFill>
                  <a:srgbClr val="000000"/>
                </a:solidFill>
                <a:effectLst/>
                <a:latin typeface="白正" pitchFamily="24"/>
                <a:ea typeface="宋体" pitchFamily="24"/>
                <a:cs typeface="宋体" pitchFamily="24"/>
              </a:rPr>
              <a:t>如图所示，在某交叉路口，一货车在道路</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白正" pitchFamily="24"/>
                <a:ea typeface="宋体" pitchFamily="24"/>
                <a:cs typeface="宋体" pitchFamily="24"/>
              </a:rPr>
              <a:t>上点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处等候</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绿灯</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，一辆轿车从被山峰</a:t>
            </a:r>
            <a:r>
              <a:rPr lang="en-US" altLang="zh-CN" sz="2400" b="0" i="1" u="none" dirty="0">
                <a:solidFill>
                  <a:srgbClr val="000000"/>
                </a:solidFill>
                <a:effectLst/>
                <a:latin typeface="Times New Roman" pitchFamily="24"/>
                <a:ea typeface="Times New Roman" pitchFamily="24"/>
                <a:cs typeface="宋体" pitchFamily="24"/>
              </a:rPr>
              <a:t>POQ</a:t>
            </a:r>
            <a:r>
              <a:rPr lang="zh-CN" altLang="zh-CN" sz="2400" b="0" i="0" u="none" dirty="0">
                <a:solidFill>
                  <a:srgbClr val="000000"/>
                </a:solidFill>
                <a:effectLst/>
                <a:latin typeface="白正" pitchFamily="24"/>
                <a:ea typeface="宋体" pitchFamily="24"/>
                <a:cs typeface="宋体" pitchFamily="24"/>
              </a:rPr>
              <a:t>遮挡的道路</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白正" pitchFamily="24"/>
                <a:ea typeface="宋体" pitchFamily="24"/>
                <a:cs typeface="宋体" pitchFamily="24"/>
              </a:rPr>
              <a:t>上的点</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白正" pitchFamily="24"/>
                <a:ea typeface="宋体" pitchFamily="24"/>
                <a:cs typeface="宋体" pitchFamily="24"/>
              </a:rPr>
              <a:t>处由南向北行驶</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已知</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POQ</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30°</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OQ</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OC</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OQ</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AO</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OP</a:t>
            </a:r>
            <a:r>
              <a:rPr lang="zh-CN" altLang="zh-CN" sz="2400" b="0" i="0" u="none" dirty="0">
                <a:solidFill>
                  <a:srgbClr val="000000"/>
                </a:solidFill>
                <a:effectLst/>
                <a:latin typeface="白正" pitchFamily="24"/>
                <a:ea typeface="宋体" pitchFamily="24"/>
                <a:cs typeface="宋体" pitchFamily="24"/>
              </a:rPr>
              <a:t>，线段</a:t>
            </a:r>
            <a:r>
              <a:rPr lang="en-US" altLang="zh-CN" sz="2400" b="0" i="1" u="none" dirty="0">
                <a:solidFill>
                  <a:srgbClr val="000000"/>
                </a:solidFill>
                <a:effectLst/>
                <a:latin typeface="Times New Roman" pitchFamily="24"/>
                <a:ea typeface="Times New Roman" pitchFamily="24"/>
                <a:cs typeface="宋体" pitchFamily="24"/>
              </a:rPr>
              <a:t>AO</a:t>
            </a:r>
            <a:r>
              <a:rPr lang="zh-CN" altLang="zh-CN" sz="2400" b="0" i="0" u="none" dirty="0">
                <a:solidFill>
                  <a:srgbClr val="000000"/>
                </a:solidFill>
                <a:effectLst/>
                <a:latin typeface="白正" pitchFamily="24"/>
                <a:ea typeface="宋体" pitchFamily="24"/>
                <a:cs typeface="宋体" pitchFamily="24"/>
              </a:rPr>
              <a:t>的延长线交直线</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于点</a:t>
            </a:r>
            <a:r>
              <a:rPr lang="en-US" altLang="zh-CN" sz="2400" b="0" i="1" u="none" dirty="0">
                <a:solidFill>
                  <a:srgbClr val="000000"/>
                </a:solidFill>
                <a:effectLst/>
                <a:latin typeface="Times New Roman" pitchFamily="24"/>
                <a:ea typeface="Times New Roman" pitchFamily="24"/>
                <a:cs typeface="宋体" pitchFamily="24"/>
              </a:rPr>
              <a:t>D</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2955" name="yt_image_12955">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373776" y="2788682"/>
            <a:ext cx="3167679" cy="2007108"/>
          </a:xfrm>
          <a:prstGeom prst="rect">
            <a:avLst/>
          </a:prstGeom>
          <a:noFill/>
          <a:extLst>
            <a:ext uri="{909E8E84-426E-40DD-AFC4-6F175D3DCCD1}">
              <a14:hiddenFill xmlns:a14="http://schemas.microsoft.com/office/drawing/2010/main">
                <a:solidFill>
                  <a:srgbClr val="FFFFFF"/>
                </a:solidFill>
              </a14:hiddenFill>
            </a:ext>
          </a:extLst>
        </p:spPr>
      </p:pic>
      <p:sp>
        <p:nvSpPr>
          <p:cNvPr id="12957" name="yt_shape_12957"/>
          <p:cNvSpPr txBox="1"/>
          <p:nvPr/>
        </p:nvSpPr>
        <p:spPr>
          <a:xfrm>
            <a:off x="401616" y="4846135"/>
            <a:ext cx="326692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）求</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COD</a:t>
            </a:r>
            <a:r>
              <a:rPr lang="zh-CN" altLang="zh-CN" sz="2400" b="0" i="0" u="none" dirty="0">
                <a:solidFill>
                  <a:srgbClr val="000000"/>
                </a:solidFill>
                <a:effectLst/>
                <a:latin typeface="白正" pitchFamily="24"/>
                <a:ea typeface="宋体" pitchFamily="24"/>
                <a:cs typeface="宋体" pitchFamily="24"/>
              </a:rPr>
              <a:t>的大小；</a:t>
            </a:r>
          </a:p>
        </p:txBody>
      </p:sp>
      <p:pic>
        <p:nvPicPr>
          <p:cNvPr id="3" name="yt_shape_1697709497339">
            <a:extLst>
              <a:ext uri="{FF2B5EF4-FFF2-40B4-BE49-F238E27FC236}">
                <a16:creationId xmlns:a16="http://schemas.microsoft.com/office/drawing/2014/main" id="{D48C63D9-651B-036F-36BD-302221C2E7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616" y="733820"/>
            <a:ext cx="1174942" cy="36638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62172AB2-DF5A-B4DD-6830-72DE2CF2A4B0}"/>
              </a:ext>
            </a:extLst>
          </p:cNvPr>
          <p:cNvSpPr txBox="1"/>
          <p:nvPr/>
        </p:nvSpPr>
        <p:spPr>
          <a:xfrm>
            <a:off x="543814" y="2060848"/>
            <a:ext cx="55521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AO</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OP</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POD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3" name="文本框 2">
            <a:extLst>
              <a:ext uri="{FF2B5EF4-FFF2-40B4-BE49-F238E27FC236}">
                <a16:creationId xmlns:a16="http://schemas.microsoft.com/office/drawing/2014/main" id="{1BEB3F22-40C7-DBAC-4361-7E153D8E4DDD}"/>
              </a:ext>
            </a:extLst>
          </p:cNvPr>
          <p:cNvSpPr txBox="1"/>
          <p:nvPr/>
        </p:nvSpPr>
        <p:spPr>
          <a:xfrm>
            <a:off x="543814" y="2536336"/>
            <a:ext cx="24533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247442E2-4677-5E48-B62F-97E22CF75C5B}"/>
              </a:ext>
            </a:extLst>
          </p:cNvPr>
          <p:cNvSpPr txBox="1"/>
          <p:nvPr/>
        </p:nvSpPr>
        <p:spPr>
          <a:xfrm>
            <a:off x="543814" y="3011824"/>
            <a:ext cx="64253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POD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15D097CF-36CC-D1D3-79A6-22653608510D}"/>
              </a:ext>
            </a:extLst>
          </p:cNvPr>
          <p:cNvSpPr txBox="1"/>
          <p:nvPr/>
        </p:nvSpPr>
        <p:spPr>
          <a:xfrm>
            <a:off x="543814" y="3487312"/>
            <a:ext cx="42504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A280C871-3A9D-0647-BEAA-E5F4759A0698}"/>
              </a:ext>
            </a:extLst>
          </p:cNvPr>
          <p:cNvSpPr txBox="1"/>
          <p:nvPr/>
        </p:nvSpPr>
        <p:spPr>
          <a:xfrm>
            <a:off x="543814" y="3962800"/>
            <a:ext cx="64602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COQ</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B8F09377-05B0-026B-14F7-65DB66219D15}"/>
              </a:ext>
            </a:extLst>
          </p:cNvPr>
          <p:cNvSpPr txBox="1"/>
          <p:nvPr/>
        </p:nvSpPr>
        <p:spPr>
          <a:xfrm>
            <a:off x="543814" y="4438288"/>
            <a:ext cx="3156649"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的大小为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endParaRPr lang="zh-CN" altLang="en-US">
              <a:solidFill>
                <a:srgbClr val="FF0000"/>
              </a:solidFill>
            </a:endParaRPr>
          </a:p>
        </p:txBody>
      </p:sp>
      <p:sp>
        <p:nvSpPr>
          <p:cNvPr id="8" name="yt_shape_12957">
            <a:extLst>
              <a:ext uri="{FF2B5EF4-FFF2-40B4-BE49-F238E27FC236}">
                <a16:creationId xmlns:a16="http://schemas.microsoft.com/office/drawing/2014/main" id="{E8956943-0825-9993-952C-4D8C1DA5823D}"/>
              </a:ext>
            </a:extLst>
          </p:cNvPr>
          <p:cNvSpPr txBox="1"/>
          <p:nvPr/>
        </p:nvSpPr>
        <p:spPr>
          <a:xfrm>
            <a:off x="717098" y="1625472"/>
            <a:ext cx="326692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）求</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COD</a:t>
            </a:r>
            <a:r>
              <a:rPr lang="zh-CN" altLang="zh-CN" sz="2400" b="0" i="0" u="none" dirty="0">
                <a:solidFill>
                  <a:srgbClr val="000000"/>
                </a:solidFill>
                <a:effectLst/>
                <a:latin typeface="白正" pitchFamily="24"/>
                <a:ea typeface="宋体" pitchFamily="24"/>
                <a:cs typeface="宋体" pitchFamily="24"/>
              </a:rPr>
              <a:t>的大小；</a:t>
            </a:r>
          </a:p>
        </p:txBody>
      </p:sp>
      <p:pic>
        <p:nvPicPr>
          <p:cNvPr id="10" name="yt_image_12955">
            <a:extLst>
              <a:ext uri="{FF2B5EF4-FFF2-40B4-BE49-F238E27FC236}">
                <a16:creationId xmlns:a16="http://schemas.microsoft.com/office/drawing/2014/main" id="{CFF916F5-A567-4E56-76B0-5AB77F1C0EB5}"/>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8256240" y="2102412"/>
            <a:ext cx="3167679" cy="20071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812408C8-883E-2EDA-4673-1A2C2CFC66A4}"/>
              </a:ext>
            </a:extLst>
          </p:cNvPr>
          <p:cNvSpPr txBox="1"/>
          <p:nvPr/>
        </p:nvSpPr>
        <p:spPr>
          <a:xfrm>
            <a:off x="407368" y="2190679"/>
            <a:ext cx="2686749"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白正" pitchFamily="24"/>
                <a:ea typeface="黑体" pitchFamily="24"/>
                <a:cs typeface="宋体" pitchFamily="24"/>
              </a:rPr>
              <a:t>解：</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OQ</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3" name="文本框 2">
            <a:extLst>
              <a:ext uri="{FF2B5EF4-FFF2-40B4-BE49-F238E27FC236}">
                <a16:creationId xmlns:a16="http://schemas.microsoft.com/office/drawing/2014/main" id="{84ED57E3-0A2D-02CC-BE50-BF9F7F45BBBB}"/>
              </a:ext>
            </a:extLst>
          </p:cNvPr>
          <p:cNvSpPr txBox="1"/>
          <p:nvPr/>
        </p:nvSpPr>
        <p:spPr>
          <a:xfrm>
            <a:off x="407368" y="2666167"/>
            <a:ext cx="4574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BCO</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E1B3B1EB-8AA2-F84B-4367-C6320D985503}"/>
              </a:ext>
            </a:extLst>
          </p:cNvPr>
          <p:cNvSpPr txBox="1"/>
          <p:nvPr/>
        </p:nvSpPr>
        <p:spPr>
          <a:xfrm>
            <a:off x="407368" y="3141655"/>
            <a:ext cx="56728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Rt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C0E94AF8-2372-D43A-6E10-E7AD5AC41565}"/>
                  </a:ext>
                </a:extLst>
              </p:cNvPr>
              <p:cNvSpPr txBox="1"/>
              <p:nvPr/>
            </p:nvSpPr>
            <p:spPr>
              <a:xfrm>
                <a:off x="407368" y="3617143"/>
                <a:ext cx="2545461"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C0E94AF8-2372-D43A-6E10-E7AD5AC41565}"/>
                  </a:ext>
                </a:extLst>
              </p:cNvPr>
              <p:cNvSpPr txBox="1">
                <a:spLocks noRot="1" noChangeAspect="1" noMove="1" noResize="1" noEditPoints="1" noAdjustHandles="1" noChangeArrowheads="1" noChangeShapeType="1" noTextEdit="1"/>
              </p:cNvSpPr>
              <p:nvPr/>
            </p:nvSpPr>
            <p:spPr>
              <a:xfrm>
                <a:off x="407368" y="3617143"/>
                <a:ext cx="2545461" cy="765061"/>
              </a:xfrm>
              <a:prstGeom prst="rect">
                <a:avLst/>
              </a:prstGeom>
              <a:blipFill>
                <a:blip r:embed="rId2"/>
                <a:stretch>
                  <a:fillRect l="-3837" r="-3597" b="-55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52011703-CA5F-026B-3E66-F17004F039CA}"/>
                  </a:ext>
                </a:extLst>
              </p:cNvPr>
              <p:cNvSpPr txBox="1"/>
              <p:nvPr/>
            </p:nvSpPr>
            <p:spPr>
              <a:xfrm>
                <a:off x="407368" y="4288592"/>
                <a:ext cx="5693791" cy="63126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𝐶</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52011703-CA5F-026B-3E66-F17004F039CA}"/>
                  </a:ext>
                </a:extLst>
              </p:cNvPr>
              <p:cNvSpPr txBox="1">
                <a:spLocks noRot="1" noChangeAspect="1" noMove="1" noResize="1" noEditPoints="1" noAdjustHandles="1" noChangeArrowheads="1" noChangeShapeType="1" noTextEdit="1"/>
              </p:cNvSpPr>
              <p:nvPr/>
            </p:nvSpPr>
            <p:spPr>
              <a:xfrm>
                <a:off x="407368" y="4288592"/>
                <a:ext cx="5693791" cy="631267"/>
              </a:xfrm>
              <a:prstGeom prst="rect">
                <a:avLst/>
              </a:prstGeom>
              <a:blipFill>
                <a:blip r:embed="rId3"/>
                <a:stretch>
                  <a:fillRect l="-1713" r="-1499" b="-174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CE4F3513-CEF6-FF73-C007-861F8B855930}"/>
                  </a:ext>
                </a:extLst>
              </p:cNvPr>
              <p:cNvSpPr txBox="1"/>
              <p:nvPr/>
            </p:nvSpPr>
            <p:spPr>
              <a:xfrm>
                <a:off x="407368" y="4826247"/>
                <a:ext cx="4096766" cy="853008"/>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tanα</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tan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𝑂𝐶</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CE4F3513-CEF6-FF73-C007-861F8B855930}"/>
                  </a:ext>
                </a:extLst>
              </p:cNvPr>
              <p:cNvSpPr txBox="1">
                <a:spLocks noRot="1" noChangeAspect="1" noMove="1" noResize="1" noEditPoints="1" noAdjustHandles="1" noChangeArrowheads="1" noChangeShapeType="1" noTextEdit="1"/>
              </p:cNvSpPr>
              <p:nvPr/>
            </p:nvSpPr>
            <p:spPr>
              <a:xfrm>
                <a:off x="407368" y="4826247"/>
                <a:ext cx="4096766" cy="853008"/>
              </a:xfrm>
              <a:prstGeom prst="rect">
                <a:avLst/>
              </a:prstGeom>
              <a:blipFill>
                <a:blip r:embed="rId4"/>
                <a:stretch>
                  <a:fillRect l="-2381" r="-2232" b="-35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5D16A7A-A5A5-77BF-A4C4-68B42A447FDD}"/>
                  </a:ext>
                </a:extLst>
              </p:cNvPr>
              <p:cNvSpPr txBox="1"/>
              <p:nvPr/>
            </p:nvSpPr>
            <p:spPr>
              <a:xfrm>
                <a:off x="407368" y="5585643"/>
                <a:ext cx="4001770" cy="85300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𝑂𝐶</m:t>
                        </m:r>
                      </m:num>
                      <m:den>
                        <m:r>
                          <m:rPr>
                            <m:sty m:val="p"/>
                          </m:rP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tan</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𝛼</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e>
                        </m:rad>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8" name="文本框 7">
                <a:extLst>
                  <a:ext uri="{FF2B5EF4-FFF2-40B4-BE49-F238E27FC236}">
                    <a16:creationId xmlns:a16="http://schemas.microsoft.com/office/drawing/2014/main" id="{D5D16A7A-A5A5-77BF-A4C4-68B42A447FDD}"/>
                  </a:ext>
                </a:extLst>
              </p:cNvPr>
              <p:cNvSpPr txBox="1">
                <a:spLocks noRot="1" noChangeAspect="1" noMove="1" noResize="1" noEditPoints="1" noAdjustHandles="1" noChangeArrowheads="1" noChangeShapeType="1" noTextEdit="1"/>
              </p:cNvSpPr>
              <p:nvPr/>
            </p:nvSpPr>
            <p:spPr>
              <a:xfrm>
                <a:off x="407368" y="5585643"/>
                <a:ext cx="4001770" cy="853009"/>
              </a:xfrm>
              <a:prstGeom prst="rect">
                <a:avLst/>
              </a:prstGeom>
              <a:blipFill>
                <a:blip r:embed="rId5"/>
                <a:stretch>
                  <a:fillRect l="-2439" r="-2439" b="-4286"/>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6661483A-0942-CC0A-45B6-93C060DEEF58}"/>
              </a:ext>
            </a:extLst>
          </p:cNvPr>
          <p:cNvSpPr txBox="1"/>
          <p:nvPr/>
        </p:nvSpPr>
        <p:spPr>
          <a:xfrm>
            <a:off x="4169787" y="5838748"/>
            <a:ext cx="4066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24.</a:t>
            </a:r>
            <a:endParaRPr lang="zh-CN" altLang="en-US" dirty="0">
              <a:solidFill>
                <a:srgbClr val="FF0000"/>
              </a:solidFill>
            </a:endParaRPr>
          </a:p>
        </p:txBody>
      </p:sp>
      <p:sp>
        <p:nvSpPr>
          <p:cNvPr id="10" name="文本框 9">
            <a:extLst>
              <a:ext uri="{FF2B5EF4-FFF2-40B4-BE49-F238E27FC236}">
                <a16:creationId xmlns:a16="http://schemas.microsoft.com/office/drawing/2014/main" id="{994173EE-BA40-2040-06A1-3440F5476B50}"/>
              </a:ext>
            </a:extLst>
          </p:cNvPr>
          <p:cNvSpPr txBox="1"/>
          <p:nvPr/>
        </p:nvSpPr>
        <p:spPr>
          <a:xfrm>
            <a:off x="407368" y="6308350"/>
            <a:ext cx="5928423"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即轿车至少行驶</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24</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米才能发现点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处的货车</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1" name="yt_shape_12958">
                <a:extLst>
                  <a:ext uri="{FF2B5EF4-FFF2-40B4-BE49-F238E27FC236}">
                    <a16:creationId xmlns:a16="http://schemas.microsoft.com/office/drawing/2014/main" id="{2B40FC0A-D27E-F1CF-E237-D1D92B91C00F}"/>
                  </a:ext>
                </a:extLst>
              </p:cNvPr>
              <p:cNvSpPr txBox="1"/>
              <p:nvPr/>
            </p:nvSpPr>
            <p:spPr>
              <a:xfrm>
                <a:off x="407368" y="548680"/>
                <a:ext cx="11111999" cy="167545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）若在点</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白正" pitchFamily="24"/>
                    <a:ea typeface="宋体" pitchFamily="24"/>
                    <a:cs typeface="宋体" pitchFamily="24"/>
                  </a:rPr>
                  <a:t>处测得点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在北偏西</a:t>
                </a:r>
                <a:r>
                  <a:rPr lang="en-US" altLang="zh-CN" sz="2400" b="0" i="0" u="none" dirty="0">
                    <a:solidFill>
                      <a:srgbClr val="000000"/>
                    </a:solidFill>
                    <a:effectLst/>
                    <a:latin typeface="Times New Roman" pitchFamily="24"/>
                    <a:ea typeface="Times New Roman" pitchFamily="24"/>
                    <a:cs typeface="宋体" pitchFamily="24"/>
                  </a:rPr>
                  <a:t>α</a:t>
                </a:r>
                <a:r>
                  <a:rPr lang="zh-CN" altLang="zh-CN" sz="2400" b="0" i="0" u="none" dirty="0">
                    <a:solidFill>
                      <a:srgbClr val="000000"/>
                    </a:solidFill>
                    <a:effectLst/>
                    <a:latin typeface="白正" pitchFamily="24"/>
                    <a:ea typeface="宋体" pitchFamily="24"/>
                    <a:cs typeface="宋体" pitchFamily="24"/>
                  </a:rPr>
                  <a:t>方向上，其中</a:t>
                </a:r>
                <a:r>
                  <a:rPr lang="en-US" altLang="zh-CN" sz="2400" b="0" i="0" u="none" dirty="0">
                    <a:solidFill>
                      <a:srgbClr val="000000"/>
                    </a:solidFill>
                    <a:effectLst/>
                    <a:latin typeface="Times New Roman" pitchFamily="24"/>
                    <a:ea typeface="Times New Roman" pitchFamily="24"/>
                    <a:cs typeface="宋体" pitchFamily="24"/>
                  </a:rPr>
                  <a:t>tanα</a:t>
                </a:r>
                <a:r>
                  <a:rPr lang="zh-CN" altLang="zh-CN" sz="2400" b="0" i="0" u="none" dirty="0">
                    <a:solidFill>
                      <a:srgbClr val="000000"/>
                    </a:solidFill>
                    <a:effectLst/>
                    <a:latin typeface="白正"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OD</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白正" pitchFamily="24"/>
                    <a:ea typeface="宋体" pitchFamily="24"/>
                    <a:cs typeface="宋体" pitchFamily="24"/>
                  </a:rPr>
                  <a:t>米</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问该轿车至少行驶多少米才能发现点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处的货车？（当该轿车行驶至点</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处时，正好发现点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处的货车）</a:t>
                </a:r>
                <a:r>
                  <a:rPr lang="zh-CN" altLang="zh-CN" sz="2400" b="0" i="0" u="none" dirty="0">
                    <a:solidFill>
                      <a:srgbClr val="FF0000">
                        <a:alpha val="0"/>
                      </a:srgbClr>
                    </a:solidFill>
                    <a:effectLst/>
                    <a:latin typeface="白正" pitchFamily="24"/>
                    <a:ea typeface="黑体" pitchFamily="24"/>
                    <a:cs typeface="宋体" pitchFamily="24"/>
                  </a:rPr>
                  <a:t>为</a:t>
                </a:r>
                <a:r>
                  <a:rPr lang="en-US" altLang="zh-CN" sz="2400" b="0" i="0" u="none" dirty="0">
                    <a:solidFill>
                      <a:srgbClr val="FF0000">
                        <a:alpha val="0"/>
                      </a:srgbClr>
                    </a:solidFill>
                    <a:effectLst/>
                    <a:latin typeface="Times New Roman" pitchFamily="24"/>
                    <a:ea typeface="Times New Roman" pitchFamily="24"/>
                    <a:cs typeface="宋体" pitchFamily="24"/>
                  </a:rPr>
                  <a:t>30°.</a:t>
                </a:r>
                <a:r>
                  <a:rPr lang="zh-CN" altLang="zh-CN" sz="100" b="0" i="0" u="none" dirty="0">
                    <a:noFill/>
                    <a:effectLst/>
                    <a:latin typeface="白正"/>
                    <a:ea typeface="宋体"/>
                    <a:cs typeface="宋体"/>
                  </a:rPr>
                  <a:t>⁠</a:t>
                </a:r>
              </a:p>
            </p:txBody>
          </p:sp>
        </mc:Choice>
        <mc:Fallback xmlns="">
          <p:sp>
            <p:nvSpPr>
              <p:cNvPr id="11" name="yt_shape_12958">
                <a:extLst>
                  <a:ext uri="{FF2B5EF4-FFF2-40B4-BE49-F238E27FC236}">
                    <a16:creationId xmlns:a16="http://schemas.microsoft.com/office/drawing/2014/main" id="{2B40FC0A-D27E-F1CF-E237-D1D92B91C00F}"/>
                  </a:ext>
                </a:extLst>
              </p:cNvPr>
              <p:cNvSpPr txBox="1">
                <a:spLocks noRot="1" noChangeAspect="1" noMove="1" noResize="1" noEditPoints="1" noAdjustHandles="1" noChangeArrowheads="1" noChangeShapeType="1" noTextEdit="1"/>
              </p:cNvSpPr>
              <p:nvPr/>
            </p:nvSpPr>
            <p:spPr>
              <a:xfrm>
                <a:off x="407368" y="548680"/>
                <a:ext cx="11111999" cy="1675459"/>
              </a:xfrm>
              <a:prstGeom prst="rect">
                <a:avLst/>
              </a:prstGeom>
              <a:blipFill>
                <a:blip r:embed="rId6"/>
                <a:stretch>
                  <a:fillRect l="-1700" r="-274" b="-10545"/>
                </a:stretch>
              </a:blipFill>
            </p:spPr>
            <p:txBody>
              <a:bodyPr/>
              <a:lstStyle/>
              <a:p>
                <a:r>
                  <a:rPr lang="zh-CN" altLang="en-US">
                    <a:noFill/>
                  </a:rPr>
                  <a:t> </a:t>
                </a:r>
              </a:p>
            </p:txBody>
          </p:sp>
        </mc:Fallback>
      </mc:AlternateContent>
      <p:pic>
        <p:nvPicPr>
          <p:cNvPr id="12" name="yt_image_12955">
            <a:extLst>
              <a:ext uri="{FF2B5EF4-FFF2-40B4-BE49-F238E27FC236}">
                <a16:creationId xmlns:a16="http://schemas.microsoft.com/office/drawing/2014/main" id="{A155A111-9A59-47C4-3A87-D2A43AA9F34A}"/>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7" cstate="print"/>
          <a:srcRect/>
          <a:stretch>
            <a:fillRect/>
          </a:stretch>
        </p:blipFill>
        <p:spPr bwMode="auto">
          <a:xfrm>
            <a:off x="8224272" y="2250076"/>
            <a:ext cx="3167679" cy="20071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blinds(horizontal)">
                                      <p:cBhvr>
                                        <p:cTn id="40" dur="500"/>
                                        <p:tgtEl>
                                          <p:spTgt spid="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Effect transition="in" filter="blinds(horizontal)">
                                      <p:cBhvr>
                                        <p:cTn id="4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963" name="yt_shape_12963"/>
          <p:cNvSpPr txBox="1"/>
          <p:nvPr/>
        </p:nvSpPr>
        <p:spPr>
          <a:xfrm>
            <a:off x="119336" y="424168"/>
            <a:ext cx="3725379" cy="772584"/>
          </a:xfrm>
          <a:prstGeom prst="rect">
            <a:avLst/>
          </a:prstGeom>
        </p:spPr>
        <p:txBody>
          <a:bodyPr vert="horz" wrap="none" lIns="0" tIns="0" rIns="0" bIns="0" rtlCol="0">
            <a:spAutoFit/>
          </a:bodyPr>
          <a:lstStyle/>
          <a:p>
            <a:pPr algn="l" eaLnBrk="1" latinLnBrk="0" hangingPunct="0">
              <a:lnSpc>
                <a:spcPct val="129999"/>
              </a:lnSpc>
            </a:pPr>
            <a:r>
              <a:rPr lang="zh-CN" altLang="zh-CN" sz="4500" b="0" i="0" u="none" spc="-3000" dirty="0">
                <a:noFill/>
                <a:effectLst/>
                <a:latin typeface="白正" pitchFamily="45"/>
                <a:ea typeface="宋体" pitchFamily="45"/>
                <a:cs typeface="宋体" pitchFamily="45"/>
                <a:sym typeface="Finished"/>
              </a:rPr>
              <a:t>　　</a:t>
            </a:r>
            <a:r>
              <a:rPr lang="zh-CN" altLang="zh-CN" sz="2500" b="0" i="0" u="none" dirty="0">
                <a:noFill/>
                <a:effectLst/>
                <a:latin typeface="Times New Roman" pitchFamily="25"/>
                <a:ea typeface="Times New Roman" pitchFamily="25"/>
                <a:cs typeface="宋体" pitchFamily="25"/>
                <a:sym typeface="Finished"/>
              </a:rPr>
              <a:t>⁠</a:t>
            </a:r>
            <a:r>
              <a:rPr lang="en-US" altLang="zh-CN" sz="2400" b="0" i="0" u="none" dirty="0">
                <a:solidFill>
                  <a:srgbClr val="1EE3CF"/>
                </a:solidFill>
                <a:effectLst/>
                <a:latin typeface="Times New Roman" pitchFamily="24"/>
                <a:ea typeface="宋体" pitchFamily="24"/>
                <a:cs typeface="宋体" pitchFamily="24"/>
                <a:sym typeface=""/>
              </a:rPr>
              <a:t>               </a:t>
            </a:r>
            <a:r>
              <a:rPr lang="en-US" altLang="zh-CN" sz="1000" b="0" i="0" u="none" dirty="0">
                <a:solidFill>
                  <a:srgbClr val="1EE3CF"/>
                </a:solidFill>
                <a:effectLst/>
                <a:latin typeface="Times New Roman" pitchFamily="10"/>
                <a:ea typeface="宋体" pitchFamily="10"/>
                <a:cs typeface="宋体" pitchFamily="10"/>
                <a:sym typeface=""/>
              </a:rPr>
              <a:t> </a:t>
            </a:r>
            <a:r>
              <a:rPr lang="zh-CN" altLang="zh-CN" sz="2400" b="0" i="0" u="none" dirty="0">
                <a:no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　</a:t>
            </a:r>
            <a:r>
              <a:rPr lang="zh-CN" altLang="zh-CN" sz="2400" b="0" i="0" u="none" dirty="0">
                <a:solidFill>
                  <a:srgbClr val="000000"/>
                </a:solidFill>
                <a:effectLst/>
                <a:latin typeface="白正" pitchFamily="24"/>
                <a:ea typeface="黑体" pitchFamily="24"/>
                <a:cs typeface="宋体" pitchFamily="24"/>
              </a:rPr>
              <a:t>其他设计问题</a:t>
            </a:r>
          </a:p>
        </p:txBody>
      </p:sp>
      <p:sp>
        <p:nvSpPr>
          <p:cNvPr id="12964" name="yt_shape_12964"/>
          <p:cNvSpPr txBox="1"/>
          <p:nvPr/>
        </p:nvSpPr>
        <p:spPr>
          <a:xfrm>
            <a:off x="407368" y="1196752"/>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是一种折叠门，由上下轨道和两扇长宽相等的活页门组成，整个活页门的右轴固定在门框上，通过推动左侧活页门开关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是其俯视简化示意图，已知轨道</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120cm</a:t>
            </a:r>
            <a:r>
              <a:rPr lang="zh-CN" altLang="zh-CN" sz="2400" b="0" i="0" u="none">
                <a:solidFill>
                  <a:srgbClr val="000000"/>
                </a:solidFill>
                <a:effectLst/>
                <a:latin typeface="白正" pitchFamily="24"/>
                <a:ea typeface="宋体" pitchFamily="24"/>
                <a:cs typeface="宋体" pitchFamily="24"/>
              </a:rPr>
              <a:t>，两扇活页门的宽</a:t>
            </a:r>
            <a:r>
              <a:rPr lang="en-US" altLang="zh-CN" sz="2400" b="0" i="1" u="none">
                <a:solidFill>
                  <a:srgbClr val="000000"/>
                </a:solidFill>
                <a:effectLst/>
                <a:latin typeface="Times New Roman" pitchFamily="24"/>
                <a:ea typeface="Times New Roman" pitchFamily="24"/>
                <a:cs typeface="宋体" pitchFamily="24"/>
              </a:rPr>
              <a:t>OC</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OB</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60cm</a:t>
            </a:r>
            <a:r>
              <a:rPr lang="zh-CN" altLang="zh-CN" sz="2400" b="0" i="0" u="none">
                <a:solidFill>
                  <a:srgbClr val="000000"/>
                </a:solidFill>
                <a:effectLst/>
                <a:latin typeface="白正"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固定，当点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上左右运动时，</a:t>
            </a:r>
            <a:r>
              <a:rPr lang="en-US" altLang="zh-CN" sz="2400" b="0" i="1" u="none">
                <a:solidFill>
                  <a:srgbClr val="000000"/>
                </a:solidFill>
                <a:effectLst/>
                <a:latin typeface="Times New Roman" pitchFamily="24"/>
                <a:ea typeface="Times New Roman" pitchFamily="24"/>
                <a:cs typeface="宋体" pitchFamily="24"/>
              </a:rPr>
              <a:t>OC</a:t>
            </a:r>
            <a:r>
              <a:rPr lang="zh-CN" altLang="zh-CN" sz="2400" b="0" i="0" u="none">
                <a:solidFill>
                  <a:srgbClr val="000000"/>
                </a:solidFill>
                <a:effectLst/>
                <a:latin typeface="白正"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OB</a:t>
            </a:r>
            <a:r>
              <a:rPr lang="zh-CN" altLang="zh-CN" sz="2400" b="0" i="0" u="none">
                <a:solidFill>
                  <a:srgbClr val="000000"/>
                </a:solidFill>
                <a:effectLst/>
                <a:latin typeface="白正" pitchFamily="24"/>
                <a:ea typeface="宋体" pitchFamily="24"/>
                <a:cs typeface="宋体" pitchFamily="24"/>
              </a:rPr>
              <a:t>的长度不变（所有结果保留小数点后一位）</a:t>
            </a:r>
            <a:r>
              <a:rPr lang="en-US" altLang="zh-CN" sz="2400" b="0" i="0" u="none">
                <a:solidFill>
                  <a:srgbClr val="000000"/>
                </a:solidFill>
                <a:effectLst/>
                <a:latin typeface="Times New Roman" pitchFamily="24"/>
                <a:ea typeface="Times New Roman" pitchFamily="24"/>
                <a:cs typeface="宋体" pitchFamily="24"/>
              </a:rPr>
              <a:t>.</a:t>
            </a:r>
          </a:p>
        </p:txBody>
      </p:sp>
      <p:pic>
        <p:nvPicPr>
          <p:cNvPr id="12965" name="yt_image_12965">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529965" y="3140968"/>
            <a:ext cx="5132070" cy="2641285"/>
          </a:xfrm>
          <a:prstGeom prst="rect">
            <a:avLst/>
          </a:prstGeom>
          <a:noFill/>
          <a:extLst>
            <a:ext uri="{909E8E84-426E-40DD-AFC4-6F175D3DCCD1}">
              <a14:hiddenFill xmlns:a14="http://schemas.microsoft.com/office/drawing/2010/main">
                <a:solidFill>
                  <a:srgbClr val="FFFFFF"/>
                </a:solidFill>
              </a14:hiddenFill>
            </a:ext>
          </a:extLst>
        </p:spPr>
      </p:pic>
      <p:sp>
        <p:nvSpPr>
          <p:cNvPr id="12967" name="yt_shape_12967"/>
          <p:cNvSpPr txBox="1"/>
          <p:nvPr/>
        </p:nvSpPr>
        <p:spPr>
          <a:xfrm>
            <a:off x="263352" y="5857559"/>
            <a:ext cx="467115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）若</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OBC</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50°</a:t>
            </a:r>
            <a:r>
              <a:rPr lang="zh-CN" altLang="zh-CN" sz="2400" b="0" i="0" u="none" dirty="0">
                <a:solidFill>
                  <a:srgbClr val="000000"/>
                </a:solidFill>
                <a:effectLst/>
                <a:latin typeface="白正" pitchFamily="24"/>
                <a:ea typeface="宋体" pitchFamily="24"/>
                <a:cs typeface="宋体" pitchFamily="24"/>
              </a:rPr>
              <a:t>，求</a:t>
            </a:r>
            <a:r>
              <a:rPr lang="en-US" altLang="zh-CN" sz="2400" b="0" i="1" u="none" dirty="0">
                <a:solidFill>
                  <a:srgbClr val="000000"/>
                </a:solidFill>
                <a:effectLst/>
                <a:latin typeface="Times New Roman" pitchFamily="24"/>
                <a:ea typeface="Times New Roman" pitchFamily="24"/>
                <a:cs typeface="宋体" pitchFamily="24"/>
              </a:rPr>
              <a:t>AC</a:t>
            </a:r>
            <a:r>
              <a:rPr lang="zh-CN" altLang="zh-CN" sz="2400" b="0" i="0" u="none" dirty="0">
                <a:solidFill>
                  <a:srgbClr val="000000"/>
                </a:solidFill>
                <a:effectLst/>
                <a:latin typeface="白正" pitchFamily="24"/>
                <a:ea typeface="宋体" pitchFamily="24"/>
                <a:cs typeface="宋体" pitchFamily="24"/>
              </a:rPr>
              <a:t>的长；</a:t>
            </a:r>
          </a:p>
        </p:txBody>
      </p:sp>
      <p:pic>
        <p:nvPicPr>
          <p:cNvPr id="3" name="yt_shape_1697709497416">
            <a:extLst>
              <a:ext uri="{FF2B5EF4-FFF2-40B4-BE49-F238E27FC236}">
                <a16:creationId xmlns:a16="http://schemas.microsoft.com/office/drawing/2014/main" id="{2CB7E51B-CDAA-8102-2BB6-6F1925715F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249" y="811707"/>
            <a:ext cx="1174942" cy="36638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970" name="yt_shape_12970"/>
          <p:cNvSpPr txBox="1"/>
          <p:nvPr/>
        </p:nvSpPr>
        <p:spPr>
          <a:xfrm>
            <a:off x="540000" y="1964066"/>
            <a:ext cx="5987216" cy="282917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）过</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作</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于点</a:t>
            </a:r>
            <a:r>
              <a:rPr lang="en-US" altLang="zh-CN" sz="2400" b="0" i="1" u="none">
                <a:solidFill>
                  <a:srgbClr val="FF0000">
                    <a:alpha val="0"/>
                  </a:srgbClr>
                </a:solidFill>
                <a:effectLst/>
                <a:latin typeface="Times New Roman" pitchFamily="24"/>
                <a:ea typeface="Times New Roman" pitchFamily="24"/>
                <a:cs typeface="宋体" pitchFamily="24"/>
              </a:rPr>
              <a:t>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BD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在</a:t>
            </a:r>
            <a:r>
              <a:rPr lang="en-US" altLang="zh-CN" sz="2400" b="0" i="0" u="none">
                <a:solidFill>
                  <a:srgbClr val="FF0000">
                    <a:alpha val="0"/>
                  </a:srgbClr>
                </a:solidFill>
                <a:effectLst/>
                <a:latin typeface="Times New Roman" pitchFamily="24"/>
                <a:ea typeface="Times New Roman" pitchFamily="24"/>
                <a:cs typeface="宋体" pitchFamily="24"/>
              </a:rPr>
              <a:t>Rt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OBD</a:t>
            </a:r>
            <a:r>
              <a:rPr lang="zh-CN" altLang="zh-CN" sz="2400" b="0" i="0" u="none">
                <a:solidFill>
                  <a:srgbClr val="FF0000">
                    <a:alpha val="0"/>
                  </a:srgbClr>
                </a:solidFill>
                <a:effectLst/>
                <a:latin typeface="白正" pitchFamily="24"/>
                <a:ea typeface="黑体" pitchFamily="24"/>
                <a:cs typeface="宋体" pitchFamily="24"/>
              </a:rPr>
              <a:t>中，</a:t>
            </a:r>
            <a:r>
              <a:rPr lang="en-US" altLang="zh-CN" sz="2400" b="0" i="1" u="none">
                <a:solidFill>
                  <a:srgbClr val="FF0000">
                    <a:alpha val="0"/>
                  </a:srgbClr>
                </a:solidFill>
                <a:effectLst/>
                <a:latin typeface="Times New Roman" pitchFamily="24"/>
                <a:ea typeface="Times New Roman" pitchFamily="24"/>
                <a:cs typeface="宋体" pitchFamily="24"/>
              </a:rPr>
              <a:t>OB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60cm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a:t>
            </a:r>
            <a:r>
              <a:rPr lang="en-US" altLang="zh-CN" sz="2400" b="0" i="0" u="none">
                <a:solidFill>
                  <a:srgbClr val="FF0000">
                    <a:alpha val="0"/>
                  </a:srgbClr>
                </a:solidFill>
                <a:effectLst/>
                <a:latin typeface="Times New Roman" pitchFamily="24"/>
                <a:ea typeface="Times New Roman" pitchFamily="24"/>
                <a:cs typeface="宋体" pitchFamily="24"/>
              </a:rPr>
              <a:t>·cos50°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0.64</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38.4</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BD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76.8cm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120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76.8</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43.2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12972" name="yt_shape_12972"/>
          <p:cNvSpPr txBox="1"/>
          <p:nvPr/>
        </p:nvSpPr>
        <p:spPr>
          <a:xfrm>
            <a:off x="540000" y="4996390"/>
            <a:ext cx="2088842" cy="1130951"/>
          </a:xfrm>
          <a:prstGeom prst="rect">
            <a:avLst/>
          </a:prstGeom>
        </p:spPr>
        <p:txBody>
          <a:bodyPr vert="horz" wrap="none" lIns="0" tIns="0" rIns="0" bIns="0" rtlCol="0">
            <a:spAutoFit/>
          </a:bodyPr>
          <a:lstStyle/>
          <a:p>
            <a:pPr algn="l" eaLnBrk="1" latinLnBrk="0" hangingPunct="0">
              <a:lnSpc>
                <a:spcPct val="129999"/>
              </a:lnSpc>
            </a:pPr>
            <a:r>
              <a:rPr lang="en-US" altLang="zh-CN" sz="6150" b="0" i="0" u="none" spc="-6150">
                <a:solidFill>
                  <a:srgbClr val="1EE3CF"/>
                </a:solidFill>
                <a:effectLst/>
                <a:latin typeface="白正" pitchFamily="62"/>
                <a:ea typeface="宋体" pitchFamily="62"/>
                <a:cs typeface="宋体" pitchFamily="62"/>
              </a:rPr>
              <a:t> </a:t>
            </a:r>
            <a:r>
              <a:rPr lang="en-US" altLang="zh-CN" sz="6150" b="0" i="0" u="none" spc="14901">
                <a:solidFill>
                  <a:srgbClr val="1EE3CF"/>
                </a:solidFill>
                <a:effectLst/>
                <a:latin typeface="白正" pitchFamily="62"/>
                <a:ea typeface="宋体" pitchFamily="62"/>
                <a:cs typeface="宋体" pitchFamily="62"/>
              </a:rPr>
              <a:t> </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CB1EE12E-4571-3D60-2C36-84E79605E521}"/>
              </a:ext>
            </a:extLst>
          </p:cNvPr>
          <p:cNvSpPr txBox="1"/>
          <p:nvPr/>
        </p:nvSpPr>
        <p:spPr>
          <a:xfrm>
            <a:off x="449989" y="1917260"/>
            <a:ext cx="44234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）过</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作</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3" name="文本框 2">
            <a:extLst>
              <a:ext uri="{FF2B5EF4-FFF2-40B4-BE49-F238E27FC236}">
                <a16:creationId xmlns:a16="http://schemas.microsoft.com/office/drawing/2014/main" id="{D3FC78AF-F455-E70A-1B6E-F29C1AC78E4D}"/>
              </a:ext>
            </a:extLst>
          </p:cNvPr>
          <p:cNvSpPr txBox="1"/>
          <p:nvPr/>
        </p:nvSpPr>
        <p:spPr>
          <a:xfrm>
            <a:off x="449989" y="2392748"/>
            <a:ext cx="3558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553C23CD-FCEF-A28F-0E00-7F702C03821E}"/>
              </a:ext>
            </a:extLst>
          </p:cNvPr>
          <p:cNvSpPr txBox="1"/>
          <p:nvPr/>
        </p:nvSpPr>
        <p:spPr>
          <a:xfrm>
            <a:off x="449989" y="2868236"/>
            <a:ext cx="57283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在</a:t>
            </a:r>
            <a:r>
              <a:rPr kumimoji="0" lang="en-US" altLang="zh-CN" sz="2400" b="0" i="0" strike="noStrike" kern="1200" cap="none" spc="0" normalizeH="0" baseline="0" noProof="0" dirty="0" err="1">
                <a:ln>
                  <a:noFill/>
                </a:ln>
                <a:solidFill>
                  <a:srgbClr val="FF0000"/>
                </a:solidFill>
                <a:effectLst/>
                <a:uLnTx/>
                <a:uFillTx/>
                <a:latin typeface="Times New Roman" pitchFamily="24"/>
                <a:ea typeface="Times New Roman" pitchFamily="24"/>
                <a:cs typeface="宋体" pitchFamily="24"/>
              </a:rPr>
              <a:t>Rt</a:t>
            </a:r>
            <a:r>
              <a:rPr kumimoji="0" lang="en-US" altLang="zh-CN" sz="2400" b="0" i="0" strike="noStrike" kern="1200" cap="none" spc="0" normalizeH="0" baseline="0" noProof="0" dirty="0" err="1">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err="1">
                <a:ln>
                  <a:noFill/>
                </a:ln>
                <a:solidFill>
                  <a:srgbClr val="FF0000"/>
                </a:solidFill>
                <a:effectLst/>
                <a:uLnTx/>
                <a:uFillTx/>
                <a:latin typeface="Times New Roman" pitchFamily="24"/>
                <a:ea typeface="Times New Roman" pitchFamily="24"/>
                <a:cs typeface="宋体" pitchFamily="24"/>
              </a:rPr>
              <a:t>OBD</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中，</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60cm</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OBC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50°.</a:t>
            </a:r>
            <a:endParaRPr lang="zh-CN" altLang="en-US" dirty="0">
              <a:solidFill>
                <a:srgbClr val="FF0000"/>
              </a:solidFill>
            </a:endParaRPr>
          </a:p>
        </p:txBody>
      </p:sp>
      <p:sp>
        <p:nvSpPr>
          <p:cNvPr id="5" name="文本框 4">
            <a:extLst>
              <a:ext uri="{FF2B5EF4-FFF2-40B4-BE49-F238E27FC236}">
                <a16:creationId xmlns:a16="http://schemas.microsoft.com/office/drawing/2014/main" id="{746DCF43-30DE-E012-11C1-0CC57843DB32}"/>
              </a:ext>
            </a:extLst>
          </p:cNvPr>
          <p:cNvSpPr txBox="1"/>
          <p:nvPr/>
        </p:nvSpPr>
        <p:spPr>
          <a:xfrm>
            <a:off x="449989" y="3343724"/>
            <a:ext cx="61093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·cos50°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0.64</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38.4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4DA58B36-3611-2237-0FA9-957F5DF9C13A}"/>
              </a:ext>
            </a:extLst>
          </p:cNvPr>
          <p:cNvSpPr txBox="1"/>
          <p:nvPr/>
        </p:nvSpPr>
        <p:spPr>
          <a:xfrm>
            <a:off x="449989" y="3819212"/>
            <a:ext cx="32518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76.8cm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E98621AA-C919-0D60-3AA0-920FA368CFF4}"/>
              </a:ext>
            </a:extLst>
          </p:cNvPr>
          <p:cNvSpPr txBox="1"/>
          <p:nvPr/>
        </p:nvSpPr>
        <p:spPr>
          <a:xfrm>
            <a:off x="449989" y="4294700"/>
            <a:ext cx="57395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76.8</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43.2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8" name="yt_shape_12967">
            <a:extLst>
              <a:ext uri="{FF2B5EF4-FFF2-40B4-BE49-F238E27FC236}">
                <a16:creationId xmlns:a16="http://schemas.microsoft.com/office/drawing/2014/main" id="{F74A3CB7-BA1B-BE52-1EA3-65695579E24D}"/>
              </a:ext>
            </a:extLst>
          </p:cNvPr>
          <p:cNvSpPr txBox="1"/>
          <p:nvPr/>
        </p:nvSpPr>
        <p:spPr>
          <a:xfrm>
            <a:off x="449989" y="1523603"/>
            <a:ext cx="467115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）若</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OBC</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50°</a:t>
            </a:r>
            <a:r>
              <a:rPr lang="zh-CN" altLang="zh-CN" sz="2400" b="0" i="0" u="none" dirty="0">
                <a:solidFill>
                  <a:srgbClr val="000000"/>
                </a:solidFill>
                <a:effectLst/>
                <a:latin typeface="白正" pitchFamily="24"/>
                <a:ea typeface="宋体" pitchFamily="24"/>
                <a:cs typeface="宋体" pitchFamily="24"/>
              </a:rPr>
              <a:t>，求</a:t>
            </a:r>
            <a:r>
              <a:rPr lang="en-US" altLang="zh-CN" sz="2400" b="0" i="1" u="none" dirty="0">
                <a:solidFill>
                  <a:srgbClr val="000000"/>
                </a:solidFill>
                <a:effectLst/>
                <a:latin typeface="Times New Roman" pitchFamily="24"/>
                <a:ea typeface="Times New Roman" pitchFamily="24"/>
                <a:cs typeface="宋体" pitchFamily="24"/>
              </a:rPr>
              <a:t>AC</a:t>
            </a:r>
            <a:r>
              <a:rPr lang="zh-CN" altLang="zh-CN" sz="2400" b="0" i="0" u="none" dirty="0">
                <a:solidFill>
                  <a:srgbClr val="000000"/>
                </a:solidFill>
                <a:effectLst/>
                <a:latin typeface="白正" pitchFamily="24"/>
                <a:ea typeface="宋体" pitchFamily="24"/>
                <a:cs typeface="宋体" pitchFamily="24"/>
              </a:rPr>
              <a:t>的长；</a:t>
            </a:r>
          </a:p>
        </p:txBody>
      </p:sp>
      <p:pic>
        <p:nvPicPr>
          <p:cNvPr id="9" name="yt_image_12965">
            <a:extLst>
              <a:ext uri="{FF2B5EF4-FFF2-40B4-BE49-F238E27FC236}">
                <a16:creationId xmlns:a16="http://schemas.microsoft.com/office/drawing/2014/main" id="{51B57C82-398C-0655-C011-8B4055FD2AC9}"/>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7020305" y="1024932"/>
            <a:ext cx="4671152" cy="2404068"/>
          </a:xfrm>
          <a:prstGeom prst="rect">
            <a:avLst/>
          </a:prstGeom>
          <a:noFill/>
          <a:extLst>
            <a:ext uri="{909E8E84-426E-40DD-AFC4-6F175D3DCCD1}">
              <a14:hiddenFill xmlns:a14="http://schemas.microsoft.com/office/drawing/2010/main">
                <a:solidFill>
                  <a:srgbClr val="FFFFFF"/>
                </a:solidFill>
              </a14:hiddenFill>
            </a:ext>
          </a:extLst>
        </p:spPr>
      </p:pic>
      <p:pic>
        <p:nvPicPr>
          <p:cNvPr id="10" name="yt_image_12978">
            <a:extLst>
              <a:ext uri="{FF2B5EF4-FFF2-40B4-BE49-F238E27FC236}">
                <a16:creationId xmlns:a16="http://schemas.microsoft.com/office/drawing/2014/main" id="{B2F201F9-AB2C-0C4E-BBC8-2150D02D3B3B}"/>
              </a:ex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3" cstate="print"/>
          <a:srcRect/>
          <a:stretch>
            <a:fillRect/>
          </a:stretch>
        </p:blipFill>
        <p:spPr bwMode="auto">
          <a:xfrm>
            <a:off x="9120336" y="3400710"/>
            <a:ext cx="2401443" cy="21611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1861</Words>
  <Application>Microsoft Office PowerPoint</Application>
  <PresentationFormat>宽屏</PresentationFormat>
  <Paragraphs>109</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11</vt:i4>
      </vt:variant>
    </vt:vector>
  </HeadingPairs>
  <TitlesOfParts>
    <vt:vector size="24"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zh ao</cp:lastModifiedBy>
  <cp:revision>47</cp:revision>
  <dcterms:created xsi:type="dcterms:W3CDTF">2023-05-05T05:33:04Z</dcterms:created>
  <dcterms:modified xsi:type="dcterms:W3CDTF">2023-10-19T20:44:23Z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