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0" r:id="rId5"/>
    <p:sldId id="375" r:id="rId6"/>
    <p:sldId id="395" r:id="rId7"/>
    <p:sldId id="377" r:id="rId8"/>
    <p:sldId id="379" r:id="rId9"/>
    <p:sldId id="380" r:id="rId10"/>
    <p:sldId id="381" r:id="rId11"/>
    <p:sldId id="397" r:id="rId12"/>
    <p:sldId id="382" r:id="rId13"/>
    <p:sldId id="384" r:id="rId14"/>
    <p:sldId id="385" r:id="rId15"/>
    <p:sldId id="386" r:id="rId16"/>
    <p:sldId id="391" r:id="rId17"/>
    <p:sldId id="401" r:id="rId18"/>
    <p:sldId id="393" r:id="rId19"/>
    <p:sldId id="403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bin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0.bin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bin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9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bin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image" Target="../media/image74.png"/><Relationship Id="rId4" Type="http://schemas.openxmlformats.org/officeDocument/2006/relationships/image" Target="../media/image69.png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bin"/><Relationship Id="rId3" Type="http://schemas.openxmlformats.org/officeDocument/2006/relationships/image" Target="../media/image30.png"/><Relationship Id="rId7" Type="http://schemas.openxmlformats.org/officeDocument/2006/relationships/image" Target="../media/image3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2" name="yt_shape_12982"/>
          <p:cNvSpPr txBox="1"/>
          <p:nvPr/>
        </p:nvSpPr>
        <p:spPr>
          <a:xfrm>
            <a:off x="540000" y="900000"/>
            <a:ext cx="2432269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2981" name="yt_image_12981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4" name="yt_shape_12984"/>
          <p:cNvSpPr txBox="1"/>
          <p:nvPr/>
        </p:nvSpPr>
        <p:spPr>
          <a:xfrm>
            <a:off x="540000" y="1558730"/>
            <a:ext cx="33406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锐角三角函数</a:t>
            </a:r>
          </a:p>
        </p:txBody>
      </p:sp>
      <p:sp>
        <p:nvSpPr>
          <p:cNvPr id="12985" name="yt_shape_12985"/>
          <p:cNvSpPr txBox="1"/>
          <p:nvPr/>
        </p:nvSpPr>
        <p:spPr>
          <a:xfrm>
            <a:off x="540000" y="2063040"/>
            <a:ext cx="884857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86" name="yt_table_12986" title="H_56.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1652209"/>
                  </p:ext>
                </p:extLst>
              </p:nvPr>
            </p:nvGraphicFramePr>
            <p:xfrm>
              <a:off x="540000" y="2549204"/>
              <a:ext cx="6946329" cy="71234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2986" name="yt_table_12986" descr="{&quot;rangeId&quot;:2,&quot;type&quot;:&quot;Option&quot;}" title="H_56.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1652209"/>
                  </p:ext>
                </p:extLst>
              </p:nvPr>
            </p:nvGraphicFramePr>
            <p:xfrm>
              <a:off x="540000" y="2549204"/>
              <a:ext cx="6946329" cy="71234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</a:tblGrid>
                  <a:tr h="71234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768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6012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6765" r="-4882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87349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87" name="yt_shape_12987"/>
              <p:cNvSpPr txBox="1"/>
              <p:nvPr/>
            </p:nvSpPr>
            <p:spPr>
              <a:xfrm>
                <a:off x="540119" y="3312178"/>
                <a:ext cx="11111999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 xmlns:p14="http://schemas.microsoft.com/office/powerpoint/2010/main">
          <p:sp>
            <p:nvSpPr>
              <p:cNvPr id="12987" name="yt_shape_1298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12178"/>
                <a:ext cx="11111999" cy="1201034"/>
              </a:xfrm>
              <a:prstGeom prst="rect">
                <a:avLst/>
              </a:prstGeom>
              <a:blipFill>
                <a:blip r:embed="rId4"/>
                <a:stretch>
                  <a:fillRect l="-1701" t="-4061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89" name="yt_shape_12989"/>
          <p:cNvSpPr txBox="1"/>
          <p:nvPr/>
        </p:nvSpPr>
        <p:spPr>
          <a:xfrm>
            <a:off x="540000" y="4564000"/>
            <a:ext cx="99498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如图，网格中的四个格点组成了菱形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90" name="yt_image_12990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7971" y="5043303"/>
            <a:ext cx="1456057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511601">
            <a:extLst>
              <a:ext uri="{FF2B5EF4-FFF2-40B4-BE49-F238E27FC236}">
                <a16:creationId xmlns:a16="http://schemas.microsoft.com/office/drawing/2014/main" id="{FA466EE8-FF4B-E90F-A9B6-D965CD350F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0010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CAC2CD-4C6A-1D8F-4521-E8F9FC4845F3}"/>
              </a:ext>
            </a:extLst>
          </p:cNvPr>
          <p:cNvSpPr txBox="1"/>
          <p:nvPr/>
        </p:nvSpPr>
        <p:spPr>
          <a:xfrm>
            <a:off x="8552589" y="201623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956E23-A092-1B51-D317-B953973C00AC}"/>
                  </a:ext>
                </a:extLst>
              </p:cNvPr>
              <p:cNvSpPr txBox="1"/>
              <p:nvPr/>
            </p:nvSpPr>
            <p:spPr>
              <a:xfrm>
                <a:off x="2210329" y="3573016"/>
                <a:ext cx="454786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956E23-A092-1B51-D317-B953973C00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0329" y="3573016"/>
                <a:ext cx="454786" cy="807543"/>
              </a:xfrm>
              <a:prstGeom prst="rect">
                <a:avLst/>
              </a:prstGeom>
              <a:blipFill>
                <a:blip r:embed="rId7"/>
                <a:stretch>
                  <a:fillRect l="-1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399080F-A60B-2C69-183C-2EFE38E58B30}"/>
              </a:ext>
            </a:extLst>
          </p:cNvPr>
          <p:cNvSpPr txBox="1"/>
          <p:nvPr/>
        </p:nvSpPr>
        <p:spPr>
          <a:xfrm>
            <a:off x="9770201" y="4517194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8" name="yt_shape_13048"/>
          <p:cNvSpPr txBox="1"/>
          <p:nvPr/>
        </p:nvSpPr>
        <p:spPr>
          <a:xfrm>
            <a:off x="641395" y="2827734"/>
            <a:ext cx="513602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由勾股定理，得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15FC3B-8FB6-313F-AE50-C0D9FDAEDB12}"/>
              </a:ext>
            </a:extLst>
          </p:cNvPr>
          <p:cNvSpPr txBox="1"/>
          <p:nvPr/>
        </p:nvSpPr>
        <p:spPr>
          <a:xfrm>
            <a:off x="551384" y="2780928"/>
            <a:ext cx="526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2B042E-5346-E7CC-E728-A0DCC965B9EC}"/>
              </a:ext>
            </a:extLst>
          </p:cNvPr>
          <p:cNvSpPr txBox="1"/>
          <p:nvPr/>
        </p:nvSpPr>
        <p:spPr>
          <a:xfrm>
            <a:off x="551384" y="3256416"/>
            <a:ext cx="325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由勾股定理，得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0006D0-7832-A212-6B6D-5013FBD6656B}"/>
              </a:ext>
            </a:extLst>
          </p:cNvPr>
          <p:cNvSpPr txBox="1"/>
          <p:nvPr/>
        </p:nvSpPr>
        <p:spPr>
          <a:xfrm>
            <a:off x="551384" y="3731904"/>
            <a:ext cx="167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EAE266-1FA2-2E29-5459-474AC8095791}"/>
              </a:ext>
            </a:extLst>
          </p:cNvPr>
          <p:cNvSpPr txBox="1"/>
          <p:nvPr/>
        </p:nvSpPr>
        <p:spPr>
          <a:xfrm>
            <a:off x="551384" y="4207393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3042">
            <a:extLst>
              <a:ext uri="{FF2B5EF4-FFF2-40B4-BE49-F238E27FC236}">
                <a16:creationId xmlns:a16="http://schemas.microsoft.com/office/drawing/2014/main" id="{8222175F-8332-93EE-D89D-520F400ED78C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8158" y="2281621"/>
            <a:ext cx="2554232" cy="178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046">
            <a:extLst>
              <a:ext uri="{FF2B5EF4-FFF2-40B4-BE49-F238E27FC236}">
                <a16:creationId xmlns:a16="http://schemas.microsoft.com/office/drawing/2014/main" id="{8A3A7AE0-E3A3-8D65-20A8-0FEDEB8A0DCD}"/>
              </a:ext>
            </a:extLst>
          </p:cNvPr>
          <p:cNvSpPr txBox="1"/>
          <p:nvPr/>
        </p:nvSpPr>
        <p:spPr>
          <a:xfrm>
            <a:off x="551384" y="2345552"/>
            <a:ext cx="11111999" cy="435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2" name="yt_shape_13052"/>
          <p:cNvSpPr txBox="1"/>
          <p:nvPr/>
        </p:nvSpPr>
        <p:spPr>
          <a:xfrm>
            <a:off x="540000" y="2128258"/>
            <a:ext cx="42639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解直角三角形的应用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53" name="yt_shape_13053"/>
              <p:cNvSpPr txBox="1"/>
              <p:nvPr/>
            </p:nvSpPr>
            <p:spPr>
              <a:xfrm>
                <a:off x="540119" y="2632568"/>
                <a:ext cx="11111999" cy="1116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如图，一辆小车沿倾斜角为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的斜坡向上行驶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，则小车上升的高度是（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3053" name="yt_shape_13053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32568"/>
                <a:ext cx="11111999" cy="1116844"/>
              </a:xfrm>
              <a:prstGeom prst="rect">
                <a:avLst/>
              </a:prstGeom>
              <a:blipFill>
                <a:blip r:embed="rId2"/>
                <a:stretch>
                  <a:fillRect l="-1701" b="-15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58" name="yt_table_1305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99150"/>
              </p:ext>
            </p:extLst>
          </p:nvPr>
        </p:nvGraphicFramePr>
        <p:xfrm>
          <a:off x="540000" y="3800200"/>
          <a:ext cx="3956368" cy="950976"/>
        </p:xfrm>
        <a:graphic>
          <a:graphicData uri="http://schemas.openxmlformats.org/drawingml/2006/table">
            <a:tbl>
              <a:tblPr/>
              <a:tblGrid>
                <a:gridCol w="247364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grpSp>
        <p:nvGrpSpPr>
          <p:cNvPr id="13055" name="yt_shape_13055_skip" title="H_101.56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56276" y="3800200"/>
            <a:ext cx="2193690" cy="1289826"/>
            <a:chOff x="0" y="0"/>
            <a:chExt cx="2193690" cy="1289826"/>
          </a:xfrm>
        </p:grpSpPr>
        <p:pic>
          <p:nvPicPr>
            <p:cNvPr id="2" name="yt_image_1305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93690" cy="893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57" name="yt_shape_13057"/>
            <p:cNvSpPr txBox="1"/>
            <p:nvPr/>
          </p:nvSpPr>
          <p:spPr>
            <a:xfrm>
              <a:off x="487381" y="9298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511820">
            <a:extLst>
              <a:ext uri="{FF2B5EF4-FFF2-40B4-BE49-F238E27FC236}">
                <a16:creationId xmlns:a16="http://schemas.microsoft.com/office/drawing/2014/main" id="{4822844A-AEAF-CA0C-B3C7-229AFCA304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69636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8951753-FFD8-E6D8-0614-6B162245A4D1}"/>
              </a:ext>
            </a:extLst>
          </p:cNvPr>
          <p:cNvSpPr txBox="1"/>
          <p:nvPr/>
        </p:nvSpPr>
        <p:spPr>
          <a:xfrm>
            <a:off x="2126508" y="326064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60" name="yt_shape_13060"/>
              <p:cNvSpPr txBox="1"/>
              <p:nvPr/>
            </p:nvSpPr>
            <p:spPr>
              <a:xfrm>
                <a:off x="540119" y="1764264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如图，从楼顶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处看楼下荷塘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，看楼下荷塘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，已知楼高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米，则荷塘的宽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米（结果保留根号）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060" name="yt_shape_13060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64264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28" r="-494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65" name="yt_shape_13065"/>
          <p:cNvSpPr txBox="1"/>
          <p:nvPr/>
        </p:nvSpPr>
        <p:spPr>
          <a:xfrm>
            <a:off x="540000" y="51310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62" name="yt_shape_13062" title="H_170.6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5064" y="2913124"/>
            <a:ext cx="1861871" cy="2167650"/>
            <a:chOff x="0" y="0"/>
            <a:chExt cx="1861871" cy="2167650"/>
          </a:xfrm>
        </p:grpSpPr>
        <p:pic>
          <p:nvPicPr>
            <p:cNvPr id="2" name="yt_image_13062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1871" cy="1771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64" name="yt_shape_13064"/>
            <p:cNvSpPr txBox="1"/>
            <p:nvPr/>
          </p:nvSpPr>
          <p:spPr>
            <a:xfrm>
              <a:off x="321471" y="180765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1495576-431B-D3AB-59B7-E034DC88ABBD}"/>
                  </a:ext>
                </a:extLst>
              </p:cNvPr>
              <p:cNvSpPr txBox="1"/>
              <p:nvPr/>
            </p:nvSpPr>
            <p:spPr>
              <a:xfrm>
                <a:off x="5512646" y="2111996"/>
                <a:ext cx="20725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6, 'hasSerialNum': 1, 'mathAnswerShape': 1, 'pageBreak': True}">
                <a:extLst>
                  <a:ext uri="{FF2B5EF4-FFF2-40B4-BE49-F238E27FC236}">
                    <a16:creationId xmlns:a16="http://schemas.microsoft.com/office/drawing/2014/main" id="{91495576-431B-D3AB-59B7-E034DC88AB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46" y="2111996"/>
                <a:ext cx="2072512" cy="554686"/>
              </a:xfrm>
              <a:prstGeom prst="rect">
                <a:avLst/>
              </a:prstGeom>
              <a:blipFill>
                <a:blip r:embed="rId4"/>
                <a:stretch>
                  <a:fillRect l="-4412" r="-4706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F03E6D-D6E1-CCF3-9580-A010529CE105}"/>
                  </a:ext>
                </a:extLst>
              </p:cNvPr>
              <p:cNvSpPr txBox="1"/>
              <p:nvPr/>
            </p:nvSpPr>
            <p:spPr>
              <a:xfrm>
                <a:off x="540000" y="3244431"/>
                <a:ext cx="874858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tan22°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tan22°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（海里）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F03E6D-D6E1-CCF3-9580-A010529CE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4431"/>
                <a:ext cx="8748585" cy="769062"/>
              </a:xfrm>
              <a:prstGeom prst="rect">
                <a:avLst/>
              </a:prstGeom>
              <a:blipFill>
                <a:blip r:embed="rId2"/>
                <a:stretch>
                  <a:fillRect l="-1115" r="-1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2324033-2A27-3198-C86A-0BE11C237E12}"/>
              </a:ext>
            </a:extLst>
          </p:cNvPr>
          <p:cNvSpPr txBox="1"/>
          <p:nvPr/>
        </p:nvSpPr>
        <p:spPr>
          <a:xfrm>
            <a:off x="540000" y="4417552"/>
            <a:ext cx="619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是矩形，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海里，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66" name="yt_shape_13066"/>
              <p:cNvSpPr txBox="1"/>
              <p:nvPr/>
            </p:nvSpPr>
            <p:spPr>
              <a:xfrm>
                <a:off x="540000" y="764704"/>
                <a:ext cx="11111999" cy="21673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如图，在东西方向的海岸上有两个相距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海里的码头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某海岛上的观测塔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距离海岸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海里，在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处测得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位于南偏西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方向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一艘渔船从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出发，沿正北方向航行至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处，此时在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处测得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位于南偏东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方向，求此时观测塔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与渔船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之间的距离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（结果精确到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参考数据：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sin22°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cos22°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tan22°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sin67°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cos67°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tan67°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3066" name="yt_shape_130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11111999" cy="2167325"/>
              </a:xfrm>
              <a:prstGeom prst="rect">
                <a:avLst/>
              </a:prstGeom>
              <a:blipFill>
                <a:blip r:embed="rId3"/>
                <a:stretch>
                  <a:fillRect l="-1701" t="-5056" r="-714" b="-39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68" name="yt_image_13068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59113" y="2429280"/>
            <a:ext cx="1992886" cy="227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6C27CB6-A219-0E98-D9D7-EF4920BD4F64}"/>
              </a:ext>
            </a:extLst>
          </p:cNvPr>
          <p:cNvSpPr txBox="1"/>
          <p:nvPr/>
        </p:nvSpPr>
        <p:spPr>
          <a:xfrm>
            <a:off x="540000" y="2859900"/>
            <a:ext cx="553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CCCD9A-3787-B0CF-7980-9FBDC8A63E9A}"/>
              </a:ext>
            </a:extLst>
          </p:cNvPr>
          <p:cNvSpPr txBox="1"/>
          <p:nvPr/>
        </p:nvSpPr>
        <p:spPr>
          <a:xfrm>
            <a:off x="540000" y="3934998"/>
            <a:ext cx="564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海里，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（海里）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04C697-8A4F-A3EB-943F-04031F3C1988}"/>
                  </a:ext>
                </a:extLst>
              </p:cNvPr>
              <p:cNvSpPr txBox="1"/>
              <p:nvPr/>
            </p:nvSpPr>
            <p:spPr>
              <a:xfrm>
                <a:off x="540000" y="4825663"/>
                <a:ext cx="3945890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sin67°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04C697-8A4F-A3EB-943F-04031F3C1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25663"/>
                <a:ext cx="3945890" cy="772109"/>
              </a:xfrm>
              <a:prstGeom prst="rect">
                <a:avLst/>
              </a:prstGeom>
              <a:blipFill>
                <a:blip r:embed="rId5"/>
                <a:stretch>
                  <a:fillRect l="-2473" r="-1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2864D42-6E7D-878E-699E-3623BC205AC6}"/>
                  </a:ext>
                </a:extLst>
              </p:cNvPr>
              <p:cNvSpPr txBox="1"/>
              <p:nvPr/>
            </p:nvSpPr>
            <p:spPr>
              <a:xfrm>
                <a:off x="540000" y="5437605"/>
                <a:ext cx="4854003" cy="9507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67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（海里）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2864D42-6E7D-878E-699E-3623BC205A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37605"/>
                <a:ext cx="4854003" cy="950799"/>
              </a:xfrm>
              <a:prstGeom prst="rect">
                <a:avLst/>
              </a:prstGeom>
              <a:blipFill>
                <a:blip r:embed="rId6"/>
                <a:stretch>
                  <a:fillRect l="-2010" r="-2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08795BF-C540-7F44-1153-926986FF1CDC}"/>
              </a:ext>
            </a:extLst>
          </p:cNvPr>
          <p:cNvSpPr txBox="1"/>
          <p:nvPr/>
        </p:nvSpPr>
        <p:spPr>
          <a:xfrm>
            <a:off x="540000" y="6297711"/>
            <a:ext cx="65126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答：此时观测塔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与渔船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之间的距离是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海里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yt_image_13073">
            <a:extLst>
              <a:ext uri="{FF2B5EF4-FFF2-40B4-BE49-F238E27FC236}">
                <a16:creationId xmlns:a16="http://schemas.microsoft.com/office/drawing/2014/main" id="{C2E3EC90-4F2F-13BF-1C49-555CD9AD90E3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659113" y="4619231"/>
            <a:ext cx="1855775" cy="208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3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7" name="yt_shape_13077"/>
          <p:cNvSpPr txBox="1"/>
          <p:nvPr/>
        </p:nvSpPr>
        <p:spPr>
          <a:xfrm>
            <a:off x="496710" y="1512995"/>
            <a:ext cx="243271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076" name="yt_image_13076">
            <a:extLst>
              <a:ext uri="">
                <a16:creationId xmlns=""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710" y="1512995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9" name="yt_shape_13079"/>
          <p:cNvSpPr txBox="1"/>
          <p:nvPr/>
        </p:nvSpPr>
        <p:spPr>
          <a:xfrm>
            <a:off x="496710" y="2204864"/>
            <a:ext cx="559929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对于锐角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的值不可能为（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80" name="yt_table_13080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9969908"/>
                  </p:ext>
                </p:extLst>
              </p:nvPr>
            </p:nvGraphicFramePr>
            <p:xfrm>
              <a:off x="496710" y="2691028"/>
              <a:ext cx="7116256" cy="715074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080" name="yt_table_13080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9969908"/>
                  </p:ext>
                </p:extLst>
              </p:nvPr>
            </p:nvGraphicFramePr>
            <p:xfrm>
              <a:off x="496710" y="2691028"/>
              <a:ext cx="7116256" cy="715074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052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2" r="-14264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6825" r="-5396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81" name="yt_shape_13081"/>
              <p:cNvSpPr txBox="1"/>
              <p:nvPr/>
            </p:nvSpPr>
            <p:spPr>
              <a:xfrm>
                <a:off x="496710" y="3456732"/>
                <a:ext cx="8496044" cy="7255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在直角三角形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081" name="yt_shape_130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710" y="3456732"/>
                <a:ext cx="8496044" cy="725583"/>
              </a:xfrm>
              <a:prstGeom prst="rect">
                <a:avLst/>
              </a:prstGeom>
              <a:blipFill>
                <a:blip r:embed="rId4"/>
                <a:stretch>
                  <a:fillRect l="-2152" r="-1291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83" name="yt_shape_13083"/>
              <p:cNvSpPr txBox="1"/>
              <p:nvPr/>
            </p:nvSpPr>
            <p:spPr>
              <a:xfrm>
                <a:off x="496829" y="4233103"/>
                <a:ext cx="11791859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083" name="yt_shape_13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29" y="4233103"/>
                <a:ext cx="11791859" cy="465577"/>
              </a:xfrm>
              <a:prstGeom prst="rect">
                <a:avLst/>
              </a:prstGeom>
              <a:blipFill>
                <a:blip r:embed="rId5"/>
                <a:stretch>
                  <a:fillRect l="-1603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69F5462-6B68-ABF3-F7D4-A14814F649E0}"/>
              </a:ext>
            </a:extLst>
          </p:cNvPr>
          <p:cNvSpPr txBox="1"/>
          <p:nvPr/>
        </p:nvSpPr>
        <p:spPr>
          <a:xfrm>
            <a:off x="5273974" y="215805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EA0F59-B7E1-1B4A-5DB2-078C7BFAE3FB}"/>
                  </a:ext>
                </a:extLst>
              </p:cNvPr>
              <p:cNvSpPr txBox="1"/>
              <p:nvPr/>
            </p:nvSpPr>
            <p:spPr>
              <a:xfrm>
                <a:off x="7245993" y="3231670"/>
                <a:ext cx="1467676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EA0F59-B7E1-1B4A-5DB2-078C7BFAE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5993" y="3231670"/>
                <a:ext cx="1467676" cy="812178"/>
              </a:xfrm>
              <a:prstGeom prst="rect">
                <a:avLst/>
              </a:prstGeom>
              <a:blipFill>
                <a:blip r:embed="rId6"/>
                <a:stretch>
                  <a:fillRect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24B3CD7-E08D-8FAF-2859-767F6E942DDC}"/>
              </a:ext>
            </a:extLst>
          </p:cNvPr>
          <p:cNvSpPr txBox="1"/>
          <p:nvPr/>
        </p:nvSpPr>
        <p:spPr>
          <a:xfrm>
            <a:off x="8184108" y="4186297"/>
            <a:ext cx="1491361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CC3498-55FB-9BB0-E7FF-A64CF88F6001}"/>
              </a:ext>
            </a:extLst>
          </p:cNvPr>
          <p:cNvSpPr txBox="1"/>
          <p:nvPr/>
        </p:nvSpPr>
        <p:spPr>
          <a:xfrm>
            <a:off x="10992543" y="4166647"/>
            <a:ext cx="702627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6" name="yt_shape_13086"/>
          <p:cNvSpPr txBox="1"/>
          <p:nvPr/>
        </p:nvSpPr>
        <p:spPr>
          <a:xfrm>
            <a:off x="539881" y="743061"/>
            <a:ext cx="2400978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085" name="yt_image_130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43061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8" name="yt_shape_13088"/>
          <p:cNvSpPr txBox="1"/>
          <p:nvPr/>
        </p:nvSpPr>
        <p:spPr>
          <a:xfrm>
            <a:off x="540000" y="1429216"/>
            <a:ext cx="11111999" cy="33161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烽燧即烽火台，是古代军情报警的一种措施，史册记载，夜间举火称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，白天放烟称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克孜尔尕哈烽燧是古丝绸之路北道上新疆境内时代最早、保存最完好、规模最大的古代烽燧（如图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某数学兴趣小组利用无人机测量该烽燧的高度，如图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，无人机飞至距地面高度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处，测得烽燧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处的俯角为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，测得烽燧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的底部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处的俯角为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，试根据提供的数据计算烽燧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sin65°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cos65°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tan65°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2" name="yt_image_13089">
            <a:extLst>
              <a:ext uri="{FF2B5EF4-FFF2-40B4-BE49-F238E27FC236}">
                <a16:creationId xmlns:a16="http://schemas.microsoft.com/office/drawing/2014/main" id="{408A7533-9BC2-BC46-C12D-D89E8BB836DC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7643" y="4460871"/>
            <a:ext cx="4276713" cy="236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93" name="yt_image_1309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8488" y="4505069"/>
            <a:ext cx="1159785" cy="214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B5028F-C8D6-821B-E1A9-EF2904E358AB}"/>
              </a:ext>
            </a:extLst>
          </p:cNvPr>
          <p:cNvSpPr txBox="1"/>
          <p:nvPr/>
        </p:nvSpPr>
        <p:spPr>
          <a:xfrm>
            <a:off x="485478" y="1445855"/>
            <a:ext cx="9085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的平行线交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的延长线于点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D662A3-B770-0EE2-15C7-F255A6697AEA}"/>
              </a:ext>
            </a:extLst>
          </p:cNvPr>
          <p:cNvSpPr txBox="1"/>
          <p:nvPr/>
        </p:nvSpPr>
        <p:spPr>
          <a:xfrm>
            <a:off x="485478" y="1921343"/>
            <a:ext cx="8438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根据题意得，四边形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6EA4AF-5BEF-FD3E-74DA-D768C238F0DF}"/>
                  </a:ext>
                </a:extLst>
              </p:cNvPr>
              <p:cNvSpPr txBox="1"/>
              <p:nvPr/>
            </p:nvSpPr>
            <p:spPr>
              <a:xfrm>
                <a:off x="485478" y="2396831"/>
                <a:ext cx="5358511" cy="788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6EA4AF-5BEF-FD3E-74DA-D768C238F0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478" y="2396831"/>
                <a:ext cx="5358511" cy="788874"/>
              </a:xfrm>
              <a:prstGeom prst="rect">
                <a:avLst/>
              </a:prstGeom>
              <a:blipFill>
                <a:blip r:embed="rId3"/>
                <a:stretch>
                  <a:fillRect l="-1820" r="-1820"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7FCB73-4B56-B9BD-F678-2897EEBE3284}"/>
                  </a:ext>
                </a:extLst>
              </p:cNvPr>
              <p:cNvSpPr txBox="1"/>
              <p:nvPr/>
            </p:nvSpPr>
            <p:spPr>
              <a:xfrm>
                <a:off x="485478" y="3092093"/>
                <a:ext cx="2683827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7FCB73-4B56-B9BD-F678-2897EEBE32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478" y="3092093"/>
                <a:ext cx="2683827" cy="772109"/>
              </a:xfrm>
              <a:prstGeom prst="rect">
                <a:avLst/>
              </a:prstGeom>
              <a:blipFill>
                <a:blip r:embed="rId4"/>
                <a:stretch>
                  <a:fillRect l="-3636" r="-363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8CB9B6B-31FE-7ABA-537A-92598E304BF2}"/>
              </a:ext>
            </a:extLst>
          </p:cNvPr>
          <p:cNvSpPr txBox="1"/>
          <p:nvPr/>
        </p:nvSpPr>
        <p:spPr>
          <a:xfrm>
            <a:off x="485478" y="3770590"/>
            <a:ext cx="6549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CAG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tan50°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（米），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CA5931-096C-B7E0-89B1-F7A5121C1F65}"/>
              </a:ext>
            </a:extLst>
          </p:cNvPr>
          <p:cNvSpPr txBox="1"/>
          <p:nvPr/>
        </p:nvSpPr>
        <p:spPr>
          <a:xfrm>
            <a:off x="485478" y="4246078"/>
            <a:ext cx="4150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089">
            <a:extLst>
              <a:ext uri="{FF2B5EF4-FFF2-40B4-BE49-F238E27FC236}">
                <a16:creationId xmlns:a16="http://schemas.microsoft.com/office/drawing/2014/main" id="{F86FF5E6-6018-E15C-FC21-ACF8C2B232E8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7688" y="2001574"/>
            <a:ext cx="4207504" cy="232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96" name="yt_shape_13096"/>
              <p:cNvSpPr txBox="1"/>
              <p:nvPr/>
            </p:nvSpPr>
            <p:spPr>
              <a:xfrm>
                <a:off x="505751" y="1273871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是一条弦，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096" name="yt_shape_130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751" y="1273871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0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98" name="yt_image_13098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2151" y="2209975"/>
            <a:ext cx="1683210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0" name="yt_shape_13100"/>
          <p:cNvSpPr txBox="1"/>
          <p:nvPr/>
        </p:nvSpPr>
        <p:spPr>
          <a:xfrm>
            <a:off x="505751" y="2265831"/>
            <a:ext cx="309379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32E744-1DB1-AAAD-88A9-1C8A0EFC38EA}"/>
                  </a:ext>
                </a:extLst>
              </p:cNvPr>
              <p:cNvSpPr txBox="1"/>
              <p:nvPr/>
            </p:nvSpPr>
            <p:spPr>
              <a:xfrm>
                <a:off x="540000" y="2564904"/>
                <a:ext cx="4295584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32E744-1DB1-AAAD-88A9-1C8A0EFC38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4904"/>
                <a:ext cx="4295584" cy="646189"/>
              </a:xfrm>
              <a:prstGeom prst="rect">
                <a:avLst/>
              </a:prstGeom>
              <a:blipFill>
                <a:blip r:embed="rId4"/>
                <a:stretch>
                  <a:fillRect l="-2273" r="-2273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4A8889-AE69-8ADF-0DD9-2E5A4CD5787A}"/>
                  </a:ext>
                </a:extLst>
              </p:cNvPr>
              <p:cNvSpPr txBox="1"/>
              <p:nvPr/>
            </p:nvSpPr>
            <p:spPr>
              <a:xfrm>
                <a:off x="540000" y="3117481"/>
                <a:ext cx="1904937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4A8889-AE69-8ADF-0DD9-2E5A4CD578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7481"/>
                <a:ext cx="1904937" cy="646189"/>
              </a:xfrm>
              <a:prstGeom prst="rect">
                <a:avLst/>
              </a:prstGeom>
              <a:blipFill>
                <a:blip r:embed="rId5"/>
                <a:stretch>
                  <a:fillRect l="-5128" r="-5128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15C6917-3170-755F-4BBA-D9AC607662C1}"/>
              </a:ext>
            </a:extLst>
          </p:cNvPr>
          <p:cNvSpPr txBox="1"/>
          <p:nvPr/>
        </p:nvSpPr>
        <p:spPr>
          <a:xfrm>
            <a:off x="540000" y="3670058"/>
            <a:ext cx="424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8688B9-2102-7A46-4081-97965D3BB774}"/>
                  </a:ext>
                </a:extLst>
              </p:cNvPr>
              <p:cNvSpPr txBox="1"/>
              <p:nvPr/>
            </p:nvSpPr>
            <p:spPr>
              <a:xfrm>
                <a:off x="540000" y="4145546"/>
                <a:ext cx="192716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8688B9-2102-7A46-4081-97965D3BB7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5546"/>
                <a:ext cx="1927162" cy="646189"/>
              </a:xfrm>
              <a:prstGeom prst="rect">
                <a:avLst/>
              </a:prstGeom>
              <a:blipFill>
                <a:blip r:embed="rId6"/>
                <a:stretch>
                  <a:fillRect l="-5063" r="-5063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9CFB14E-B4E3-3847-311D-B53DB0BDD296}"/>
                  </a:ext>
                </a:extLst>
              </p:cNvPr>
              <p:cNvSpPr txBox="1"/>
              <p:nvPr/>
            </p:nvSpPr>
            <p:spPr>
              <a:xfrm>
                <a:off x="540000" y="4698123"/>
                <a:ext cx="2634616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9CFB14E-B4E3-3847-311D-B53DB0BDD2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98123"/>
                <a:ext cx="2634616" cy="646189"/>
              </a:xfrm>
              <a:prstGeom prst="rect">
                <a:avLst/>
              </a:prstGeom>
              <a:blipFill>
                <a:blip r:embed="rId7"/>
                <a:stretch>
                  <a:fillRect l="-3704" r="-3704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3EDEF20-A662-CB21-9C6B-F9BAB138CEAC}"/>
              </a:ext>
            </a:extLst>
          </p:cNvPr>
          <p:cNvSpPr txBox="1"/>
          <p:nvPr/>
        </p:nvSpPr>
        <p:spPr>
          <a:xfrm>
            <a:off x="540000" y="5250700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F8F22EC-C0EC-FE1E-D21A-90425CA44EE0}"/>
              </a:ext>
            </a:extLst>
          </p:cNvPr>
          <p:cNvSpPr txBox="1"/>
          <p:nvPr/>
        </p:nvSpPr>
        <p:spPr>
          <a:xfrm>
            <a:off x="540000" y="5726188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4E5CD0E-09FF-C400-D3D4-1E1D68A5FAFB}"/>
              </a:ext>
            </a:extLst>
          </p:cNvPr>
          <p:cNvSpPr txBox="1"/>
          <p:nvPr/>
        </p:nvSpPr>
        <p:spPr>
          <a:xfrm>
            <a:off x="389365" y="1180651"/>
            <a:ext cx="5617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3B9C02-9F85-CBFF-D83C-B63194829B45}"/>
              </a:ext>
            </a:extLst>
          </p:cNvPr>
          <p:cNvSpPr txBox="1"/>
          <p:nvPr/>
        </p:nvSpPr>
        <p:spPr>
          <a:xfrm>
            <a:off x="5735960" y="1180384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D5832A-1EBF-E8AC-9EC6-5C58CAE8AC6E}"/>
                  </a:ext>
                </a:extLst>
              </p:cNvPr>
              <p:cNvSpPr txBox="1"/>
              <p:nvPr/>
            </p:nvSpPr>
            <p:spPr>
              <a:xfrm>
                <a:off x="584998" y="1412776"/>
                <a:ext cx="3009710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D5832A-1EBF-E8AC-9EC6-5C58CAE8AC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998" y="1412776"/>
                <a:ext cx="3009710" cy="856120"/>
              </a:xfrm>
              <a:prstGeom prst="rect">
                <a:avLst/>
              </a:prstGeom>
              <a:blipFill>
                <a:blip r:embed="rId2"/>
                <a:stretch>
                  <a:fillRect l="-3239" r="-2632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85BAB7-E4EC-EEE4-62EF-3F878609D594}"/>
                  </a:ext>
                </a:extLst>
              </p:cNvPr>
              <p:cNvSpPr txBox="1"/>
              <p:nvPr/>
            </p:nvSpPr>
            <p:spPr>
              <a:xfrm>
                <a:off x="624336" y="2101626"/>
                <a:ext cx="327266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85BAB7-E4EC-EEE4-62EF-3F878609D5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336" y="2101626"/>
                <a:ext cx="3272663" cy="618694"/>
              </a:xfrm>
              <a:prstGeom prst="rect">
                <a:avLst/>
              </a:prstGeom>
              <a:blipFill>
                <a:blip r:embed="rId3"/>
                <a:stretch>
                  <a:fillRect l="-2793" r="-3166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F67471-F361-4DE7-3706-612078887ED4}"/>
                  </a:ext>
                </a:extLst>
              </p:cNvPr>
              <p:cNvSpPr txBox="1"/>
              <p:nvPr/>
            </p:nvSpPr>
            <p:spPr>
              <a:xfrm>
                <a:off x="597487" y="2488225"/>
                <a:ext cx="5430964" cy="712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F67471-F361-4DE7-3706-612078887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487" y="2488225"/>
                <a:ext cx="5430964" cy="712673"/>
              </a:xfrm>
              <a:prstGeom prst="rect">
                <a:avLst/>
              </a:prstGeom>
              <a:blipFill>
                <a:blip r:embed="rId4"/>
                <a:stretch>
                  <a:fillRect l="-1684" r="-1796" b="-13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2D06462-8A2E-46CC-F24F-39C2A6C7FBB7}"/>
                  </a:ext>
                </a:extLst>
              </p:cNvPr>
              <p:cNvSpPr txBox="1"/>
              <p:nvPr/>
            </p:nvSpPr>
            <p:spPr>
              <a:xfrm>
                <a:off x="597487" y="2930362"/>
                <a:ext cx="3241485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2D06462-8A2E-46CC-F24F-39C2A6C7FB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487" y="2930362"/>
                <a:ext cx="3241485" cy="856120"/>
              </a:xfrm>
              <a:prstGeom prst="rect">
                <a:avLst/>
              </a:prstGeom>
              <a:blipFill>
                <a:blip r:embed="rId5"/>
                <a:stretch>
                  <a:fillRect l="-2820" r="-2632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6ADF26A-72E0-001D-8BAB-73E666C5BFEE}"/>
                  </a:ext>
                </a:extLst>
              </p:cNvPr>
              <p:cNvSpPr txBox="1"/>
              <p:nvPr/>
            </p:nvSpPr>
            <p:spPr>
              <a:xfrm>
                <a:off x="602360" y="3607819"/>
                <a:ext cx="6804025" cy="7126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6ADF26A-72E0-001D-8BAB-73E666C5B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60" y="3607819"/>
                <a:ext cx="6804025" cy="712674"/>
              </a:xfrm>
              <a:prstGeom prst="rect">
                <a:avLst/>
              </a:prstGeom>
              <a:blipFill>
                <a:blip r:embed="rId6"/>
                <a:stretch>
                  <a:fillRect l="-1434" r="-1523" b="-13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FC804E8-D7EC-3F96-690B-E195023FDF35}"/>
                  </a:ext>
                </a:extLst>
              </p:cNvPr>
              <p:cNvSpPr txBox="1"/>
              <p:nvPr/>
            </p:nvSpPr>
            <p:spPr>
              <a:xfrm>
                <a:off x="584998" y="4097510"/>
                <a:ext cx="672217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FC804E8-D7EC-3F96-690B-E195023FDF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998" y="4097510"/>
                <a:ext cx="6722173" cy="772808"/>
              </a:xfrm>
              <a:prstGeom prst="rect">
                <a:avLst/>
              </a:prstGeom>
              <a:blipFill>
                <a:blip r:embed="rId7"/>
                <a:stretch>
                  <a:fillRect l="-1451" r="-1451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4991334-279A-6BC8-6C65-199EC701F61D}"/>
              </a:ext>
            </a:extLst>
          </p:cNvPr>
          <p:cNvSpPr txBox="1"/>
          <p:nvPr/>
        </p:nvSpPr>
        <p:spPr>
          <a:xfrm>
            <a:off x="614613" y="4718624"/>
            <a:ext cx="457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5C1E49E-57A6-FD14-A596-F847EF182C4A}"/>
                  </a:ext>
                </a:extLst>
              </p:cNvPr>
              <p:cNvSpPr txBox="1"/>
              <p:nvPr/>
            </p:nvSpPr>
            <p:spPr>
              <a:xfrm>
                <a:off x="4991422" y="4636360"/>
                <a:ext cx="3907536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5C1E49E-57A6-FD14-A596-F847EF182C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1422" y="4636360"/>
                <a:ext cx="3907536" cy="733628"/>
              </a:xfrm>
              <a:prstGeom prst="rect">
                <a:avLst/>
              </a:prstGeom>
              <a:blipFill>
                <a:blip r:embed="rId8"/>
                <a:stretch>
                  <a:fillRect l="-2496" r="-249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3098">
            <a:extLst>
              <a:ext uri="{FF2B5EF4-FFF2-40B4-BE49-F238E27FC236}">
                <a16:creationId xmlns:a16="http://schemas.microsoft.com/office/drawing/2014/main" id="{BE9990A1-5BB5-FE43-5332-5F5F5108E426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79792" y="1566374"/>
            <a:ext cx="1683210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3101">
                <a:extLst>
                  <a:ext uri="{FF2B5EF4-FFF2-40B4-BE49-F238E27FC236}">
                    <a16:creationId xmlns:a16="http://schemas.microsoft.com/office/drawing/2014/main" id="{3A7904BC-6EC1-81B3-AAB4-9A9864D02030}"/>
                  </a:ext>
                </a:extLst>
              </p:cNvPr>
              <p:cNvSpPr txBox="1"/>
              <p:nvPr/>
            </p:nvSpPr>
            <p:spPr>
              <a:xfrm>
                <a:off x="479376" y="547024"/>
                <a:ext cx="6145978" cy="7255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" name="yt_shape_13101">
                <a:extLst>
                  <a:ext uri="{FF2B5EF4-FFF2-40B4-BE49-F238E27FC236}">
                    <a16:creationId xmlns:a16="http://schemas.microsoft.com/office/drawing/2014/main" id="{3A7904BC-6EC1-81B3-AAB4-9A9864D020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47024"/>
                <a:ext cx="6145978" cy="725583"/>
              </a:xfrm>
              <a:prstGeom prst="rect">
                <a:avLst/>
              </a:prstGeom>
              <a:blipFill>
                <a:blip r:embed="rId10"/>
                <a:stretch>
                  <a:fillRect l="-3075" r="-1786" b="-1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94CC6556-E7CF-BE08-3405-8F2D8417DD30}"/>
              </a:ext>
            </a:extLst>
          </p:cNvPr>
          <p:cNvSpPr txBox="1"/>
          <p:nvPr/>
        </p:nvSpPr>
        <p:spPr>
          <a:xfrm>
            <a:off x="613898" y="5194112"/>
            <a:ext cx="377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（舍去）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060A169-7D2B-68EC-0C9E-0616B92218A2}"/>
              </a:ext>
            </a:extLst>
          </p:cNvPr>
          <p:cNvSpPr txBox="1"/>
          <p:nvPr/>
        </p:nvSpPr>
        <p:spPr>
          <a:xfrm>
            <a:off x="613898" y="5669600"/>
            <a:ext cx="2362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7AF0B2-8A20-5CC0-31EB-773FEAAA355B}"/>
              </a:ext>
            </a:extLst>
          </p:cNvPr>
          <p:cNvSpPr txBox="1"/>
          <p:nvPr/>
        </p:nvSpPr>
        <p:spPr>
          <a:xfrm>
            <a:off x="613898" y="6145088"/>
            <a:ext cx="241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5" grpId="0" build="allAtOnce"/>
      <p:bldP spid="16" grpId="0" build="allAtOnce"/>
      <p:bldP spid="1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2" name="yt_shape_12992"/>
          <p:cNvSpPr txBox="1"/>
          <p:nvPr/>
        </p:nvSpPr>
        <p:spPr>
          <a:xfrm>
            <a:off x="623392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轴右侧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优弧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的正弦值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93" name="yt_image_1299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2184" y="1902436"/>
            <a:ext cx="2017548" cy="182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995">
                <a:extLst>
                  <a:ext uri="{FF2B5EF4-FFF2-40B4-BE49-F238E27FC236}">
                    <a16:creationId xmlns:a16="http://schemas.microsoft.com/office/drawing/2014/main" id="{016C723E-CC64-DB93-ACC6-07864F898A20}"/>
                  </a:ext>
                </a:extLst>
              </p:cNvPr>
              <p:cNvSpPr txBox="1"/>
              <p:nvPr/>
            </p:nvSpPr>
            <p:spPr>
              <a:xfrm>
                <a:off x="707188" y="1902436"/>
                <a:ext cx="5586466" cy="20895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并延长交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995">
                <a:extLst>
                  <a:ext uri="{FF2B5EF4-FFF2-40B4-BE49-F238E27FC236}">
                    <a16:creationId xmlns:a16="http://schemas.microsoft.com/office/drawing/2014/main" id="{016C723E-CC64-DB93-ACC6-07864F898A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188" y="1902436"/>
                <a:ext cx="5586466" cy="2089546"/>
              </a:xfrm>
              <a:prstGeom prst="rect">
                <a:avLst/>
              </a:prstGeom>
              <a:blipFill>
                <a:blip r:embed="rId3"/>
                <a:stretch>
                  <a:fillRect l="-3275" t="-2332" r="-2511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2998">
            <a:extLst>
              <a:ext uri="{FF2B5EF4-FFF2-40B4-BE49-F238E27FC236}">
                <a16:creationId xmlns:a16="http://schemas.microsoft.com/office/drawing/2014/main" id="{B100F00D-B519-BEA3-0133-D12D964A8E94}"/>
              </a:ext>
            </a:extLst>
          </p:cNvPr>
          <p:cNvSpPr txBox="1"/>
          <p:nvPr/>
        </p:nvSpPr>
        <p:spPr>
          <a:xfrm>
            <a:off x="5183358" y="4195134"/>
            <a:ext cx="1737655" cy="1443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50" b="0" i="0" u="none" spc="-7850">
                <a:solidFill>
                  <a:srgbClr val="1EE3CF"/>
                </a:solidFill>
                <a:effectLst/>
                <a:latin typeface="白正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850" b="0" i="0" u="none" spc="11775">
                <a:solidFill>
                  <a:srgbClr val="1EE3CF"/>
                </a:solidFill>
                <a:effectLst/>
                <a:latin typeface="白正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997">
            <a:extLst>
              <a:ext uri="{FF2B5EF4-FFF2-40B4-BE49-F238E27FC236}">
                <a16:creationId xmlns:a16="http://schemas.microsoft.com/office/drawing/2014/main" id="{5A87E4D9-ECF5-5345-FF6C-E69348D40778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84432" y="1980472"/>
            <a:ext cx="1836172" cy="165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F1D7432-59D3-EE3A-4DBF-56B75312DDCF}"/>
              </a:ext>
            </a:extLst>
          </p:cNvPr>
          <p:cNvSpPr txBox="1"/>
          <p:nvPr/>
        </p:nvSpPr>
        <p:spPr>
          <a:xfrm>
            <a:off x="617177" y="1855630"/>
            <a:ext cx="5712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并延长交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1AD46A-8F7D-A15A-23CB-3F68E66EFAAA}"/>
              </a:ext>
            </a:extLst>
          </p:cNvPr>
          <p:cNvSpPr txBox="1"/>
          <p:nvPr/>
        </p:nvSpPr>
        <p:spPr>
          <a:xfrm>
            <a:off x="617177" y="2331118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04A52B-2A4E-5D64-4362-2DCB5E57134C}"/>
              </a:ext>
            </a:extLst>
          </p:cNvPr>
          <p:cNvSpPr txBox="1"/>
          <p:nvPr/>
        </p:nvSpPr>
        <p:spPr>
          <a:xfrm>
            <a:off x="612388" y="2847551"/>
            <a:ext cx="193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2F95954-70E2-F13F-10C7-4034D9C289D6}"/>
                  </a:ext>
                </a:extLst>
              </p:cNvPr>
              <p:cNvSpPr txBox="1"/>
              <p:nvPr/>
            </p:nvSpPr>
            <p:spPr>
              <a:xfrm>
                <a:off x="612388" y="3268557"/>
                <a:ext cx="5060697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2F95954-70E2-F13F-10C7-4034D9C289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388" y="3268557"/>
                <a:ext cx="5060697" cy="736486"/>
              </a:xfrm>
              <a:prstGeom prst="rect">
                <a:avLst/>
              </a:prstGeom>
              <a:blipFill>
                <a:blip r:embed="rId5"/>
                <a:stretch>
                  <a:fillRect l="-1805" r="-120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0" name="yt_shape_13000"/>
          <p:cNvSpPr txBox="1"/>
          <p:nvPr/>
        </p:nvSpPr>
        <p:spPr>
          <a:xfrm>
            <a:off x="540000" y="1578944"/>
            <a:ext cx="42639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特殊角的三角函数值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01" name="yt_shape_13001"/>
              <p:cNvSpPr txBox="1"/>
              <p:nvPr/>
            </p:nvSpPr>
            <p:spPr>
              <a:xfrm>
                <a:off x="540000" y="2083254"/>
                <a:ext cx="5039906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下列三角函数的值是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001" name="yt_shape_13001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3254"/>
                <a:ext cx="5039906" cy="719749"/>
              </a:xfrm>
              <a:prstGeom prst="rect">
                <a:avLst/>
              </a:prstGeom>
              <a:blipFill>
                <a:blip r:embed="rId2"/>
                <a:stretch>
                  <a:fillRect l="-3753" r="-2785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03" name="yt_table_1300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113259"/>
              </p:ext>
            </p:extLst>
          </p:nvPr>
        </p:nvGraphicFramePr>
        <p:xfrm>
          <a:off x="540000" y="2853791"/>
          <a:ext cx="9533891" cy="475488"/>
        </p:xfrm>
        <a:graphic>
          <a:graphicData uri="http://schemas.openxmlformats.org/drawingml/2006/table">
            <a:tbl>
              <a:tblPr/>
              <a:tblGrid>
                <a:gridCol w="2646680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2594293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2629218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166370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A.cos30°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B.tan30°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C.cos45°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D.sin30°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005" name="yt_shape_13005"/>
              <p:cNvSpPr txBox="1"/>
              <p:nvPr/>
            </p:nvSpPr>
            <p:spPr>
              <a:xfrm>
                <a:off x="540000" y="3379962"/>
                <a:ext cx="8701228" cy="473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满足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005" name="yt_shape_1300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79962"/>
                <a:ext cx="8701228" cy="473912"/>
              </a:xfrm>
              <a:prstGeom prst="rect">
                <a:avLst/>
              </a:prstGeom>
              <a:blipFill>
                <a:blip r:embed="rId3"/>
                <a:stretch>
                  <a:fillRect l="-2172" t="-3846" r="-1121" b="-37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07" name="yt_table_130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285415"/>
              </p:ext>
            </p:extLst>
          </p:nvPr>
        </p:nvGraphicFramePr>
        <p:xfrm>
          <a:off x="540000" y="3904662"/>
          <a:ext cx="9178291" cy="475488"/>
        </p:xfrm>
        <a:graphic>
          <a:graphicData uri="http://schemas.openxmlformats.org/drawingml/2006/table">
            <a:tbl>
              <a:tblPr/>
              <a:tblGrid>
                <a:gridCol w="264668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259429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2629218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009" name="yt_shape_13009"/>
              <p:cNvSpPr txBox="1"/>
              <p:nvPr/>
            </p:nvSpPr>
            <p:spPr>
              <a:xfrm>
                <a:off x="540000" y="4430833"/>
                <a:ext cx="7093352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3009" name="yt_shape_1300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30833"/>
                <a:ext cx="7093352" cy="722057"/>
              </a:xfrm>
              <a:prstGeom prst="rect">
                <a:avLst/>
              </a:prstGeom>
              <a:blipFill>
                <a:blip r:embed="rId4"/>
                <a:stretch>
                  <a:fillRect l="-2666" r="-1806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511671">
            <a:extLst>
              <a:ext uri="{FF2B5EF4-FFF2-40B4-BE49-F238E27FC236}">
                <a16:creationId xmlns:a16="http://schemas.microsoft.com/office/drawing/2014/main" id="{82A3977C-9C1D-1E44-61D3-31A4C22E5B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20322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FF830B-FDEA-4C36-70BF-68C2C7A84B74}"/>
              </a:ext>
            </a:extLst>
          </p:cNvPr>
          <p:cNvSpPr txBox="1"/>
          <p:nvPr/>
        </p:nvSpPr>
        <p:spPr>
          <a:xfrm>
            <a:off x="4763290" y="2036448"/>
            <a:ext cx="400748" cy="8064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DD86FE-B68E-043C-A0B4-B6358E9D6C50}"/>
              </a:ext>
            </a:extLst>
          </p:cNvPr>
          <p:cNvSpPr txBox="1"/>
          <p:nvPr/>
        </p:nvSpPr>
        <p:spPr>
          <a:xfrm>
            <a:off x="8406665" y="3333156"/>
            <a:ext cx="383286" cy="5629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C0BF8C-3EB3-4AFC-AF83-45964DA3BAE5}"/>
                  </a:ext>
                </a:extLst>
              </p:cNvPr>
              <p:cNvSpPr txBox="1"/>
              <p:nvPr/>
            </p:nvSpPr>
            <p:spPr>
              <a:xfrm>
                <a:off x="6965152" y="4384027"/>
                <a:ext cx="308674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5" name="文本框 4" descr="{'rangeId': 8, 'hasSerialNum': 1, 'mathAnswerShape': 1}">
                <a:extLst>
                  <a:ext uri="{FF2B5EF4-FFF2-40B4-BE49-F238E27FC236}">
                    <a16:creationId xmlns:a16="http://schemas.microsoft.com/office/drawing/2014/main" id="{13C0BF8C-3EB3-4AFC-AF83-45964DA3B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5152" y="4384027"/>
                <a:ext cx="308674" cy="808686"/>
              </a:xfrm>
              <a:prstGeom prst="rect">
                <a:avLst/>
              </a:prstGeom>
              <a:blipFill>
                <a:blip r:embed="rId6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9E8CD59-F2E3-196F-FE5A-8FA0132F6657}"/>
              </a:ext>
            </a:extLst>
          </p:cNvPr>
          <p:cNvCxnSpPr/>
          <p:nvPr/>
        </p:nvCxnSpPr>
        <p:spPr>
          <a:xfrm>
            <a:off x="6750364" y="5164957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12" name="yt_shape_13012"/>
              <p:cNvSpPr txBox="1"/>
              <p:nvPr/>
            </p:nvSpPr>
            <p:spPr>
              <a:xfrm>
                <a:off x="540000" y="1170415"/>
                <a:ext cx="5148845" cy="48771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sin60°·cos45°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cos30°·tan60°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012" name="yt_shape_13012" descr="{&quot;rangeId&quot;:3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0415"/>
                <a:ext cx="5148845" cy="4877169"/>
              </a:xfrm>
              <a:prstGeom prst="rect">
                <a:avLst/>
              </a:prstGeom>
              <a:blipFill>
                <a:blip r:embed="rId2"/>
                <a:stretch>
                  <a:fillRect l="-3673" r="-2488" b="-1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9F5994F-B526-84EB-EDCB-1A23B3C95BFE}"/>
                  </a:ext>
                </a:extLst>
              </p:cNvPr>
              <p:cNvSpPr txBox="1"/>
              <p:nvPr/>
            </p:nvSpPr>
            <p:spPr>
              <a:xfrm>
                <a:off x="449989" y="1881228"/>
                <a:ext cx="3717290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7}">
                <a:extLst>
                  <a:ext uri="{FF2B5EF4-FFF2-40B4-BE49-F238E27FC236}">
                    <a16:creationId xmlns:a16="http://schemas.microsoft.com/office/drawing/2014/main" id="{C9F5994F-B526-84EB-EDCB-1A23B3C95B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81228"/>
                <a:ext cx="3717290" cy="851230"/>
              </a:xfrm>
              <a:prstGeom prst="rect">
                <a:avLst/>
              </a:prstGeom>
              <a:blipFill>
                <a:blip r:embed="rId3"/>
                <a:stretch>
                  <a:fillRect l="-2623" b="-1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135A91-1D9D-63EB-D990-AD2A40468752}"/>
                  </a:ext>
                </a:extLst>
              </p:cNvPr>
              <p:cNvSpPr txBox="1"/>
              <p:nvPr/>
            </p:nvSpPr>
            <p:spPr>
              <a:xfrm>
                <a:off x="449988" y="2638846"/>
                <a:ext cx="4277859" cy="849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135A91-1D9D-63EB-D990-AD2A404687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2638846"/>
                <a:ext cx="4277859" cy="849770"/>
              </a:xfrm>
              <a:prstGeom prst="rect">
                <a:avLst/>
              </a:prstGeom>
              <a:blipFill>
                <a:blip r:embed="rId4"/>
                <a:stretch>
                  <a:fillRect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5AEE99-8205-C4C0-6185-91CC075600A5}"/>
                  </a:ext>
                </a:extLst>
              </p:cNvPr>
              <p:cNvSpPr txBox="1"/>
              <p:nvPr/>
            </p:nvSpPr>
            <p:spPr>
              <a:xfrm>
                <a:off x="449989" y="4195676"/>
                <a:ext cx="3577972" cy="1217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37}">
                <a:extLst>
                  <a:ext uri="{FF2B5EF4-FFF2-40B4-BE49-F238E27FC236}">
                    <a16:creationId xmlns:a16="http://schemas.microsoft.com/office/drawing/2014/main" id="{D55AEE99-8205-C4C0-6185-91CC075600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5676"/>
                <a:ext cx="3577972" cy="1217879"/>
              </a:xfrm>
              <a:prstGeom prst="rect">
                <a:avLst/>
              </a:prstGeom>
              <a:blipFill>
                <a:blip r:embed="rId5"/>
                <a:stretch>
                  <a:fillRect l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AC309F-41B6-A993-C0DD-43B0D3BB9F11}"/>
                  </a:ext>
                </a:extLst>
              </p:cNvPr>
              <p:cNvSpPr txBox="1"/>
              <p:nvPr/>
            </p:nvSpPr>
            <p:spPr>
              <a:xfrm>
                <a:off x="449989" y="5319943"/>
                <a:ext cx="377380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AC309F-41B6-A993-C0DD-43B0D3BB9F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19943"/>
                <a:ext cx="3773803" cy="727279"/>
              </a:xfrm>
              <a:prstGeom prst="rect">
                <a:avLst/>
              </a:prstGeom>
              <a:blipFill>
                <a:blip r:embed="rId6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011">
            <a:extLst>
              <a:ext uri="{FF2B5EF4-FFF2-40B4-BE49-F238E27FC236}">
                <a16:creationId xmlns:a16="http://schemas.microsoft.com/office/drawing/2014/main" id="{C0A6264A-13B6-FC69-8F1E-249779AB47E2}"/>
              </a:ext>
            </a:extLst>
          </p:cNvPr>
          <p:cNvSpPr txBox="1"/>
          <p:nvPr/>
        </p:nvSpPr>
        <p:spPr>
          <a:xfrm>
            <a:off x="540000" y="735039"/>
            <a:ext cx="115416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计算：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20" name="yt_shape_13020"/>
              <p:cNvSpPr txBox="1"/>
              <p:nvPr/>
            </p:nvSpPr>
            <p:spPr>
              <a:xfrm>
                <a:off x="540000" y="1567832"/>
                <a:ext cx="7355347" cy="40823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2cos60°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3tan30°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020" name="yt_shape_13020" descr="{&quot;rangeId&quot;:3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67832"/>
                <a:ext cx="7355347" cy="4082336"/>
              </a:xfrm>
              <a:prstGeom prst="rect">
                <a:avLst/>
              </a:prstGeom>
              <a:blipFill>
                <a:blip r:embed="rId2"/>
                <a:stretch>
                  <a:fillRect l="-2570" t="-448" r="-1493" b="-3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322133-EA1C-0125-31E0-3605B9201895}"/>
                  </a:ext>
                </a:extLst>
              </p:cNvPr>
              <p:cNvSpPr txBox="1"/>
              <p:nvPr/>
            </p:nvSpPr>
            <p:spPr>
              <a:xfrm>
                <a:off x="449989" y="2041980"/>
                <a:ext cx="32042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9}">
                <a:extLst>
                  <a:ext uri="{FF2B5EF4-FFF2-40B4-BE49-F238E27FC236}">
                    <a16:creationId xmlns:a16="http://schemas.microsoft.com/office/drawing/2014/main" id="{C6322133-EA1C-0125-31E0-3605B92018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1980"/>
                <a:ext cx="3204274" cy="765061"/>
              </a:xfrm>
              <a:prstGeom prst="rect">
                <a:avLst/>
              </a:prstGeom>
              <a:blipFill>
                <a:blip r:embed="rId3"/>
                <a:stretch>
                  <a:fillRect l="-304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9AC793B-BDC5-F0F9-61E8-6D29DA757112}"/>
              </a:ext>
            </a:extLst>
          </p:cNvPr>
          <p:cNvSpPr txBox="1"/>
          <p:nvPr/>
        </p:nvSpPr>
        <p:spPr>
          <a:xfrm>
            <a:off x="449988" y="2713429"/>
            <a:ext cx="40618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                 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B32C19D-181F-50F1-4377-DEAF09DFA0EA}"/>
                  </a:ext>
                </a:extLst>
              </p:cNvPr>
              <p:cNvSpPr txBox="1"/>
              <p:nvPr/>
            </p:nvSpPr>
            <p:spPr>
              <a:xfrm>
                <a:off x="449989" y="3860366"/>
                <a:ext cx="509041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39}">
                <a:extLst>
                  <a:ext uri="{FF2B5EF4-FFF2-40B4-BE49-F238E27FC236}">
                    <a16:creationId xmlns:a16="http://schemas.microsoft.com/office/drawing/2014/main" id="{AB32C19D-181F-50F1-4377-DEAF09DFA0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0366"/>
                <a:ext cx="5090414" cy="852437"/>
              </a:xfrm>
              <a:prstGeom prst="rect">
                <a:avLst/>
              </a:prstGeom>
              <a:blipFill>
                <a:blip r:embed="rId4"/>
                <a:stretch>
                  <a:fillRect l="-1916" r="-1796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555B5B-D28D-032B-0FEE-78A6AFB40EBB}"/>
                  </a:ext>
                </a:extLst>
              </p:cNvPr>
              <p:cNvSpPr txBox="1"/>
              <p:nvPr/>
            </p:nvSpPr>
            <p:spPr>
              <a:xfrm>
                <a:off x="449989" y="4619191"/>
                <a:ext cx="620161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555B5B-D28D-032B-0FEE-78A6AFB40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9191"/>
                <a:ext cx="6201610" cy="613931"/>
              </a:xfrm>
              <a:prstGeom prst="rect">
                <a:avLst/>
              </a:prstGeom>
              <a:blipFill>
                <a:blip r:embed="rId5"/>
                <a:stretch>
                  <a:fillRect b="-1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57D0DF6-197A-60E6-5933-213A5890714A}"/>
              </a:ext>
            </a:extLst>
          </p:cNvPr>
          <p:cNvSpPr txBox="1"/>
          <p:nvPr/>
        </p:nvSpPr>
        <p:spPr>
          <a:xfrm>
            <a:off x="449988" y="5139510"/>
            <a:ext cx="586203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                 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8" name="yt_shape_13028"/>
          <p:cNvSpPr txBox="1"/>
          <p:nvPr/>
        </p:nvSpPr>
        <p:spPr>
          <a:xfrm>
            <a:off x="540000" y="2291994"/>
            <a:ext cx="33406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29" name="yt_shape_13029"/>
              <p:cNvSpPr txBox="1"/>
              <p:nvPr/>
            </p:nvSpPr>
            <p:spPr>
              <a:xfrm>
                <a:off x="540000" y="2796304"/>
                <a:ext cx="10073270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3029" name="yt_shape_13029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96304"/>
                <a:ext cx="10073270" cy="642163"/>
              </a:xfrm>
              <a:prstGeom prst="rect">
                <a:avLst/>
              </a:prstGeom>
              <a:blipFill>
                <a:blip r:embed="rId2"/>
                <a:stretch>
                  <a:fillRect l="-1877" r="-84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32" name="yt_table_13032_skip" title="H_9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8540394"/>
                  </p:ext>
                </p:extLst>
              </p:nvPr>
            </p:nvGraphicFramePr>
            <p:xfrm>
              <a:off x="540000" y="3489255"/>
              <a:ext cx="3997770" cy="1179704"/>
            </p:xfrm>
            <a:graphic>
              <a:graphicData uri="http://schemas.openxmlformats.org/drawingml/2006/table">
                <a:tbl>
                  <a:tblPr/>
                  <a:tblGrid>
                    <a:gridCol w="2456244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1541526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1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3032" name="yt_table_13032_skip" descr="{&quot;rangeId&quot;:10,&quot;type&quot;:&quot;Option&quot;,&quot;drawing&quot;:[&quot;yt_image_13031&quot;]}" title="H_9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8540394"/>
                  </p:ext>
                </p:extLst>
              </p:nvPr>
            </p:nvGraphicFramePr>
            <p:xfrm>
              <a:off x="540000" y="2097261"/>
              <a:ext cx="3997770" cy="1179704"/>
            </p:xfrm>
            <a:graphic>
              <a:graphicData uri="http://schemas.openxmlformats.org/drawingml/2006/table">
                <a:tbl>
                  <a:tblPr/>
                  <a:tblGrid>
                    <a:gridCol w="2456244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1541526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684" t="-1316" b="-17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0"/>
                      </a:ext>
                    </a:extLst>
                  </a:tr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65254" r="-6262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684" t="-65254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031" name="yt_image_13031_skip" title="H_113.13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94580" y="3489255"/>
            <a:ext cx="1655267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511741">
            <a:extLst>
              <a:ext uri="{FF2B5EF4-FFF2-40B4-BE49-F238E27FC236}">
                <a16:creationId xmlns:a16="http://schemas.microsoft.com/office/drawing/2014/main" id="{B4D274DD-1CDC-B7F2-AB91-172CA4A5FC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33372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188829-44EB-B016-20D9-84F0C2F7A08E}"/>
              </a:ext>
            </a:extLst>
          </p:cNvPr>
          <p:cNvSpPr txBox="1"/>
          <p:nvPr/>
        </p:nvSpPr>
        <p:spPr>
          <a:xfrm>
            <a:off x="9747976" y="2749498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3" name="yt_shape_13033"/>
          <p:cNvSpPr txBox="1"/>
          <p:nvPr/>
        </p:nvSpPr>
        <p:spPr>
          <a:xfrm>
            <a:off x="540119" y="203310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（温州市中考）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）所示的是第七届国际数学教育大会（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ICME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）会徽，在其主体图案中选择两个相邻的直角三角形，恰好能组合得到如图（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）所示的四边形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35" name="yt_table_13035_skip" title="H_100.03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4369004"/>
                  </p:ext>
                </p:extLst>
              </p:nvPr>
            </p:nvGraphicFramePr>
            <p:xfrm>
              <a:off x="540000" y="3479534"/>
              <a:ext cx="4894580" cy="1270382"/>
            </p:xfrm>
            <a:graphic>
              <a:graphicData uri="http://schemas.openxmlformats.org/drawingml/2006/table">
                <a:tbl>
                  <a:tblPr/>
                  <a:tblGrid>
                    <a:gridCol w="2887980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  <a:gridCol w="2006600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n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co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s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D.cos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3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3035" name="yt_table_13035_skip" descr="{&quot;rangeId&quot;:11,&quot;type&quot;:&quot;Option&quot;,&quot;drawing&quot;:[&quot;yt_image_13034&quot;]}" title="H_100.03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4369004"/>
                  </p:ext>
                </p:extLst>
              </p:nvPr>
            </p:nvGraphicFramePr>
            <p:xfrm>
              <a:off x="540000" y="2346426"/>
              <a:ext cx="4894580" cy="1270382"/>
            </p:xfrm>
            <a:graphic>
              <a:graphicData uri="http://schemas.openxmlformats.org/drawingml/2006/table">
                <a:tbl>
                  <a:tblPr/>
                  <a:tblGrid>
                    <a:gridCol w="2887980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  <a:gridCol w="2006600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A.sin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3636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2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962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D.cos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034" name="yt_image_13034_skip" title="H_134.28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5706" y="3479534"/>
            <a:ext cx="4114683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A86DD4-DD56-2415-74B3-B3939334C6EC}"/>
              </a:ext>
            </a:extLst>
          </p:cNvPr>
          <p:cNvSpPr txBox="1"/>
          <p:nvPr/>
        </p:nvSpPr>
        <p:spPr>
          <a:xfrm>
            <a:off x="7656931" y="2929363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36" name="yt_shape_13036"/>
              <p:cNvSpPr txBox="1"/>
              <p:nvPr/>
            </p:nvSpPr>
            <p:spPr>
              <a:xfrm>
                <a:off x="540119" y="2225326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如图，在平而直角坐标系中，矩形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平行于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轴正半轴的夹角为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036" name="yt_shape_13036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25326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r="-1372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38" name="yt_image_13038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1353" y="3374186"/>
            <a:ext cx="194929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C5B811-9225-5BD7-A49D-7B16F5ABDBCE}"/>
                  </a:ext>
                </a:extLst>
              </p:cNvPr>
              <p:cNvSpPr txBox="1"/>
              <p:nvPr/>
            </p:nvSpPr>
            <p:spPr>
              <a:xfrm>
                <a:off x="6211146" y="2573058"/>
                <a:ext cx="17677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C5C5B811-9225-5BD7-A49D-7B16F5ABDB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1146" y="2573058"/>
                <a:ext cx="1767712" cy="554686"/>
              </a:xfrm>
              <a:prstGeom prst="rect">
                <a:avLst/>
              </a:prstGeom>
              <a:blipFill>
                <a:blip r:embed="rId4"/>
                <a:stretch>
                  <a:fillRect l="-5517" r="-517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40" name="yt_shape_13040"/>
              <p:cNvSpPr txBox="1"/>
              <p:nvPr/>
            </p:nvSpPr>
            <p:spPr>
              <a:xfrm>
                <a:off x="551384" y="1196752"/>
                <a:ext cx="841429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如图，在锐角三角形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040" name="yt_shape_130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96752"/>
                <a:ext cx="8414291" cy="642740"/>
              </a:xfrm>
              <a:prstGeom prst="rect">
                <a:avLst/>
              </a:prstGeom>
              <a:blipFill>
                <a:blip r:embed="rId2"/>
                <a:stretch>
                  <a:fillRect l="-2172" r="-123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42" name="yt_image_13042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70015" y="1196752"/>
            <a:ext cx="2554232" cy="178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44" name="yt_shape_13044"/>
          <p:cNvSpPr txBox="1"/>
          <p:nvPr/>
        </p:nvSpPr>
        <p:spPr>
          <a:xfrm>
            <a:off x="553523" y="1700808"/>
            <a:ext cx="19652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4BB6EB-468F-9349-1275-1B673A864B26}"/>
              </a:ext>
            </a:extLst>
          </p:cNvPr>
          <p:cNvSpPr txBox="1"/>
          <p:nvPr/>
        </p:nvSpPr>
        <p:spPr>
          <a:xfrm>
            <a:off x="551384" y="2139512"/>
            <a:ext cx="4353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7384E4-0F12-511F-3906-A448AEBA51BE}"/>
              </a:ext>
            </a:extLst>
          </p:cNvPr>
          <p:cNvSpPr txBox="1"/>
          <p:nvPr/>
        </p:nvSpPr>
        <p:spPr>
          <a:xfrm>
            <a:off x="551384" y="2615000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AA065E-37A6-EC76-EB33-2852D6557957}"/>
                  </a:ext>
                </a:extLst>
              </p:cNvPr>
              <p:cNvSpPr txBox="1"/>
              <p:nvPr/>
            </p:nvSpPr>
            <p:spPr>
              <a:xfrm>
                <a:off x="551384" y="3090488"/>
                <a:ext cx="336207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AA065E-37A6-EC76-EB33-2852D65579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090488"/>
                <a:ext cx="3362072" cy="769062"/>
              </a:xfrm>
              <a:prstGeom prst="rect">
                <a:avLst/>
              </a:prstGeom>
              <a:blipFill>
                <a:blip r:embed="rId4"/>
                <a:stretch>
                  <a:fillRect l="-2717" r="-253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8A92DB-7E2B-55EB-97F0-3EC2E05C3977}"/>
                  </a:ext>
                </a:extLst>
              </p:cNvPr>
              <p:cNvSpPr txBox="1"/>
              <p:nvPr/>
            </p:nvSpPr>
            <p:spPr>
              <a:xfrm>
                <a:off x="551384" y="3765938"/>
                <a:ext cx="2779458" cy="771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8A92DB-7E2B-55EB-97F0-3EC2E05C3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765938"/>
                <a:ext cx="2779458" cy="771665"/>
              </a:xfrm>
              <a:prstGeom prst="rect">
                <a:avLst/>
              </a:prstGeom>
              <a:blipFill>
                <a:blip r:embed="rId5"/>
                <a:stretch>
                  <a:fillRect l="-3289" r="-37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BAC0F65-9CE1-FDE4-AE84-45FA07486A41}"/>
                  </a:ext>
                </a:extLst>
              </p:cNvPr>
              <p:cNvSpPr txBox="1"/>
              <p:nvPr/>
            </p:nvSpPr>
            <p:spPr>
              <a:xfrm>
                <a:off x="551384" y="4443991"/>
                <a:ext cx="1087672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中，由勾股定理得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BAC0F65-9CE1-FDE4-AE84-45FA07486A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443991"/>
                <a:ext cx="10876724" cy="613931"/>
              </a:xfrm>
              <a:prstGeom prst="rect">
                <a:avLst/>
              </a:prstGeom>
              <a:blipFill>
                <a:blip r:embed="rId6"/>
                <a:stretch>
                  <a:fillRect l="-84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A3D805E-1449-7F9E-E41B-7851E4CE9949}"/>
              </a:ext>
            </a:extLst>
          </p:cNvPr>
          <p:cNvSpPr txBox="1"/>
          <p:nvPr/>
        </p:nvSpPr>
        <p:spPr>
          <a:xfrm>
            <a:off x="551384" y="5046090"/>
            <a:ext cx="1365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C9573D1-2ADB-8001-EE98-08418F0C308C}"/>
                  </a:ext>
                </a:extLst>
              </p:cNvPr>
              <p:cNvSpPr txBox="1"/>
              <p:nvPr/>
            </p:nvSpPr>
            <p:spPr>
              <a:xfrm>
                <a:off x="551384" y="5439798"/>
                <a:ext cx="2619122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C9573D1-2ADB-8001-EE98-08418F0C30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439798"/>
                <a:ext cx="2619122" cy="732676"/>
              </a:xfrm>
              <a:prstGeom prst="rect">
                <a:avLst/>
              </a:prstGeom>
              <a:blipFill>
                <a:blip r:embed="rId7"/>
                <a:stretch>
                  <a:fillRect l="-3488" r="-3721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3049">
            <a:extLst>
              <a:ext uri="{FF2B5EF4-FFF2-40B4-BE49-F238E27FC236}">
                <a16:creationId xmlns:a16="http://schemas.microsoft.com/office/drawing/2014/main" id="{E9E448D9-93DF-E65E-67AF-434DCACC90F4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83952" y="3003053"/>
            <a:ext cx="2126357" cy="142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2139</Words>
  <Application>Microsoft Office PowerPoint</Application>
  <PresentationFormat>宽屏</PresentationFormat>
  <Paragraphs>161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47</cp:revision>
  <dcterms:created xsi:type="dcterms:W3CDTF">2023-05-05T05:33:04Z</dcterms:created>
  <dcterms:modified xsi:type="dcterms:W3CDTF">2023-10-19T20:47:10Z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