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4" r:id="rId4"/>
    <p:sldId id="373" r:id="rId5"/>
    <p:sldId id="365" r:id="rId6"/>
    <p:sldId id="367" r:id="rId7"/>
    <p:sldId id="368" r:id="rId8"/>
    <p:sldId id="369" r:id="rId9"/>
    <p:sldId id="370" r:id="rId10"/>
    <p:sldId id="375" r:id="rId11"/>
    <p:sldId id="371" r:id="rId12"/>
    <p:sldId id="372" r:id="rId13"/>
    <p:sldId id="377" r:id="rId14"/>
    <p:sldId id="379" r:id="rId15"/>
    <p:sldId id="256" r:id="rId16"/>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92" d="100"/>
          <a:sy n="92" d="100"/>
        </p:scale>
        <p:origin x="64" y="11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3.bin"/></Relationships>
</file>

<file path=ppt/slides/_rels/slide11.xml.rels><?xml version="1.0" encoding="UTF-8" standalone="yes"?>
<Relationships xmlns="http://schemas.openxmlformats.org/package/2006/relationships"><Relationship Id="rId3" Type="http://schemas.openxmlformats.org/officeDocument/2006/relationships/image" Target="../media/image25.bin"/><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8" Type="http://schemas.openxmlformats.org/officeDocument/2006/relationships/image" Target="../media/image25.bin"/><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7.bin"/></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1372" name="yt_shape_11372"/>
          <p:cNvSpPr txBox="1"/>
          <p:nvPr/>
        </p:nvSpPr>
        <p:spPr>
          <a:xfrm>
            <a:off x="540119" y="2033508"/>
            <a:ext cx="11111999" cy="139563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黑体" pitchFamily="24"/>
                <a:cs typeface="宋体" pitchFamily="24"/>
              </a:rPr>
              <a:t>教材母题：</a:t>
            </a:r>
            <a:r>
              <a:rPr lang="zh-CN" altLang="zh-CN" sz="2400" b="0" i="0" u="none">
                <a:solidFill>
                  <a:srgbClr val="000000"/>
                </a:solidFill>
                <a:effectLst/>
                <a:latin typeface="白正" pitchFamily="24"/>
                <a:ea typeface="楷体" pitchFamily="24"/>
                <a:cs typeface="宋体" pitchFamily="24"/>
              </a:rPr>
              <a:t>（教材第</a:t>
            </a:r>
            <a:r>
              <a:rPr lang="en-US" altLang="zh-CN" sz="2400" b="0" i="0" u="none">
                <a:solidFill>
                  <a:srgbClr val="000000"/>
                </a:solidFill>
                <a:effectLst/>
                <a:latin typeface="Times New Roman" pitchFamily="24"/>
                <a:ea typeface="Times New Roman" pitchFamily="24"/>
                <a:cs typeface="宋体" pitchFamily="24"/>
              </a:rPr>
              <a:t>58</a:t>
            </a:r>
            <a:r>
              <a:rPr lang="zh-CN" altLang="zh-CN" sz="2400" b="0" i="0" u="none">
                <a:solidFill>
                  <a:srgbClr val="000000"/>
                </a:solidFill>
                <a:effectLst/>
                <a:latin typeface="白正" pitchFamily="24"/>
                <a:ea typeface="楷体" pitchFamily="24"/>
                <a:cs typeface="宋体" pitchFamily="24"/>
              </a:rPr>
              <a:t>页第</a:t>
            </a:r>
            <a:r>
              <a:rPr lang="en-US" altLang="zh-CN" sz="2400" b="0" i="0" u="none">
                <a:solidFill>
                  <a:srgbClr val="000000"/>
                </a:solidFill>
                <a:effectLst/>
                <a:latin typeface="Times New Roman" pitchFamily="24"/>
                <a:ea typeface="Times New Roman" pitchFamily="24"/>
                <a:cs typeface="宋体" pitchFamily="24"/>
              </a:rPr>
              <a:t>11</a:t>
            </a:r>
            <a:r>
              <a:rPr lang="zh-CN" altLang="zh-CN" sz="2400" b="0" i="0" u="none">
                <a:solidFill>
                  <a:srgbClr val="000000"/>
                </a:solidFill>
                <a:effectLst/>
                <a:latin typeface="白正" pitchFamily="24"/>
                <a:ea typeface="楷体" pitchFamily="24"/>
                <a:cs typeface="宋体" pitchFamily="24"/>
              </a:rPr>
              <a:t>题）</a:t>
            </a:r>
            <a:r>
              <a:rPr lang="zh-CN" altLang="zh-CN" sz="2400" b="0" i="0" u="none">
                <a:solidFill>
                  <a:srgbClr val="000000"/>
                </a:solidFill>
                <a:effectLst/>
                <a:latin typeface="白正" pitchFamily="24"/>
                <a:ea typeface="宋体" pitchFamily="24"/>
                <a:cs typeface="宋体" pitchFamily="24"/>
              </a:rPr>
              <a:t>如图，一块材料的形状是锐角三角形</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白正" pitchFamily="24"/>
                <a:ea typeface="宋体" pitchFamily="24"/>
                <a:cs typeface="宋体" pitchFamily="24"/>
              </a:rPr>
              <a:t>，边</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120mm</a:t>
            </a:r>
            <a:r>
              <a:rPr lang="zh-CN" altLang="zh-CN" sz="2400" b="0" i="0" u="none">
                <a:solidFill>
                  <a:srgbClr val="000000"/>
                </a:solidFill>
                <a:effectLst/>
                <a:latin typeface="白正" pitchFamily="24"/>
                <a:ea typeface="宋体" pitchFamily="24"/>
                <a:cs typeface="宋体" pitchFamily="24"/>
              </a:rPr>
              <a:t>，高</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80mm.</a:t>
            </a:r>
            <a:r>
              <a:rPr lang="zh-CN" altLang="zh-CN" sz="2400" b="0" i="0" u="none">
                <a:solidFill>
                  <a:srgbClr val="000000"/>
                </a:solidFill>
                <a:effectLst/>
                <a:latin typeface="白正" pitchFamily="24"/>
                <a:ea typeface="宋体" pitchFamily="24"/>
                <a:cs typeface="宋体" pitchFamily="24"/>
              </a:rPr>
              <a:t>把它加工成正方形零件，使正方形的一边在</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白正" pitchFamily="24"/>
                <a:ea typeface="宋体" pitchFamily="24"/>
                <a:cs typeface="宋体" pitchFamily="24"/>
              </a:rPr>
              <a:t>上，其余两个顶点分别在</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白正" pitchFamily="24"/>
                <a:ea typeface="宋体" pitchFamily="24"/>
                <a:cs typeface="宋体" pitchFamily="24"/>
              </a:rPr>
              <a:t>上，这个正方形零件的边长是多少？</a:t>
            </a:r>
          </a:p>
        </p:txBody>
      </p:sp>
      <p:pic>
        <p:nvPicPr>
          <p:cNvPr id="11373" name="yt_image_11373">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5076689" y="3632298"/>
            <a:ext cx="2038620" cy="155219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412" name="yt_shape_11412"/>
          <p:cNvSpPr txBox="1"/>
          <p:nvPr/>
        </p:nvSpPr>
        <p:spPr>
          <a:xfrm>
            <a:off x="407368" y="764704"/>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白正" pitchFamily="24"/>
                <a:ea typeface="宋体" pitchFamily="24"/>
                <a:cs typeface="宋体" pitchFamily="24"/>
              </a:rPr>
              <a:t>如图，</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白正" pitchFamily="24"/>
                <a:ea typeface="宋体" pitchFamily="24"/>
                <a:cs typeface="宋体" pitchFamily="24"/>
              </a:rPr>
              <a:t>中，</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18</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白正" pitchFamily="24"/>
                <a:ea typeface="宋体" pitchFamily="24"/>
                <a:cs typeface="宋体" pitchFamily="24"/>
              </a:rPr>
              <a:t>，正方形</a:t>
            </a:r>
            <a:r>
              <a:rPr lang="en-US" altLang="zh-CN" sz="2400" b="0" i="1" u="none">
                <a:solidFill>
                  <a:srgbClr val="000000"/>
                </a:solidFill>
                <a:effectLst/>
                <a:latin typeface="Times New Roman" pitchFamily="24"/>
                <a:ea typeface="Times New Roman" pitchFamily="24"/>
                <a:cs typeface="宋体" pitchFamily="24"/>
              </a:rPr>
              <a:t>DEFG</a:t>
            </a:r>
            <a:r>
              <a:rPr lang="zh-CN" altLang="zh-CN" sz="2400" b="0" i="0" u="none">
                <a:solidFill>
                  <a:srgbClr val="000000"/>
                </a:solidFill>
                <a:effectLst/>
                <a:latin typeface="白正" pitchFamily="24"/>
                <a:ea typeface="宋体" pitchFamily="24"/>
                <a:cs typeface="宋体" pitchFamily="24"/>
              </a:rPr>
              <a:t>的顶点</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F</a:t>
            </a:r>
            <a:r>
              <a:rPr lang="zh-CN" altLang="zh-CN" sz="2400" b="0" i="0" u="none">
                <a:solidFill>
                  <a:srgbClr val="000000"/>
                </a:solidFill>
                <a:effectLst/>
                <a:latin typeface="白正" pitchFamily="24"/>
                <a:ea typeface="宋体" pitchFamily="24"/>
                <a:cs typeface="宋体" pitchFamily="24"/>
              </a:rPr>
              <a:t>在</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白正" pitchFamily="24"/>
                <a:ea typeface="宋体" pitchFamily="24"/>
                <a:cs typeface="宋体" pitchFamily="24"/>
              </a:rPr>
              <a:t>内，顶点</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G</a:t>
            </a:r>
            <a:r>
              <a:rPr lang="zh-CN" altLang="zh-CN" sz="2400" b="0" i="0" u="none">
                <a:solidFill>
                  <a:srgbClr val="000000"/>
                </a:solidFill>
                <a:effectLst/>
                <a:latin typeface="白正" pitchFamily="24"/>
                <a:ea typeface="宋体" pitchFamily="24"/>
                <a:cs typeface="宋体" pitchFamily="24"/>
              </a:rPr>
              <a:t>分别在</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白正" pitchFamily="24"/>
                <a:ea typeface="宋体" pitchFamily="24"/>
                <a:cs typeface="宋体" pitchFamily="24"/>
              </a:rPr>
              <a:t>上，</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AG</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DG</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白正" pitchFamily="24"/>
                <a:ea typeface="宋体" pitchFamily="24"/>
                <a:cs typeface="宋体" pitchFamily="24"/>
              </a:rPr>
              <a:t>，求点</a:t>
            </a:r>
            <a:r>
              <a:rPr lang="en-US" altLang="zh-CN" sz="2400" b="0" i="1" u="none">
                <a:solidFill>
                  <a:srgbClr val="000000"/>
                </a:solidFill>
                <a:effectLst/>
                <a:latin typeface="Times New Roman" pitchFamily="24"/>
                <a:ea typeface="Times New Roman" pitchFamily="24"/>
                <a:cs typeface="宋体" pitchFamily="24"/>
              </a:rPr>
              <a:t>F</a:t>
            </a:r>
            <a:r>
              <a:rPr lang="zh-CN" altLang="zh-CN" sz="2400" b="0" i="0" u="none">
                <a:solidFill>
                  <a:srgbClr val="000000"/>
                </a:solidFill>
                <a:effectLst/>
                <a:latin typeface="白正" pitchFamily="24"/>
                <a:ea typeface="宋体" pitchFamily="24"/>
                <a:cs typeface="宋体" pitchFamily="24"/>
              </a:rPr>
              <a:t>到</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白正" pitchFamily="24"/>
                <a:ea typeface="宋体" pitchFamily="24"/>
                <a:cs typeface="宋体" pitchFamily="24"/>
              </a:rPr>
              <a:t>的距离</a:t>
            </a:r>
            <a:r>
              <a:rPr lang="en-US" altLang="zh-CN" sz="2400" b="0" i="0" u="none">
                <a:solidFill>
                  <a:srgbClr val="000000"/>
                </a:solidFill>
                <a:effectLst/>
                <a:latin typeface="Times New Roman" pitchFamily="24"/>
                <a:ea typeface="Times New Roman" pitchFamily="24"/>
                <a:cs typeface="宋体" pitchFamily="24"/>
              </a:rPr>
              <a:t>.</a:t>
            </a:r>
          </a:p>
        </p:txBody>
      </p:sp>
      <p:pic>
        <p:nvPicPr>
          <p:cNvPr id="11413" name="yt_image_11413">
            <a:extLst>
              <a:ext uri="">
                <a16:creationId xmlns="" xmlns:a14="http://schemas.microsoft.com/office/drawing/2010/main" xmlns:mc="http://schemas.openxmlformats.org/markup-compatibility/2006"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9534133" y="1673351"/>
            <a:ext cx="1985233" cy="1755649"/>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D6EED056-DC14-B933-65F9-9069B40C5A02}"/>
              </a:ext>
            </a:extLst>
          </p:cNvPr>
          <p:cNvSpPr txBox="1"/>
          <p:nvPr/>
        </p:nvSpPr>
        <p:spPr>
          <a:xfrm>
            <a:off x="317357" y="1626545"/>
            <a:ext cx="60554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解：过点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作</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AM</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于点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，交</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DG</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于点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34911C62-B8DF-6DB5-975D-2A82B3E0410F}"/>
              </a:ext>
            </a:extLst>
          </p:cNvPr>
          <p:cNvSpPr txBox="1"/>
          <p:nvPr/>
        </p:nvSpPr>
        <p:spPr>
          <a:xfrm>
            <a:off x="6240016" y="1626545"/>
            <a:ext cx="27962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延长</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GF</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交</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于点</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H</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endParaRPr lang="zh-CN" altLang="en-US" dirty="0">
              <a:solidFill>
                <a:srgbClr val="FF0000"/>
              </a:solidFill>
            </a:endParaRPr>
          </a:p>
        </p:txBody>
      </p:sp>
      <p:sp>
        <p:nvSpPr>
          <p:cNvPr id="5" name="文本框 4">
            <a:extLst>
              <a:ext uri="{FF2B5EF4-FFF2-40B4-BE49-F238E27FC236}">
                <a16:creationId xmlns:a16="http://schemas.microsoft.com/office/drawing/2014/main" id="{5D5FFA77-6CDC-25F9-30C9-E502732DBD3C}"/>
              </a:ext>
            </a:extLst>
          </p:cNvPr>
          <p:cNvSpPr txBox="1"/>
          <p:nvPr/>
        </p:nvSpPr>
        <p:spPr>
          <a:xfrm>
            <a:off x="331855" y="2055227"/>
            <a:ext cx="32772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AB</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AG</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6" name="文本框 5">
            <a:extLst>
              <a:ext uri="{FF2B5EF4-FFF2-40B4-BE49-F238E27FC236}">
                <a16:creationId xmlns:a16="http://schemas.microsoft.com/office/drawing/2014/main" id="{2DD21002-6A7D-87DE-C1BE-10224562C1FE}"/>
              </a:ext>
            </a:extLst>
          </p:cNvPr>
          <p:cNvSpPr txBox="1"/>
          <p:nvPr/>
        </p:nvSpPr>
        <p:spPr>
          <a:xfrm>
            <a:off x="3359985" y="2055227"/>
            <a:ext cx="3048699"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AD</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AB</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AG</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AC</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endParaRPr lang="zh-CN" altLang="en-US" dirty="0">
              <a:solidFill>
                <a:srgbClr val="FF0000"/>
              </a:solidFill>
            </a:endParaRPr>
          </a:p>
        </p:txBody>
      </p:sp>
      <p:sp>
        <p:nvSpPr>
          <p:cNvPr id="7" name="文本框 6">
            <a:extLst>
              <a:ext uri="{FF2B5EF4-FFF2-40B4-BE49-F238E27FC236}">
                <a16:creationId xmlns:a16="http://schemas.microsoft.com/office/drawing/2014/main" id="{FAD3E2E7-0CE1-F774-A0E0-27A81103437D}"/>
              </a:ext>
            </a:extLst>
          </p:cNvPr>
          <p:cNvSpPr txBox="1"/>
          <p:nvPr/>
        </p:nvSpPr>
        <p:spPr>
          <a:xfrm>
            <a:off x="331854" y="2443662"/>
            <a:ext cx="321062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又</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BAC</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DAG</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endParaRPr lang="zh-CN" altLang="en-US" dirty="0">
              <a:solidFill>
                <a:srgbClr val="FF0000"/>
              </a:solidFill>
            </a:endParaRPr>
          </a:p>
        </p:txBody>
      </p:sp>
      <p:sp>
        <p:nvSpPr>
          <p:cNvPr id="8" name="文本框 7">
            <a:extLst>
              <a:ext uri="{FF2B5EF4-FFF2-40B4-BE49-F238E27FC236}">
                <a16:creationId xmlns:a16="http://schemas.microsoft.com/office/drawing/2014/main" id="{60F9FAE8-73C1-8C7C-82EB-EFEF140AE494}"/>
              </a:ext>
            </a:extLst>
          </p:cNvPr>
          <p:cNvSpPr txBox="1"/>
          <p:nvPr/>
        </p:nvSpPr>
        <p:spPr>
          <a:xfrm>
            <a:off x="331854" y="2919150"/>
            <a:ext cx="29058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ADG</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ABC</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endParaRPr lang="zh-CN" altLang="en-US" dirty="0">
              <a:solidFill>
                <a:srgbClr val="FF0000"/>
              </a:solidFill>
            </a:endParaRPr>
          </a:p>
        </p:txBody>
      </p:sp>
      <p:sp>
        <p:nvSpPr>
          <p:cNvPr id="9" name="文本框 8">
            <a:extLst>
              <a:ext uri="{FF2B5EF4-FFF2-40B4-BE49-F238E27FC236}">
                <a16:creationId xmlns:a16="http://schemas.microsoft.com/office/drawing/2014/main" id="{556E5E4D-1CA4-D646-8DE3-1B6A3B962948}"/>
              </a:ext>
            </a:extLst>
          </p:cNvPr>
          <p:cNvSpPr txBox="1"/>
          <p:nvPr/>
        </p:nvSpPr>
        <p:spPr>
          <a:xfrm>
            <a:off x="331854" y="3394638"/>
            <a:ext cx="403294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ADG</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DG</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10" name="文本框 9">
            <a:extLst>
              <a:ext uri="{FF2B5EF4-FFF2-40B4-BE49-F238E27FC236}">
                <a16:creationId xmlns:a16="http://schemas.microsoft.com/office/drawing/2014/main" id="{C836E939-DD29-106C-9C20-B6889CF66399}"/>
              </a:ext>
            </a:extLst>
          </p:cNvPr>
          <p:cNvSpPr txBox="1"/>
          <p:nvPr/>
        </p:nvSpPr>
        <p:spPr>
          <a:xfrm>
            <a:off x="331854" y="3870126"/>
            <a:ext cx="34392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AM</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AN</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DG</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11" name="文本框 10">
            <a:extLst>
              <a:ext uri="{FF2B5EF4-FFF2-40B4-BE49-F238E27FC236}">
                <a16:creationId xmlns:a16="http://schemas.microsoft.com/office/drawing/2014/main" id="{1A065C30-3B4C-E522-CE0F-AEEAB9333114}"/>
              </a:ext>
            </a:extLst>
          </p:cNvPr>
          <p:cNvSpPr txBox="1"/>
          <p:nvPr/>
        </p:nvSpPr>
        <p:spPr>
          <a:xfrm>
            <a:off x="331854" y="4345614"/>
            <a:ext cx="54982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DEFG</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是正方形，</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FG</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DG</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12" name="文本框 11">
            <a:extLst>
              <a:ext uri="{FF2B5EF4-FFF2-40B4-BE49-F238E27FC236}">
                <a16:creationId xmlns:a16="http://schemas.microsoft.com/office/drawing/2014/main" id="{06947BC6-7089-D405-9C55-84E627755DB4}"/>
              </a:ext>
            </a:extLst>
          </p:cNvPr>
          <p:cNvSpPr txBox="1"/>
          <p:nvPr/>
        </p:nvSpPr>
        <p:spPr>
          <a:xfrm>
            <a:off x="5591944" y="4378581"/>
            <a:ext cx="16612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FH</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BC</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endParaRPr lang="zh-CN" altLang="en-US" dirty="0">
              <a:solidFill>
                <a:srgbClr val="FF0000"/>
              </a:solidFill>
            </a:endParaRPr>
          </a:p>
        </p:txBody>
      </p:sp>
      <p:sp>
        <p:nvSpPr>
          <p:cNvPr id="13" name="文本框 12">
            <a:extLst>
              <a:ext uri="{FF2B5EF4-FFF2-40B4-BE49-F238E27FC236}">
                <a16:creationId xmlns:a16="http://schemas.microsoft.com/office/drawing/2014/main" id="{EE44BD97-2F4B-9B54-36E0-DD09738BA95B}"/>
              </a:ext>
            </a:extLst>
          </p:cNvPr>
          <p:cNvSpPr txBox="1"/>
          <p:nvPr/>
        </p:nvSpPr>
        <p:spPr>
          <a:xfrm>
            <a:off x="331854" y="4763061"/>
            <a:ext cx="52061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AB</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AC</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18</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12</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AM</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endParaRPr lang="zh-CN" altLang="en-US" dirty="0">
              <a:solidFill>
                <a:srgbClr val="FF0000"/>
              </a:solidFill>
            </a:endParaRPr>
          </a:p>
        </p:txBody>
      </p:sp>
      <mc:AlternateContent xmlns:mc="http://schemas.openxmlformats.org/markup-compatibility/2006" xmlns:a14="http://schemas.microsoft.com/office/drawing/2010/main">
        <mc:Choice Requires="a14">
          <p:sp>
            <p:nvSpPr>
              <p:cNvPr id="14" name="文本框 13">
                <a:extLst>
                  <a:ext uri="{FF2B5EF4-FFF2-40B4-BE49-F238E27FC236}">
                    <a16:creationId xmlns:a16="http://schemas.microsoft.com/office/drawing/2014/main" id="{DC6273DD-B350-B2D5-75E0-29A0B45FAD15}"/>
                  </a:ext>
                </a:extLst>
              </p:cNvPr>
              <p:cNvSpPr txBox="1"/>
              <p:nvPr/>
            </p:nvSpPr>
            <p:spPr>
              <a:xfrm>
                <a:off x="5318409" y="4684448"/>
                <a:ext cx="2508949" cy="72632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BM</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6</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endParaRPr lang="zh-CN" altLang="en-US" dirty="0">
                  <a:solidFill>
                    <a:srgbClr val="FF0000"/>
                  </a:solidFill>
                </a:endParaRPr>
              </a:p>
            </p:txBody>
          </p:sp>
        </mc:Choice>
        <mc:Fallback xmlns="">
          <p:sp>
            <p:nvSpPr>
              <p:cNvPr id="14" name="文本框 13">
                <a:extLst>
                  <a:ext uri="{FF2B5EF4-FFF2-40B4-BE49-F238E27FC236}">
                    <a16:creationId xmlns:a16="http://schemas.microsoft.com/office/drawing/2014/main" id="{DC6273DD-B350-B2D5-75E0-29A0B45FAD15}"/>
                  </a:ext>
                </a:extLst>
              </p:cNvPr>
              <p:cNvSpPr txBox="1">
                <a:spLocks noRot="1" noChangeAspect="1" noMove="1" noResize="1" noEditPoints="1" noAdjustHandles="1" noChangeArrowheads="1" noChangeShapeType="1" noTextEdit="1"/>
              </p:cNvSpPr>
              <p:nvPr/>
            </p:nvSpPr>
            <p:spPr>
              <a:xfrm>
                <a:off x="5318409" y="4684448"/>
                <a:ext cx="2508949" cy="726326"/>
              </a:xfrm>
              <a:prstGeom prst="rect">
                <a:avLst/>
              </a:prstGeom>
              <a:blipFill>
                <a:blip r:embed="rId3"/>
                <a:stretch>
                  <a:fillRect l="-3641" r="-4126" b="-8333"/>
                </a:stretch>
              </a:blipFill>
            </p:spPr>
            <p:txBody>
              <a:bodyPr/>
              <a:lstStyle/>
              <a:p>
                <a:r>
                  <a:rPr lang="zh-CN" altLang="en-US">
                    <a:noFill/>
                  </a:rPr>
                  <a:t> </a:t>
                </a:r>
              </a:p>
            </p:txBody>
          </p:sp>
        </mc:Fallback>
      </mc:AlternateContent>
      <p:pic>
        <p:nvPicPr>
          <p:cNvPr id="15" name="yt_image_11417">
            <a:extLst>
              <a:ext uri="{FF2B5EF4-FFF2-40B4-BE49-F238E27FC236}">
                <a16:creationId xmlns:a16="http://schemas.microsoft.com/office/drawing/2014/main" id="{1870854F-FB91-E2F4-AEE3-C157ACDB0EB2}"/>
              </a:ext>
              <a:ext uri="">
                <a16:creationId xmlns="" xmlns:a14="http://schemas.microsoft.com/office/drawing/2010/main" xmlns:mc="http://schemas.openxmlformats.org/markup-compatibility/2006" xmlns:a16="http://schemas.microsoft.com/office/drawing/2014/main" id="{5351258F-BC95-41E6-9372-C2FE361B0291}"/>
              </a:ext>
            </a:extLst>
          </p:cNvPr>
          <p:cNvPicPr>
            <a:picLocks noChangeAspect="1" noChangeArrowheads="1"/>
          </p:cNvPicPr>
          <p:nvPr/>
        </p:nvPicPr>
        <p:blipFill>
          <a:blip r:embed="rId4" cstate="print"/>
          <a:srcRect/>
          <a:stretch>
            <a:fillRect/>
          </a:stretch>
        </p:blipFill>
        <p:spPr bwMode="auto">
          <a:xfrm>
            <a:off x="9840416" y="3583304"/>
            <a:ext cx="1533220" cy="1656207"/>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7" name="文本框 16">
                <a:extLst>
                  <a:ext uri="{FF2B5EF4-FFF2-40B4-BE49-F238E27FC236}">
                    <a16:creationId xmlns:a16="http://schemas.microsoft.com/office/drawing/2014/main" id="{65428399-190D-1A8D-7D29-886C4E40826D}"/>
                  </a:ext>
                </a:extLst>
              </p:cNvPr>
              <p:cNvSpPr txBox="1"/>
              <p:nvPr/>
            </p:nvSpPr>
            <p:spPr>
              <a:xfrm>
                <a:off x="317357" y="5066324"/>
                <a:ext cx="4008057" cy="632727"/>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AM</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𝑀</m:t>
                            </m:r>
                          </m:e>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e>
                    </m:rad>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12</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e>
                    </m:rad>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
          <p:sp>
            <p:nvSpPr>
              <p:cNvPr id="17" name="文本框 16">
                <a:extLst>
                  <a:ext uri="{FF2B5EF4-FFF2-40B4-BE49-F238E27FC236}">
                    <a16:creationId xmlns:a16="http://schemas.microsoft.com/office/drawing/2014/main" id="{65428399-190D-1A8D-7D29-886C4E40826D}"/>
                  </a:ext>
                </a:extLst>
              </p:cNvPr>
              <p:cNvSpPr txBox="1">
                <a:spLocks noRot="1" noChangeAspect="1" noMove="1" noResize="1" noEditPoints="1" noAdjustHandles="1" noChangeArrowheads="1" noChangeShapeType="1" noTextEdit="1"/>
              </p:cNvSpPr>
              <p:nvPr/>
            </p:nvSpPr>
            <p:spPr>
              <a:xfrm>
                <a:off x="317357" y="5066324"/>
                <a:ext cx="4008057" cy="632727"/>
              </a:xfrm>
              <a:prstGeom prst="rect">
                <a:avLst/>
              </a:prstGeom>
              <a:blipFill>
                <a:blip r:embed="rId5"/>
                <a:stretch>
                  <a:fillRect l="-2280" r="-2584" b="-1730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8" name="文本框 17">
                <a:extLst>
                  <a:ext uri="{FF2B5EF4-FFF2-40B4-BE49-F238E27FC236}">
                    <a16:creationId xmlns:a16="http://schemas.microsoft.com/office/drawing/2014/main" id="{6A6AD3FD-9847-915A-E7C6-2586EC66ECD3}"/>
                  </a:ext>
                </a:extLst>
              </p:cNvPr>
              <p:cNvSpPr txBox="1"/>
              <p:nvPr/>
            </p:nvSpPr>
            <p:spPr>
              <a:xfrm>
                <a:off x="317357" y="5605439"/>
                <a:ext cx="5056378" cy="797700"/>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𝐴𝑁</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𝐴𝑀</m:t>
                        </m:r>
                      </m:den>
                    </m:f>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𝐷𝐺</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𝐵𝐶</m:t>
                        </m:r>
                      </m:den>
                    </m:f>
                  </m:oMath>
                </a14:m>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𝐴𝑁</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12</m:t>
                        </m:r>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e>
                        </m:rad>
                      </m:den>
                    </m:f>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12</m:t>
                        </m:r>
                      </m:den>
                    </m:f>
                  </m:oMath>
                </a14:m>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AN</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e>
                    </m:rad>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
          <p:sp>
            <p:nvSpPr>
              <p:cNvPr id="18" name="文本框 17">
                <a:extLst>
                  <a:ext uri="{FF2B5EF4-FFF2-40B4-BE49-F238E27FC236}">
                    <a16:creationId xmlns:a16="http://schemas.microsoft.com/office/drawing/2014/main" id="{6A6AD3FD-9847-915A-E7C6-2586EC66ECD3}"/>
                  </a:ext>
                </a:extLst>
              </p:cNvPr>
              <p:cNvSpPr txBox="1">
                <a:spLocks noRot="1" noChangeAspect="1" noMove="1" noResize="1" noEditPoints="1" noAdjustHandles="1" noChangeArrowheads="1" noChangeShapeType="1" noTextEdit="1"/>
              </p:cNvSpPr>
              <p:nvPr/>
            </p:nvSpPr>
            <p:spPr>
              <a:xfrm>
                <a:off x="317357" y="5605439"/>
                <a:ext cx="5056378" cy="797700"/>
              </a:xfrm>
              <a:prstGeom prst="rect">
                <a:avLst/>
              </a:prstGeom>
              <a:blipFill>
                <a:blip r:embed="rId6"/>
                <a:stretch>
                  <a:fillRect l="-1807" r="-1928" b="-230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9" name="文本框 18">
                <a:extLst>
                  <a:ext uri="{FF2B5EF4-FFF2-40B4-BE49-F238E27FC236}">
                    <a16:creationId xmlns:a16="http://schemas.microsoft.com/office/drawing/2014/main" id="{3C1E97BB-3AC6-8E5E-DA81-588C40DFB143}"/>
                  </a:ext>
                </a:extLst>
              </p:cNvPr>
              <p:cNvSpPr txBox="1"/>
              <p:nvPr/>
            </p:nvSpPr>
            <p:spPr>
              <a:xfrm>
                <a:off x="317357" y="6309527"/>
                <a:ext cx="3282188" cy="615392"/>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MN</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AN</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e>
                    </m:rad>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
          <p:sp>
            <p:nvSpPr>
              <p:cNvPr id="19" name="文本框 18">
                <a:extLst>
                  <a:ext uri="{FF2B5EF4-FFF2-40B4-BE49-F238E27FC236}">
                    <a16:creationId xmlns:a16="http://schemas.microsoft.com/office/drawing/2014/main" id="{3C1E97BB-3AC6-8E5E-DA81-588C40DFB143}"/>
                  </a:ext>
                </a:extLst>
              </p:cNvPr>
              <p:cNvSpPr txBox="1">
                <a:spLocks noRot="1" noChangeAspect="1" noMove="1" noResize="1" noEditPoints="1" noAdjustHandles="1" noChangeArrowheads="1" noChangeShapeType="1" noTextEdit="1"/>
              </p:cNvSpPr>
              <p:nvPr/>
            </p:nvSpPr>
            <p:spPr>
              <a:xfrm>
                <a:off x="317357" y="6309527"/>
                <a:ext cx="3282188" cy="615392"/>
              </a:xfrm>
              <a:prstGeom prst="rect">
                <a:avLst/>
              </a:prstGeom>
              <a:blipFill>
                <a:blip r:embed="rId7"/>
                <a:stretch>
                  <a:fillRect l="-2788" r="-3346" b="-1782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0" name="文本框 19">
                <a:extLst>
                  <a:ext uri="{FF2B5EF4-FFF2-40B4-BE49-F238E27FC236}">
                    <a16:creationId xmlns:a16="http://schemas.microsoft.com/office/drawing/2014/main" id="{87EA3808-F818-8F0A-5196-FD83881C29F2}"/>
                  </a:ext>
                </a:extLst>
              </p:cNvPr>
              <p:cNvSpPr txBox="1"/>
              <p:nvPr/>
            </p:nvSpPr>
            <p:spPr>
              <a:xfrm>
                <a:off x="3601989" y="6309527"/>
                <a:ext cx="3723513" cy="555765"/>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FH</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MN</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GF</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6</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e>
                    </m:rad>
                  </m:oMath>
                </a14:m>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6.</a:t>
                </a:r>
                <a:endParaRPr lang="zh-CN" altLang="en-US" dirty="0">
                  <a:solidFill>
                    <a:srgbClr val="FF0000"/>
                  </a:solidFill>
                </a:endParaRPr>
              </a:p>
            </p:txBody>
          </p:sp>
        </mc:Choice>
        <mc:Fallback xmlns="">
          <p:sp>
            <p:nvSpPr>
              <p:cNvPr id="20" name="文本框 19">
                <a:extLst>
                  <a:ext uri="{FF2B5EF4-FFF2-40B4-BE49-F238E27FC236}">
                    <a16:creationId xmlns:a16="http://schemas.microsoft.com/office/drawing/2014/main" id="{87EA3808-F818-8F0A-5196-FD83881C29F2}"/>
                  </a:ext>
                </a:extLst>
              </p:cNvPr>
              <p:cNvSpPr txBox="1">
                <a:spLocks noRot="1" noChangeAspect="1" noMove="1" noResize="1" noEditPoints="1" noAdjustHandles="1" noChangeArrowheads="1" noChangeShapeType="1" noTextEdit="1"/>
              </p:cNvSpPr>
              <p:nvPr/>
            </p:nvSpPr>
            <p:spPr>
              <a:xfrm>
                <a:off x="3601989" y="6309527"/>
                <a:ext cx="3723513" cy="555765"/>
              </a:xfrm>
              <a:prstGeom prst="rect">
                <a:avLst/>
              </a:prstGeom>
              <a:blipFill>
                <a:blip r:embed="rId8"/>
                <a:stretch>
                  <a:fillRect l="-2619" r="-2291" b="-25275"/>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blinds(horizontal)">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linds(horizont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blinds(horizontal)">
                                      <p:cBhvr>
                                        <p:cTn id="23" dur="500"/>
                                        <p:tgtEl>
                                          <p:spTgt spid="6">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blinds(horizontal)">
                                      <p:cBhvr>
                                        <p:cTn id="28" dur="500"/>
                                        <p:tgtEl>
                                          <p:spTgt spid="7">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8">
                                            <p:txEl>
                                              <p:pRg st="0" end="0"/>
                                            </p:txEl>
                                          </p:spTgt>
                                        </p:tgtEl>
                                        <p:attrNameLst>
                                          <p:attrName>style.visibility</p:attrName>
                                        </p:attrNameLst>
                                      </p:cBhvr>
                                      <p:to>
                                        <p:strVal val="visible"/>
                                      </p:to>
                                    </p:set>
                                    <p:animEffect transition="in" filter="blinds(horizontal)">
                                      <p:cBhvr>
                                        <p:cTn id="33" dur="500"/>
                                        <p:tgtEl>
                                          <p:spTgt spid="8">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9">
                                            <p:txEl>
                                              <p:pRg st="0" end="0"/>
                                            </p:txEl>
                                          </p:spTgt>
                                        </p:tgtEl>
                                        <p:attrNameLst>
                                          <p:attrName>style.visibility</p:attrName>
                                        </p:attrNameLst>
                                      </p:cBhvr>
                                      <p:to>
                                        <p:strVal val="visible"/>
                                      </p:to>
                                    </p:set>
                                    <p:animEffect transition="in" filter="blinds(horizontal)">
                                      <p:cBhvr>
                                        <p:cTn id="38" dur="500"/>
                                        <p:tgtEl>
                                          <p:spTgt spid="9">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0">
                                            <p:txEl>
                                              <p:pRg st="0" end="0"/>
                                            </p:txEl>
                                          </p:spTgt>
                                        </p:tgtEl>
                                        <p:attrNameLst>
                                          <p:attrName>style.visibility</p:attrName>
                                        </p:attrNameLst>
                                      </p:cBhvr>
                                      <p:to>
                                        <p:strVal val="visible"/>
                                      </p:to>
                                    </p:set>
                                    <p:animEffect transition="in" filter="blinds(horizontal)">
                                      <p:cBhvr>
                                        <p:cTn id="43" dur="500"/>
                                        <p:tgtEl>
                                          <p:spTgt spid="10">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1">
                                            <p:txEl>
                                              <p:pRg st="0" end="0"/>
                                            </p:txEl>
                                          </p:spTgt>
                                        </p:tgtEl>
                                        <p:attrNameLst>
                                          <p:attrName>style.visibility</p:attrName>
                                        </p:attrNameLst>
                                      </p:cBhvr>
                                      <p:to>
                                        <p:strVal val="visible"/>
                                      </p:to>
                                    </p:set>
                                    <p:animEffect transition="in" filter="blinds(horizontal)">
                                      <p:cBhvr>
                                        <p:cTn id="48" dur="500"/>
                                        <p:tgtEl>
                                          <p:spTgt spid="11">
                                            <p:txEl>
                                              <p:pRg st="0" end="0"/>
                                            </p:txEl>
                                          </p:spTgt>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12">
                                            <p:txEl>
                                              <p:pRg st="0" end="0"/>
                                            </p:txEl>
                                          </p:spTgt>
                                        </p:tgtEl>
                                        <p:attrNameLst>
                                          <p:attrName>style.visibility</p:attrName>
                                        </p:attrNameLst>
                                      </p:cBhvr>
                                      <p:to>
                                        <p:strVal val="visible"/>
                                      </p:to>
                                    </p:set>
                                    <p:animEffect transition="in" filter="blinds(horizontal)">
                                      <p:cBhvr>
                                        <p:cTn id="51" dur="500"/>
                                        <p:tgtEl>
                                          <p:spTgt spid="12">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13">
                                            <p:txEl>
                                              <p:pRg st="0" end="0"/>
                                            </p:txEl>
                                          </p:spTgt>
                                        </p:tgtEl>
                                        <p:attrNameLst>
                                          <p:attrName>style.visibility</p:attrName>
                                        </p:attrNameLst>
                                      </p:cBhvr>
                                      <p:to>
                                        <p:strVal val="visible"/>
                                      </p:to>
                                    </p:set>
                                    <p:animEffect transition="in" filter="blinds(horizontal)">
                                      <p:cBhvr>
                                        <p:cTn id="56" dur="500"/>
                                        <p:tgtEl>
                                          <p:spTgt spid="13">
                                            <p:txEl>
                                              <p:pRg st="0" end="0"/>
                                            </p:txEl>
                                          </p:spTgt>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14">
                                            <p:txEl>
                                              <p:pRg st="0" end="0"/>
                                            </p:txEl>
                                          </p:spTgt>
                                        </p:tgtEl>
                                        <p:attrNameLst>
                                          <p:attrName>style.visibility</p:attrName>
                                        </p:attrNameLst>
                                      </p:cBhvr>
                                      <p:to>
                                        <p:strVal val="visible"/>
                                      </p:to>
                                    </p:set>
                                    <p:animEffect transition="in" filter="blinds(horizontal)">
                                      <p:cBhvr>
                                        <p:cTn id="59" dur="500"/>
                                        <p:tgtEl>
                                          <p:spTgt spid="14">
                                            <p:txEl>
                                              <p:pRg st="0" end="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17">
                                            <p:txEl>
                                              <p:pRg st="0" end="0"/>
                                            </p:txEl>
                                          </p:spTgt>
                                        </p:tgtEl>
                                        <p:attrNameLst>
                                          <p:attrName>style.visibility</p:attrName>
                                        </p:attrNameLst>
                                      </p:cBhvr>
                                      <p:to>
                                        <p:strVal val="visible"/>
                                      </p:to>
                                    </p:set>
                                    <p:animEffect transition="in" filter="blinds(horizontal)">
                                      <p:cBhvr>
                                        <p:cTn id="64" dur="500"/>
                                        <p:tgtEl>
                                          <p:spTgt spid="17">
                                            <p:txEl>
                                              <p:pRg st="0" end="0"/>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18">
                                            <p:txEl>
                                              <p:pRg st="0" end="0"/>
                                            </p:txEl>
                                          </p:spTgt>
                                        </p:tgtEl>
                                        <p:attrNameLst>
                                          <p:attrName>style.visibility</p:attrName>
                                        </p:attrNameLst>
                                      </p:cBhvr>
                                      <p:to>
                                        <p:strVal val="visible"/>
                                      </p:to>
                                    </p:set>
                                    <p:animEffect transition="in" filter="blinds(horizontal)">
                                      <p:cBhvr>
                                        <p:cTn id="69" dur="500"/>
                                        <p:tgtEl>
                                          <p:spTgt spid="18">
                                            <p:txEl>
                                              <p:pRg st="0" end="0"/>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19">
                                            <p:txEl>
                                              <p:pRg st="0" end="0"/>
                                            </p:txEl>
                                          </p:spTgt>
                                        </p:tgtEl>
                                        <p:attrNameLst>
                                          <p:attrName>style.visibility</p:attrName>
                                        </p:attrNameLst>
                                      </p:cBhvr>
                                      <p:to>
                                        <p:strVal val="visible"/>
                                      </p:to>
                                    </p:set>
                                    <p:animEffect transition="in" filter="blinds(horizontal)">
                                      <p:cBhvr>
                                        <p:cTn id="74" dur="500"/>
                                        <p:tgtEl>
                                          <p:spTgt spid="19">
                                            <p:txEl>
                                              <p:pRg st="0" end="0"/>
                                            </p:txEl>
                                          </p:spTgt>
                                        </p:tgtEl>
                                      </p:cBhvr>
                                    </p:animEffect>
                                  </p:childTnLst>
                                </p:cTn>
                              </p:par>
                              <p:par>
                                <p:cTn id="75" presetID="3" presetClass="entr" presetSubtype="10" fill="hold" grpId="0" nodeType="withEffect">
                                  <p:stCondLst>
                                    <p:cond delay="0"/>
                                  </p:stCondLst>
                                  <p:childTnLst>
                                    <p:set>
                                      <p:cBhvr>
                                        <p:cTn id="76" dur="1" fill="hold">
                                          <p:stCondLst>
                                            <p:cond delay="0"/>
                                          </p:stCondLst>
                                        </p:cTn>
                                        <p:tgtEl>
                                          <p:spTgt spid="20">
                                            <p:txEl>
                                              <p:pRg st="0" end="0"/>
                                            </p:txEl>
                                          </p:spTgt>
                                        </p:tgtEl>
                                        <p:attrNameLst>
                                          <p:attrName>style.visibility</p:attrName>
                                        </p:attrNameLst>
                                      </p:cBhvr>
                                      <p:to>
                                        <p:strVal val="visible"/>
                                      </p:to>
                                    </p:set>
                                    <p:animEffect transition="in" filter="blinds(horizontal)">
                                      <p:cBhvr>
                                        <p:cTn id="77"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6" grpId="0" build="allAtOnce"/>
      <p:bldP spid="7" grpId="0" build="allAtOnce"/>
      <p:bldP spid="8" grpId="0" build="allAtOnce"/>
      <p:bldP spid="9" grpId="0" build="allAtOnce"/>
      <p:bldP spid="10" grpId="0" build="allAtOnce"/>
      <p:bldP spid="11" grpId="0" build="allAtOnce"/>
      <p:bldP spid="12" grpId="0" build="allAtOnce"/>
      <p:bldP spid="13" grpId="0" build="allAtOnce"/>
      <p:bldP spid="14" grpId="0" build="allAtOnce"/>
      <p:bldP spid="17" grpId="0" build="allAtOnce"/>
      <p:bldP spid="18" grpId="0" build="allAtOnce"/>
      <p:bldP spid="19" grpId="0" build="allAtOnce"/>
      <p:bldP spid="20"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420" name="yt_shape_11420"/>
          <p:cNvSpPr txBox="1"/>
          <p:nvPr/>
        </p:nvSpPr>
        <p:spPr>
          <a:xfrm>
            <a:off x="540000" y="764704"/>
            <a:ext cx="11111999" cy="139563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白正" pitchFamily="24"/>
                <a:ea typeface="宋体" pitchFamily="24"/>
                <a:cs typeface="宋体" pitchFamily="24"/>
              </a:rPr>
              <a:t>有一块三角形余料</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白正" pitchFamily="24"/>
                <a:ea typeface="宋体" pitchFamily="24"/>
                <a:cs typeface="宋体" pitchFamily="24"/>
              </a:rPr>
              <a:t>，它的边</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120mm</a:t>
            </a:r>
            <a:r>
              <a:rPr lang="zh-CN" altLang="zh-CN" sz="2400" b="0" i="0" u="none">
                <a:solidFill>
                  <a:srgbClr val="000000"/>
                </a:solidFill>
                <a:effectLst/>
                <a:latin typeface="白正" pitchFamily="24"/>
                <a:ea typeface="宋体" pitchFamily="24"/>
                <a:cs typeface="宋体" pitchFamily="24"/>
              </a:rPr>
              <a:t>，高</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80mm.</a:t>
            </a:r>
            <a:r>
              <a:rPr lang="zh-CN" altLang="zh-CN" sz="2400" b="0" i="0" u="none">
                <a:solidFill>
                  <a:srgbClr val="000000"/>
                </a:solidFill>
                <a:effectLst/>
                <a:latin typeface="白正" pitchFamily="24"/>
                <a:ea typeface="宋体" pitchFamily="24"/>
                <a:cs typeface="宋体" pitchFamily="24"/>
              </a:rPr>
              <a:t>要把它加工成正方形零件，使正方形的一边在</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白正" pitchFamily="24"/>
                <a:ea typeface="宋体" pitchFamily="24"/>
                <a:cs typeface="宋体" pitchFamily="24"/>
              </a:rPr>
              <a:t>上，其余两个顶点分别在</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白正" pitchFamily="24"/>
                <a:ea typeface="宋体" pitchFamily="24"/>
                <a:cs typeface="宋体" pitchFamily="24"/>
              </a:rPr>
              <a:t>上</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问加工成的正方形零件的边长是多少毫米？</a:t>
            </a:r>
          </a:p>
        </p:txBody>
      </p:sp>
      <p:sp>
        <p:nvSpPr>
          <p:cNvPr id="11421" name="yt_shape_11421"/>
          <p:cNvSpPr txBox="1"/>
          <p:nvPr/>
        </p:nvSpPr>
        <p:spPr>
          <a:xfrm>
            <a:off x="539881" y="2211130"/>
            <a:ext cx="948015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小颖解得此题的答案为</a:t>
            </a:r>
            <a:r>
              <a:rPr lang="en-US" altLang="zh-CN" sz="2400" b="0" i="0" u="none">
                <a:solidFill>
                  <a:srgbClr val="000000"/>
                </a:solidFill>
                <a:effectLst/>
                <a:latin typeface="Times New Roman" pitchFamily="24"/>
                <a:ea typeface="Times New Roman" pitchFamily="24"/>
                <a:cs typeface="宋体" pitchFamily="24"/>
              </a:rPr>
              <a:t>48mm</a:t>
            </a:r>
            <a:r>
              <a:rPr lang="zh-CN" altLang="zh-CN" sz="2400" b="0" i="0" u="none">
                <a:solidFill>
                  <a:srgbClr val="000000"/>
                </a:solidFill>
                <a:effectLst/>
                <a:latin typeface="白正" pitchFamily="24"/>
                <a:ea typeface="宋体" pitchFamily="24"/>
                <a:cs typeface="宋体" pitchFamily="24"/>
              </a:rPr>
              <a:t>，小颖善于反思，她又提出了如下的问题</a:t>
            </a:r>
            <a:r>
              <a:rPr lang="en-US" altLang="zh-CN" sz="2400" b="0" i="0" u="none">
                <a:solidFill>
                  <a:srgbClr val="000000"/>
                </a:solidFill>
                <a:effectLst/>
                <a:latin typeface="Times New Roman" pitchFamily="24"/>
                <a:ea typeface="Times New Roman" pitchFamily="24"/>
                <a:cs typeface="宋体" pitchFamily="24"/>
              </a:rPr>
              <a:t>.</a:t>
            </a:r>
          </a:p>
        </p:txBody>
      </p:sp>
      <p:sp>
        <p:nvSpPr>
          <p:cNvPr id="11422" name="yt_shape_11422"/>
          <p:cNvSpPr txBox="1"/>
          <p:nvPr/>
        </p:nvSpPr>
        <p:spPr>
          <a:xfrm>
            <a:off x="539881" y="4547045"/>
            <a:ext cx="11111999" cy="91550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白正" pitchFamily="24"/>
                <a:ea typeface="宋体" pitchFamily="24"/>
                <a:cs typeface="宋体" pitchFamily="24"/>
              </a:rPr>
              <a:t>）如图</a:t>
            </a:r>
            <a:r>
              <a:rPr lang="en-US" altLang="zh-CN" sz="2400" b="0" i="0" u="none" dirty="0">
                <a:solidFill>
                  <a:srgbClr val="000000"/>
                </a:solidFill>
                <a:effectLst/>
                <a:latin typeface="宋体" pitchFamily="24"/>
                <a:ea typeface="宋体" pitchFamily="24"/>
                <a:cs typeface="宋体" pitchFamily="24"/>
              </a:rPr>
              <a:t>①</a:t>
            </a:r>
            <a:r>
              <a:rPr lang="zh-CN" altLang="zh-CN" sz="2400" b="0" i="0" u="none" dirty="0">
                <a:solidFill>
                  <a:srgbClr val="000000"/>
                </a:solidFill>
                <a:effectLst/>
                <a:latin typeface="白正" pitchFamily="24"/>
                <a:ea typeface="宋体" pitchFamily="24"/>
                <a:cs typeface="宋体" pitchFamily="24"/>
              </a:rPr>
              <a:t>，如果原题中要加工的零件是一个矩形，且此矩形由两个并排放置的正方形所组成，此时，这个矩形零件的相邻两条边长又分别为多少毫米？</a:t>
            </a:r>
          </a:p>
        </p:txBody>
      </p:sp>
      <p:pic>
        <p:nvPicPr>
          <p:cNvPr id="11423" name="yt_image_11423">
            <a:extLst>
              <a:ext uri="">
                <a16:creationId xmlns="" xmlns:a14="http://schemas.microsoft.com/office/drawing/2010/main" xmlns:mc="http://schemas.openxmlformats.org/markup-compatibility/2006"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3929117" y="2773489"/>
            <a:ext cx="1778070" cy="1311021"/>
          </a:xfrm>
          <a:prstGeom prst="rect">
            <a:avLst/>
          </a:prstGeom>
          <a:noFill/>
          <a:extLst>
            <a:ext uri="{909E8E84-426E-40DD-AFC4-6F175D3DCCD1}">
              <a14:hiddenFill xmlns:a14="http://schemas.microsoft.com/office/drawing/2010/main">
                <a:solidFill>
                  <a:srgbClr val="FFFFFF"/>
                </a:solidFill>
              </a14:hiddenFill>
            </a:ext>
          </a:extLst>
        </p:spPr>
      </p:pic>
      <p:sp>
        <p:nvSpPr>
          <p:cNvPr id="11425" name="yt_shape_11425"/>
          <p:cNvSpPr txBox="1"/>
          <p:nvPr/>
        </p:nvSpPr>
        <p:spPr>
          <a:xfrm>
            <a:off x="4510376" y="4135009"/>
            <a:ext cx="615553" cy="412036"/>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图</a:t>
            </a:r>
            <a:r>
              <a:rPr lang="en-US" altLang="zh-CN" sz="2400" b="0" i="0" u="none">
                <a:solidFill>
                  <a:srgbClr val="000000"/>
                </a:solidFill>
                <a:effectLst/>
                <a:latin typeface="宋体" pitchFamily="24"/>
                <a:ea typeface="宋体" pitchFamily="24"/>
                <a:cs typeface="宋体" pitchFamily="24"/>
              </a:rPr>
              <a:t>①</a:t>
            </a:r>
          </a:p>
        </p:txBody>
      </p:sp>
      <p:pic>
        <p:nvPicPr>
          <p:cNvPr id="3" name="yt_image_11427">
            <a:extLst>
              <a:ext uri="{FF2B5EF4-FFF2-40B4-BE49-F238E27FC236}">
                <a16:creationId xmlns:a16="http://schemas.microsoft.com/office/drawing/2014/main" id="{A9E212A1-28DA-65F8-93CE-CBB605132AF0}"/>
              </a:ext>
              <a:ext uri="">
                <a16:creationId xmlns="" xmlns:a14="http://schemas.microsoft.com/office/drawing/2010/main" xmlns:mc="http://schemas.openxmlformats.org/markup-compatibility/2006"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6456040" y="2773489"/>
            <a:ext cx="1778070" cy="1311021"/>
          </a:xfrm>
          <a:prstGeom prst="rect">
            <a:avLst/>
          </a:prstGeom>
          <a:noFill/>
          <a:extLst>
            <a:ext uri="{909E8E84-426E-40DD-AFC4-6F175D3DCCD1}">
              <a14:hiddenFill xmlns:a14="http://schemas.microsoft.com/office/drawing/2010/main">
                <a:solidFill>
                  <a:srgbClr val="FFFFFF"/>
                </a:solidFill>
              </a14:hiddenFill>
            </a:ext>
          </a:extLst>
        </p:spPr>
      </p:pic>
      <p:sp>
        <p:nvSpPr>
          <p:cNvPr id="4" name="yt_shape_11429">
            <a:extLst>
              <a:ext uri="{FF2B5EF4-FFF2-40B4-BE49-F238E27FC236}">
                <a16:creationId xmlns:a16="http://schemas.microsoft.com/office/drawing/2014/main" id="{EA7398C0-1149-8FAD-6215-65026D94E752}"/>
              </a:ext>
            </a:extLst>
          </p:cNvPr>
          <p:cNvSpPr txBox="1"/>
          <p:nvPr/>
        </p:nvSpPr>
        <p:spPr>
          <a:xfrm>
            <a:off x="7037299" y="4135009"/>
            <a:ext cx="615553" cy="412036"/>
          </a:xfrm>
          <a:prstGeom prst="rect">
            <a:avLst/>
          </a:prstGeom>
        </p:spPr>
        <p:txBody>
          <a:bodyPr vert="horz" wrap="none" lIns="0" tIns="0" rIns="0" bIns="0" rtlCol="0">
            <a:spAutoFit/>
          </a:bodyPr>
          <a:lstStyle/>
          <a:p>
            <a:pPr algn="ctr" eaLnBrk="1" latinLnBrk="0" hangingPunct="0">
              <a:lnSpc>
                <a:spcPct val="130000"/>
              </a:lnSpc>
            </a:pPr>
            <a:r>
              <a:rPr lang="zh-CN" altLang="zh-CN" sz="2400" b="0" i="0" u="none">
                <a:solidFill>
                  <a:srgbClr val="000000"/>
                </a:solidFill>
                <a:effectLst/>
                <a:latin typeface="白正" pitchFamily="24"/>
                <a:ea typeface="宋体" pitchFamily="24"/>
                <a:cs typeface="宋体" pitchFamily="24"/>
              </a:rPr>
              <a:t>图</a:t>
            </a:r>
            <a:r>
              <a:rPr lang="en-US" altLang="zh-CN" sz="2400" b="0" i="0" u="none">
                <a:solidFill>
                  <a:srgbClr val="000000"/>
                </a:solidFill>
                <a:effectLst/>
                <a:latin typeface="宋体" pitchFamily="24"/>
                <a:ea typeface="宋体" pitchFamily="24"/>
                <a:cs typeface="宋体" pitchFamily="24"/>
              </a:rPr>
              <a:t>②</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430" name="yt_shape_11430"/>
              <p:cNvSpPr txBox="1"/>
              <p:nvPr/>
            </p:nvSpPr>
            <p:spPr>
              <a:xfrm>
                <a:off x="695400" y="1775622"/>
                <a:ext cx="6724598" cy="1603259"/>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FF0000">
                        <a:alpha val="0"/>
                      </a:srgbClr>
                    </a:solidFill>
                    <a:effectLst/>
                    <a:latin typeface="白正"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白正" pitchFamily="24"/>
                    <a:ea typeface="黑体" pitchFamily="24"/>
                    <a:cs typeface="宋体" pitchFamily="24"/>
                  </a:rPr>
                  <a:t>）设矩形的边长</a:t>
                </a:r>
                <a:r>
                  <a:rPr lang="en-US" altLang="zh-CN" sz="2400" b="0" i="1" u="none">
                    <a:solidFill>
                      <a:srgbClr val="FF0000">
                        <a:alpha val="0"/>
                      </a:srgbClr>
                    </a:solidFill>
                    <a:effectLst/>
                    <a:latin typeface="Times New Roman" pitchFamily="24"/>
                    <a:ea typeface="Times New Roman" pitchFamily="24"/>
                    <a:cs typeface="宋体" pitchFamily="24"/>
                  </a:rPr>
                  <a:t>PQ</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x</a:t>
                </a:r>
                <a:r>
                  <a:rPr lang="en-US" altLang="zh-CN" sz="2400" b="0" i="0" u="none">
                    <a:solidFill>
                      <a:srgbClr val="FF0000">
                        <a:alpha val="0"/>
                      </a:srgbClr>
                    </a:solidFill>
                    <a:effectLst/>
                    <a:latin typeface="Times New Roman" pitchFamily="24"/>
                    <a:ea typeface="Times New Roman" pitchFamily="24"/>
                    <a:cs typeface="宋体" pitchFamily="24"/>
                  </a:rPr>
                  <a:t>mm</a:t>
                </a:r>
                <a:r>
                  <a:rPr lang="zh-CN" altLang="zh-CN" sz="2400" b="0" i="0" u="none">
                    <a:solidFill>
                      <a:srgbClr val="FF0000">
                        <a:alpha val="0"/>
                      </a:srgbClr>
                    </a:solidFill>
                    <a:effectLst/>
                    <a:latin typeface="白正" pitchFamily="24"/>
                    <a:ea typeface="黑体" pitchFamily="24"/>
                    <a:cs typeface="宋体" pitchFamily="24"/>
                  </a:rPr>
                  <a:t>，则</a:t>
                </a:r>
                <a:r>
                  <a:rPr lang="en-US" altLang="zh-CN" sz="2400" b="0" i="1" u="none">
                    <a:solidFill>
                      <a:srgbClr val="FF0000">
                        <a:alpha val="0"/>
                      </a:srgbClr>
                    </a:solidFill>
                    <a:effectLst/>
                    <a:latin typeface="Times New Roman" pitchFamily="24"/>
                    <a:ea typeface="Times New Roman" pitchFamily="24"/>
                    <a:cs typeface="宋体" pitchFamily="24"/>
                  </a:rPr>
                  <a:t>PN</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1" u="none">
                    <a:solidFill>
                      <a:srgbClr val="FF0000">
                        <a:alpha val="0"/>
                      </a:srgbClr>
                    </a:solidFill>
                    <a:effectLst/>
                    <a:latin typeface="Times New Roman" pitchFamily="24"/>
                    <a:ea typeface="Times New Roman" pitchFamily="24"/>
                    <a:cs typeface="宋体" pitchFamily="24"/>
                  </a:rPr>
                  <a:t>x</a:t>
                </a:r>
                <a:r>
                  <a:rPr lang="en-US" altLang="zh-CN" sz="2400" b="0" i="0" u="none">
                    <a:solidFill>
                      <a:srgbClr val="FF0000">
                        <a:alpha val="0"/>
                      </a:srgbClr>
                    </a:solidFill>
                    <a:effectLst/>
                    <a:latin typeface="Times New Roman" pitchFamily="24"/>
                    <a:ea typeface="Times New Roman" pitchFamily="24"/>
                    <a:cs typeface="宋体" pitchFamily="24"/>
                  </a:rPr>
                  <a:t>mm.</a:t>
                </a:r>
                <a:r>
                  <a:rPr lang="zh-CN" altLang="zh-CN" sz="100" b="0" i="0" u="none">
                    <a:noFill/>
                    <a:effectLst/>
                    <a:latin typeface="白正"/>
                    <a:ea typeface="宋体"/>
                    <a:cs typeface="宋体"/>
                  </a:rPr>
                  <a:t>⁠</a:t>
                </a:r>
              </a:p>
              <a:p>
                <a:pPr algn="l" eaLnBrk="1" latinLnBrk="0" hangingPunct="0">
                  <a:lnSpc>
                    <a:spcPct val="130000"/>
                  </a:lnSpc>
                </a:pPr>
                <a:r>
                  <a:rPr lang="zh-CN" altLang="zh-CN" sz="2400" b="0" i="0" u="none">
                    <a:solidFill>
                      <a:srgbClr val="FF0000">
                        <a:alpha val="0"/>
                      </a:srgbClr>
                    </a:solidFill>
                    <a:effectLst/>
                    <a:latin typeface="白正" pitchFamily="24"/>
                    <a:ea typeface="黑体" pitchFamily="24"/>
                    <a:cs typeface="宋体" pitchFamily="24"/>
                  </a:rPr>
                  <a:t>由条件可得</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APN</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ABC</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𝑃𝑁</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𝐵𝐶</m:t>
                        </m:r>
                      </m:den>
                    </m:f>
                  </m:oMath>
                </a14:m>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𝐴𝐸</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𝐴𝐷</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白正" pitchFamily="24"/>
                    <a:ea typeface="黑体" pitchFamily="24"/>
                    <a:cs typeface="宋体" pitchFamily="24"/>
                  </a:rPr>
                  <a:t>即</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120</m:t>
                        </m:r>
                      </m:den>
                    </m:f>
                  </m:oMath>
                </a14:m>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80</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80</m:t>
                        </m:r>
                      </m:den>
                    </m:f>
                  </m:oMath>
                </a14:m>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p:txBody>
          </p:sp>
        </mc:Choice>
        <mc:Fallback xmlns="">
          <p:sp>
            <p:nvSpPr>
              <p:cNvPr id="11430" name="yt_shape_11430"/>
              <p:cNvSpPr txBox="1">
                <a:spLocks noRot="1" noChangeAspect="1" noMove="1" noResize="1" noEditPoints="1" noAdjustHandles="1" noChangeArrowheads="1" noChangeShapeType="1" noTextEdit="1"/>
              </p:cNvSpPr>
              <p:nvPr/>
            </p:nvSpPr>
            <p:spPr>
              <a:xfrm>
                <a:off x="695400" y="1775622"/>
                <a:ext cx="6724598" cy="1603259"/>
              </a:xfrm>
              <a:prstGeom prst="rect">
                <a:avLst/>
              </a:prstGeom>
              <a:blipFill>
                <a:blip r:embed="rId2"/>
                <a:stretch>
                  <a:fillRect l="-2720" t="-3042" r="-1451" b="-5703"/>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4E260F2F-930E-B452-F6FA-4047D41B17EA}"/>
              </a:ext>
            </a:extLst>
          </p:cNvPr>
          <p:cNvSpPr txBox="1"/>
          <p:nvPr/>
        </p:nvSpPr>
        <p:spPr>
          <a:xfrm>
            <a:off x="605389" y="1728816"/>
            <a:ext cx="6839648"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）设矩形的边长</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PQ</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，则</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PN</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mm.</a:t>
            </a:r>
            <a:endParaRPr lang="zh-CN" altLang="en-US">
              <a:solidFill>
                <a:srgbClr val="FF0000"/>
              </a:solidFill>
            </a:endParaRPr>
          </a:p>
        </p:txBody>
      </p:sp>
      <p:sp>
        <p:nvSpPr>
          <p:cNvPr id="3" name="文本框 2">
            <a:extLst>
              <a:ext uri="{FF2B5EF4-FFF2-40B4-BE49-F238E27FC236}">
                <a16:creationId xmlns:a16="http://schemas.microsoft.com/office/drawing/2014/main" id="{AF566BDA-5CB2-22DF-0DDF-DB81ED442A21}"/>
              </a:ext>
            </a:extLst>
          </p:cNvPr>
          <p:cNvSpPr txBox="1"/>
          <p:nvPr/>
        </p:nvSpPr>
        <p:spPr>
          <a:xfrm>
            <a:off x="605389" y="2204304"/>
            <a:ext cx="3844036"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由条件可得</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APN</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ABC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29EF356D-1E9B-21E1-A9E9-DBAF3D4C1453}"/>
                  </a:ext>
                </a:extLst>
              </p:cNvPr>
              <p:cNvSpPr txBox="1"/>
              <p:nvPr/>
            </p:nvSpPr>
            <p:spPr>
              <a:xfrm>
                <a:off x="605389" y="2679792"/>
                <a:ext cx="3352609" cy="730390"/>
              </a:xfrm>
              <a:prstGeom prst="rect">
                <a:avLst/>
              </a:prstGeom>
              <a:noFill/>
            </p:spPr>
            <p:txBody>
              <a:bodyPr vert="horz" wrap="none" rtlCol="0" anchor="ctr">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𝑃𝑁</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𝐵𝐶</m:t>
                        </m:r>
                      </m:den>
                    </m:f>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𝐴𝐸</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𝐴𝐷</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即</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120</m:t>
                        </m:r>
                      </m:den>
                    </m:f>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80</m:t>
                        </m:r>
                      </m:den>
                    </m:f>
                  </m:oMath>
                </a14:m>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Choice>
        <mc:Fallback xmlns="">
          <p:sp>
            <p:nvSpPr>
              <p:cNvPr id="4" name="文本框 3">
                <a:extLst>
                  <a:ext uri="{FF2B5EF4-FFF2-40B4-BE49-F238E27FC236}">
                    <a16:creationId xmlns:a16="http://schemas.microsoft.com/office/drawing/2014/main" id="{29EF356D-1E9B-21E1-A9E9-DBAF3D4C1453}"/>
                  </a:ext>
                </a:extLst>
              </p:cNvPr>
              <p:cNvSpPr txBox="1">
                <a:spLocks noRot="1" noChangeAspect="1" noMove="1" noResize="1" noEditPoints="1" noAdjustHandles="1" noChangeArrowheads="1" noChangeShapeType="1" noTextEdit="1"/>
              </p:cNvSpPr>
              <p:nvPr/>
            </p:nvSpPr>
            <p:spPr>
              <a:xfrm>
                <a:off x="605389" y="2679792"/>
                <a:ext cx="3352609" cy="730390"/>
              </a:xfrm>
              <a:prstGeom prst="rect">
                <a:avLst/>
              </a:prstGeom>
              <a:blipFill>
                <a:blip r:embed="rId3"/>
                <a:stretch>
                  <a:fillRect l="-2727" r="-2909" b="-840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yt_shape_11432">
                <a:extLst>
                  <a:ext uri="{FF2B5EF4-FFF2-40B4-BE49-F238E27FC236}">
                    <a16:creationId xmlns:a16="http://schemas.microsoft.com/office/drawing/2014/main" id="{624E3EC5-692F-EC9C-855E-5D5631EB09EB}"/>
                  </a:ext>
                </a:extLst>
              </p:cNvPr>
              <p:cNvSpPr txBox="1"/>
              <p:nvPr/>
            </p:nvSpPr>
            <p:spPr>
              <a:xfrm>
                <a:off x="695400" y="3358067"/>
                <a:ext cx="7351371" cy="2000228"/>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FF0000">
                        <a:alpha val="0"/>
                      </a:srgbClr>
                    </a:solidFill>
                    <a:effectLst/>
                    <a:latin typeface="白正" pitchFamily="24"/>
                    <a:ea typeface="黑体" pitchFamily="24"/>
                    <a:cs typeface="宋体" pitchFamily="24"/>
                  </a:rPr>
                  <a:t>解得</a:t>
                </a:r>
                <a:r>
                  <a:rPr lang="en-US" altLang="zh-CN" sz="2400" b="0" i="1" u="none">
                    <a:solidFill>
                      <a:srgbClr val="FF0000">
                        <a:alpha val="0"/>
                      </a:srgbClr>
                    </a:solidFill>
                    <a:effectLst/>
                    <a:latin typeface="Times New Roman" pitchFamily="24"/>
                    <a:ea typeface="Times New Roman" pitchFamily="24"/>
                    <a:cs typeface="宋体" pitchFamily="24"/>
                  </a:rPr>
                  <a:t>x</a:t>
                </a:r>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240</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7</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PN</a:t>
                </a:r>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240</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7</m:t>
                        </m:r>
                      </m:den>
                    </m:f>
                  </m:oMath>
                </a14:m>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480</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7</m:t>
                        </m:r>
                      </m:den>
                    </m:f>
                  </m:oMath>
                </a14:m>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mm</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30000"/>
                  </a:lnSpc>
                </a:pPr>
                <a:r>
                  <a:rPr lang="zh-CN" altLang="zh-CN" sz="2400" b="0" i="0" u="none">
                    <a:solidFill>
                      <a:srgbClr val="FF0000">
                        <a:alpha val="0"/>
                      </a:srgbClr>
                    </a:solidFill>
                    <a:effectLst/>
                    <a:latin typeface="白正" pitchFamily="24"/>
                    <a:ea typeface="黑体" pitchFamily="24"/>
                    <a:cs typeface="宋体" pitchFamily="24"/>
                  </a:rPr>
                  <a:t>即这个矩形零件的相邻两条边长分别为</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240</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7</m:t>
                        </m:r>
                      </m:den>
                    </m:f>
                  </m:oMath>
                </a14:m>
                <a:r>
                  <a:rPr lang="en-US" altLang="zh-CN" sz="2400" b="0" i="0" u="none">
                    <a:solidFill>
                      <a:srgbClr val="FF0000">
                        <a:alpha val="0"/>
                      </a:srgbClr>
                    </a:solidFill>
                    <a:effectLst/>
                    <a:latin typeface="Times New Roman" pitchFamily="24"/>
                    <a:ea typeface="Times New Roman" pitchFamily="24"/>
                    <a:cs typeface="宋体" pitchFamily="24"/>
                  </a:rPr>
                  <a:t>mm</a:t>
                </a:r>
                <a:r>
                  <a:rPr lang="zh-CN" altLang="zh-CN" sz="2400" b="0" i="0" u="none">
                    <a:solidFill>
                      <a:srgbClr val="FF0000">
                        <a:alpha val="0"/>
                      </a:srgbClr>
                    </a:solidFill>
                    <a:effectLst/>
                    <a:latin typeface="白正" pitchFamily="24"/>
                    <a:ea typeface="黑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480</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7</m:t>
                        </m:r>
                      </m:den>
                    </m:f>
                  </m:oMath>
                </a14:m>
                <a:r>
                  <a:rPr lang="en-US" altLang="zh-CN" sz="2400" b="0" i="0" u="none">
                    <a:solidFill>
                      <a:srgbClr val="FF0000">
                        <a:alpha val="0"/>
                      </a:srgbClr>
                    </a:solidFill>
                    <a:effectLst/>
                    <a:latin typeface="Times New Roman" pitchFamily="24"/>
                    <a:ea typeface="Times New Roman" pitchFamily="24"/>
                    <a:cs typeface="宋体" pitchFamily="24"/>
                  </a:rPr>
                  <a:t>mm.</a:t>
                </a:r>
                <a:r>
                  <a:rPr lang="zh-CN" altLang="zh-CN" sz="100" b="0" i="0" u="none">
                    <a:noFill/>
                    <a:effectLst/>
                    <a:latin typeface="白正"/>
                    <a:ea typeface="宋体"/>
                    <a:cs typeface="宋体"/>
                  </a:rPr>
                  <a:t>⁠</a:t>
                </a:r>
              </a:p>
            </p:txBody>
          </p:sp>
        </mc:Choice>
        <mc:Fallback xmlns="">
          <p:sp>
            <p:nvSpPr>
              <p:cNvPr id="5" name="yt_shape_11432">
                <a:extLst>
                  <a:ext uri="{FF2B5EF4-FFF2-40B4-BE49-F238E27FC236}">
                    <a16:creationId xmlns:a16="http://schemas.microsoft.com/office/drawing/2014/main" id="{624E3EC5-692F-EC9C-855E-5D5631EB09EB}"/>
                  </a:ext>
                </a:extLst>
              </p:cNvPr>
              <p:cNvSpPr txBox="1">
                <a:spLocks noRot="1" noChangeAspect="1" noMove="1" noResize="1" noEditPoints="1" noAdjustHandles="1" noChangeArrowheads="1" noChangeShapeType="1" noTextEdit="1"/>
              </p:cNvSpPr>
              <p:nvPr/>
            </p:nvSpPr>
            <p:spPr>
              <a:xfrm>
                <a:off x="695400" y="3358067"/>
                <a:ext cx="7351371" cy="2000228"/>
              </a:xfrm>
              <a:prstGeom prst="rect">
                <a:avLst/>
              </a:prstGeom>
              <a:blipFill>
                <a:blip r:embed="rId4"/>
                <a:stretch>
                  <a:fillRect l="-2488" r="-1161" b="-426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4737C187-4692-615F-EE88-3B8100C7E0AF}"/>
                  </a:ext>
                </a:extLst>
              </p:cNvPr>
              <p:cNvSpPr txBox="1"/>
              <p:nvPr/>
            </p:nvSpPr>
            <p:spPr>
              <a:xfrm>
                <a:off x="605389" y="3311261"/>
                <a:ext cx="1691386" cy="766839"/>
              </a:xfrm>
              <a:prstGeom prst="rect">
                <a:avLst/>
              </a:prstGeom>
              <a:noFill/>
            </p:spPr>
            <p:txBody>
              <a:bodyPr vert="horz" wrap="none" rtlCol="0" anchor="ctr">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240</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7</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
          <p:sp>
            <p:nvSpPr>
              <p:cNvPr id="6" name="文本框 5">
                <a:extLst>
                  <a:ext uri="{FF2B5EF4-FFF2-40B4-BE49-F238E27FC236}">
                    <a16:creationId xmlns:a16="http://schemas.microsoft.com/office/drawing/2014/main" id="{4737C187-4692-615F-EE88-3B8100C7E0AF}"/>
                  </a:ext>
                </a:extLst>
              </p:cNvPr>
              <p:cNvSpPr txBox="1">
                <a:spLocks noRot="1" noChangeAspect="1" noMove="1" noResize="1" noEditPoints="1" noAdjustHandles="1" noChangeArrowheads="1" noChangeShapeType="1" noTextEdit="1"/>
              </p:cNvSpPr>
              <p:nvPr/>
            </p:nvSpPr>
            <p:spPr>
              <a:xfrm>
                <a:off x="605389" y="3311261"/>
                <a:ext cx="1691386" cy="766839"/>
              </a:xfrm>
              <a:prstGeom prst="rect">
                <a:avLst/>
              </a:prstGeom>
              <a:blipFill>
                <a:blip r:embed="rId5"/>
                <a:stretch>
                  <a:fillRect l="-5396" r="-5755" b="-555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92DEFA9A-3764-F50F-5AFF-14EF4D99D772}"/>
                  </a:ext>
                </a:extLst>
              </p:cNvPr>
              <p:cNvSpPr txBox="1"/>
              <p:nvPr/>
            </p:nvSpPr>
            <p:spPr>
              <a:xfrm>
                <a:off x="605389" y="3984488"/>
                <a:ext cx="3871023" cy="766839"/>
              </a:xfrm>
              <a:prstGeom prst="rect">
                <a:avLst/>
              </a:prstGeom>
              <a:noFill/>
            </p:spPr>
            <p:txBody>
              <a:bodyPr vert="horz" wrap="none" rtlCol="0" anchor="ctr">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PN</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240</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7</m:t>
                        </m:r>
                      </m:den>
                    </m:f>
                  </m:oMath>
                </a14:m>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480</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7</m:t>
                        </m:r>
                      </m:den>
                    </m:f>
                  </m:oMath>
                </a14:m>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
          <p:sp>
            <p:nvSpPr>
              <p:cNvPr id="7" name="文本框 6">
                <a:extLst>
                  <a:ext uri="{FF2B5EF4-FFF2-40B4-BE49-F238E27FC236}">
                    <a16:creationId xmlns:a16="http://schemas.microsoft.com/office/drawing/2014/main" id="{92DEFA9A-3764-F50F-5AFF-14EF4D99D772}"/>
                  </a:ext>
                </a:extLst>
              </p:cNvPr>
              <p:cNvSpPr txBox="1">
                <a:spLocks noRot="1" noChangeAspect="1" noMove="1" noResize="1" noEditPoints="1" noAdjustHandles="1" noChangeArrowheads="1" noChangeShapeType="1" noTextEdit="1"/>
              </p:cNvSpPr>
              <p:nvPr/>
            </p:nvSpPr>
            <p:spPr>
              <a:xfrm>
                <a:off x="605389" y="3984488"/>
                <a:ext cx="3871023" cy="766839"/>
              </a:xfrm>
              <a:prstGeom prst="rect">
                <a:avLst/>
              </a:prstGeom>
              <a:blipFill>
                <a:blip r:embed="rId6"/>
                <a:stretch>
                  <a:fillRect l="-2362" r="-1890" b="-56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文本框 7">
                <a:extLst>
                  <a:ext uri="{FF2B5EF4-FFF2-40B4-BE49-F238E27FC236}">
                    <a16:creationId xmlns:a16="http://schemas.microsoft.com/office/drawing/2014/main" id="{6473A19F-731F-B189-8E6B-9313062FDEB9}"/>
                  </a:ext>
                </a:extLst>
              </p:cNvPr>
              <p:cNvSpPr txBox="1"/>
              <p:nvPr/>
            </p:nvSpPr>
            <p:spPr>
              <a:xfrm>
                <a:off x="605389" y="4657715"/>
                <a:ext cx="7460362" cy="728041"/>
              </a:xfrm>
              <a:prstGeom prst="rect">
                <a:avLst/>
              </a:prstGeom>
              <a:noFill/>
            </p:spPr>
            <p:txBody>
              <a:bodyPr vert="horz" wrap="none" rtlCol="0" anchor="ctr">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即这个矩形零件的相邻两条边长分别为</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240</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7</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480</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7</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mm.</a:t>
                </a:r>
                <a:endParaRPr lang="zh-CN" altLang="en-US">
                  <a:solidFill>
                    <a:srgbClr val="FF0000"/>
                  </a:solidFill>
                </a:endParaRPr>
              </a:p>
            </p:txBody>
          </p:sp>
        </mc:Choice>
        <mc:Fallback xmlns="">
          <p:sp>
            <p:nvSpPr>
              <p:cNvPr id="8" name="文本框 7">
                <a:extLst>
                  <a:ext uri="{FF2B5EF4-FFF2-40B4-BE49-F238E27FC236}">
                    <a16:creationId xmlns:a16="http://schemas.microsoft.com/office/drawing/2014/main" id="{6473A19F-731F-B189-8E6B-9313062FDEB9}"/>
                  </a:ext>
                </a:extLst>
              </p:cNvPr>
              <p:cNvSpPr txBox="1">
                <a:spLocks noRot="1" noChangeAspect="1" noMove="1" noResize="1" noEditPoints="1" noAdjustHandles="1" noChangeArrowheads="1" noChangeShapeType="1" noTextEdit="1"/>
              </p:cNvSpPr>
              <p:nvPr/>
            </p:nvSpPr>
            <p:spPr>
              <a:xfrm>
                <a:off x="605389" y="4657715"/>
                <a:ext cx="7460362" cy="728041"/>
              </a:xfrm>
              <a:prstGeom prst="rect">
                <a:avLst/>
              </a:prstGeom>
              <a:blipFill>
                <a:blip r:embed="rId7"/>
                <a:stretch>
                  <a:fillRect l="-1225" r="-899" b="-8403"/>
                </a:stretch>
              </a:blipFill>
            </p:spPr>
            <p:txBody>
              <a:bodyPr/>
              <a:lstStyle/>
              <a:p>
                <a:r>
                  <a:rPr lang="zh-CN" altLang="en-US">
                    <a:noFill/>
                  </a:rPr>
                  <a:t> </a:t>
                </a:r>
              </a:p>
            </p:txBody>
          </p:sp>
        </mc:Fallback>
      </mc:AlternateContent>
      <p:sp>
        <p:nvSpPr>
          <p:cNvPr id="9" name="yt_shape_11422">
            <a:extLst>
              <a:ext uri="{FF2B5EF4-FFF2-40B4-BE49-F238E27FC236}">
                <a16:creationId xmlns:a16="http://schemas.microsoft.com/office/drawing/2014/main" id="{B17E3FA8-8C70-FB5A-336E-54C92F3C367C}"/>
              </a:ext>
            </a:extLst>
          </p:cNvPr>
          <p:cNvSpPr txBox="1"/>
          <p:nvPr/>
        </p:nvSpPr>
        <p:spPr>
          <a:xfrm>
            <a:off x="695400" y="836712"/>
            <a:ext cx="11111999" cy="91550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白正" pitchFamily="24"/>
                <a:ea typeface="宋体" pitchFamily="24"/>
                <a:cs typeface="宋体" pitchFamily="24"/>
              </a:rPr>
              <a:t>）如图</a:t>
            </a:r>
            <a:r>
              <a:rPr lang="en-US" altLang="zh-CN" sz="2400" b="0" i="0" u="none" dirty="0">
                <a:solidFill>
                  <a:srgbClr val="000000"/>
                </a:solidFill>
                <a:effectLst/>
                <a:latin typeface="宋体" pitchFamily="24"/>
                <a:ea typeface="宋体" pitchFamily="24"/>
                <a:cs typeface="宋体" pitchFamily="24"/>
              </a:rPr>
              <a:t>①</a:t>
            </a:r>
            <a:r>
              <a:rPr lang="zh-CN" altLang="zh-CN" sz="2400" b="0" i="0" u="none" dirty="0">
                <a:solidFill>
                  <a:srgbClr val="000000"/>
                </a:solidFill>
                <a:effectLst/>
                <a:latin typeface="白正" pitchFamily="24"/>
                <a:ea typeface="宋体" pitchFamily="24"/>
                <a:cs typeface="宋体" pitchFamily="24"/>
              </a:rPr>
              <a:t>，如果原题中要加工的零件是一个矩形，且此矩形由两个并排放置的正方形所组成，此时，这个矩形零件的相邻两条边长又分别为多少毫米？</a:t>
            </a:r>
          </a:p>
        </p:txBody>
      </p:sp>
      <p:pic>
        <p:nvPicPr>
          <p:cNvPr id="10" name="yt_image_11423">
            <a:extLst>
              <a:ext uri="{FF2B5EF4-FFF2-40B4-BE49-F238E27FC236}">
                <a16:creationId xmlns:a16="http://schemas.microsoft.com/office/drawing/2014/main" id="{3FE75436-83AE-275A-F7F6-74DBBA237025}"/>
              </a:ext>
              <a:ext uri="">
                <a16:creationId xmlns="" xmlns:a14="http://schemas.microsoft.com/office/drawing/2010/main" xmlns:mc="http://schemas.openxmlformats.org/markup-compatibility/2006" xmlns:a16="http://schemas.microsoft.com/office/drawing/2014/main" id="{5351258F-BC95-41E6-9372-C2FE361B0291}"/>
              </a:ext>
            </a:extLst>
          </p:cNvPr>
          <p:cNvPicPr>
            <a:picLocks noChangeAspect="1" noChangeArrowheads="1"/>
          </p:cNvPicPr>
          <p:nvPr/>
        </p:nvPicPr>
        <p:blipFill>
          <a:blip r:embed="rId8" cstate="print"/>
          <a:srcRect/>
          <a:stretch>
            <a:fillRect/>
          </a:stretch>
        </p:blipFill>
        <p:spPr bwMode="auto">
          <a:xfrm>
            <a:off x="9624392" y="1844824"/>
            <a:ext cx="1778070" cy="1311021"/>
          </a:xfrm>
          <a:prstGeom prst="rect">
            <a:avLst/>
          </a:prstGeom>
          <a:noFill/>
          <a:extLst>
            <a:ext uri="{909E8E84-426E-40DD-AFC4-6F175D3DCCD1}">
              <a14:hiddenFill xmlns:a14="http://schemas.microsoft.com/office/drawing/2010/main">
                <a:solidFill>
                  <a:srgbClr val="FFFFFF"/>
                </a:solidFill>
              </a14:hiddenFill>
            </a:ext>
          </a:extLst>
        </p:spPr>
      </p:pic>
      <p:sp>
        <p:nvSpPr>
          <p:cNvPr id="11" name="yt_shape_11425">
            <a:extLst>
              <a:ext uri="{FF2B5EF4-FFF2-40B4-BE49-F238E27FC236}">
                <a16:creationId xmlns:a16="http://schemas.microsoft.com/office/drawing/2014/main" id="{E63B60CE-0BF5-0091-361B-F5606C78FD24}"/>
              </a:ext>
            </a:extLst>
          </p:cNvPr>
          <p:cNvSpPr txBox="1"/>
          <p:nvPr/>
        </p:nvSpPr>
        <p:spPr>
          <a:xfrm>
            <a:off x="10205651" y="3206344"/>
            <a:ext cx="615553" cy="412036"/>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图</a:t>
            </a:r>
            <a:r>
              <a:rPr lang="en-US" altLang="zh-CN" sz="2400" b="0" i="0" u="none">
                <a:solidFill>
                  <a:srgbClr val="000000"/>
                </a:solidFill>
                <a:effectLst/>
                <a:latin typeface="宋体" pitchFamily="24"/>
                <a:ea typeface="宋体" pitchFamily="24"/>
                <a:cs typeface="宋体" pitchFamily="24"/>
              </a:rPr>
              <a:t>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blinds(horizontal)">
                                      <p:cBhvr>
                                        <p:cTn id="3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6" grpId="0" build="allAtOnce"/>
      <p:bldP spid="7" grpId="0" build="allAtOnce"/>
      <p:bldP spid="8"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434" name="yt_shape_11434"/>
              <p:cNvSpPr txBox="1"/>
              <p:nvPr/>
            </p:nvSpPr>
            <p:spPr>
              <a:xfrm>
                <a:off x="479376" y="1764246"/>
                <a:ext cx="6399188" cy="112588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）设</a:t>
                </a:r>
                <a:r>
                  <a:rPr lang="en-US" altLang="zh-CN" sz="2400" b="0" i="1" u="none">
                    <a:solidFill>
                      <a:srgbClr val="FF0000">
                        <a:alpha val="0"/>
                      </a:srgbClr>
                    </a:solidFill>
                    <a:effectLst/>
                    <a:latin typeface="Times New Roman" pitchFamily="24"/>
                    <a:ea typeface="Times New Roman" pitchFamily="24"/>
                    <a:cs typeface="宋体" pitchFamily="24"/>
                  </a:rPr>
                  <a:t>PN</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y</a:t>
                </a:r>
                <a:r>
                  <a:rPr lang="en-US" altLang="zh-CN" sz="2400" b="0" i="0" u="none">
                    <a:solidFill>
                      <a:srgbClr val="FF0000">
                        <a:alpha val="0"/>
                      </a:srgbClr>
                    </a:solidFill>
                    <a:effectLst/>
                    <a:latin typeface="Times New Roman" pitchFamily="24"/>
                    <a:ea typeface="Times New Roman" pitchFamily="24"/>
                    <a:cs typeface="宋体" pitchFamily="24"/>
                  </a:rPr>
                  <a:t>mm.</a:t>
                </a:r>
                <a:r>
                  <a:rPr lang="zh-CN" altLang="zh-CN" sz="2400" b="0" i="0" u="none">
                    <a:solidFill>
                      <a:srgbClr val="FF0000">
                        <a:alpha val="0"/>
                      </a:srgbClr>
                    </a:solidFill>
                    <a:effectLst/>
                    <a:latin typeface="白正" pitchFamily="24"/>
                    <a:ea typeface="黑体" pitchFamily="24"/>
                    <a:cs typeface="宋体" pitchFamily="24"/>
                  </a:rPr>
                  <a:t>由条件可得</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APN</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ABC</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𝑃𝑁</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𝐵𝐶</m:t>
                        </m:r>
                      </m:den>
                    </m:f>
                  </m:oMath>
                </a14:m>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𝐴𝐸</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𝐴𝐷</m:t>
                        </m:r>
                      </m:den>
                    </m:f>
                  </m:oMath>
                </a14:m>
                <a:r>
                  <a:rPr lang="zh-CN" altLang="zh-CN" sz="2400" b="0" i="0" u="none">
                    <a:solidFill>
                      <a:srgbClr val="FF0000">
                        <a:alpha val="0"/>
                      </a:srgbClr>
                    </a:solidFill>
                    <a:effectLst/>
                    <a:latin typeface="白正" pitchFamily="24"/>
                    <a:ea typeface="黑体" pitchFamily="24"/>
                    <a:cs typeface="宋体" pitchFamily="24"/>
                  </a:rPr>
                  <a:t>，即</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𝑦</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120</m:t>
                        </m:r>
                      </m:den>
                    </m:f>
                  </m:oMath>
                </a14:m>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80</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𝑃𝑄</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80</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mc:Choice>
        <mc:Fallback xmlns="">
          <p:sp>
            <p:nvSpPr>
              <p:cNvPr id="11434" name="yt_shape_11434"/>
              <p:cNvSpPr txBox="1">
                <a:spLocks noRot="1" noChangeAspect="1" noMove="1" noResize="1" noEditPoints="1" noAdjustHandles="1" noChangeArrowheads="1" noChangeShapeType="1" noTextEdit="1"/>
              </p:cNvSpPr>
              <p:nvPr/>
            </p:nvSpPr>
            <p:spPr>
              <a:xfrm>
                <a:off x="479376" y="1764246"/>
                <a:ext cx="6399188" cy="1125886"/>
              </a:xfrm>
              <a:prstGeom prst="rect">
                <a:avLst/>
              </a:prstGeom>
              <a:blipFill>
                <a:blip r:embed="rId2"/>
                <a:stretch>
                  <a:fillRect l="-2955" t="-4324" r="-1621" b="-810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436" name="yt_shape_11436"/>
              <p:cNvSpPr txBox="1"/>
              <p:nvPr/>
            </p:nvSpPr>
            <p:spPr>
              <a:xfrm>
                <a:off x="479376" y="2940920"/>
                <a:ext cx="9529660" cy="300242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解得</a:t>
                </a:r>
                <a:r>
                  <a:rPr lang="en-US" altLang="zh-CN" sz="2400" b="0" i="1" u="none">
                    <a:solidFill>
                      <a:srgbClr val="FF0000">
                        <a:alpha val="0"/>
                      </a:srgbClr>
                    </a:solidFill>
                    <a:effectLst/>
                    <a:latin typeface="Times New Roman" pitchFamily="24"/>
                    <a:ea typeface="Times New Roman" pitchFamily="24"/>
                    <a:cs typeface="宋体" pitchFamily="24"/>
                  </a:rPr>
                  <a:t>PQ</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80</a:t>
                </a:r>
                <a:r>
                  <a:rPr lang="zh-CN" altLang="zh-CN" sz="2400" b="0" i="0" u="none">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en-US" altLang="zh-CN" sz="2400" b="0" i="1" u="none">
                    <a:solidFill>
                      <a:srgbClr val="FF0000">
                        <a:alpha val="0"/>
                      </a:srgbClr>
                    </a:solidFill>
                    <a:effectLst/>
                    <a:latin typeface="Times New Roman" pitchFamily="24"/>
                    <a:ea typeface="Times New Roman" pitchFamily="24"/>
                    <a:cs typeface="宋体" pitchFamily="24"/>
                  </a:rPr>
                  <a:t>y</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S</a:t>
                </a:r>
                <a:r>
                  <a:rPr lang="zh-CN" altLang="zh-CN" sz="1600" b="0" i="0" u="none">
                    <a:solidFill>
                      <a:srgbClr val="FF0000">
                        <a:alpha val="0"/>
                      </a:srgbClr>
                    </a:solidFill>
                    <a:effectLst/>
                    <a:latin typeface="白正" pitchFamily="24"/>
                    <a:ea typeface="黑体" pitchFamily="24"/>
                    <a:cs typeface="宋体" pitchFamily="24"/>
                  </a:rPr>
                  <a:t>矩形</a:t>
                </a:r>
                <a:r>
                  <a:rPr lang="en-US" altLang="zh-CN" sz="1600" b="0" i="1" u="none">
                    <a:solidFill>
                      <a:srgbClr val="FF0000">
                        <a:alpha val="0"/>
                      </a:srgbClr>
                    </a:solidFill>
                    <a:effectLst/>
                    <a:latin typeface="Times New Roman" pitchFamily="24"/>
                    <a:ea typeface="Times New Roman" pitchFamily="24"/>
                    <a:cs typeface="宋体" pitchFamily="24"/>
                  </a:rPr>
                  <a:t>PQMN</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PN</a:t>
                </a:r>
                <a:r>
                  <a:rPr lang="en-US" altLang="zh-CN" sz="2400" b="0" i="0" u="none">
                    <a:solidFill>
                      <a:srgbClr val="FF0000">
                        <a:alpha val="0"/>
                      </a:srgbClr>
                    </a:solidFill>
                    <a:effectLst/>
                    <a:latin typeface="Times New Roman" pitchFamily="24"/>
                    <a:ea typeface="Times New Roman"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PQ</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y</a:t>
                </a:r>
                <a14:m>
                  <m:oMath xmlns:m="http://schemas.openxmlformats.org/officeDocument/2006/math">
                    <m:d>
                      <m:d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dPr>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80</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den>
                        </m:f>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𝑦</m:t>
                        </m:r>
                      </m:e>
                    </m:d>
                  </m:oMath>
                </a14:m>
                <a:r>
                  <a:rPr lang="zh-CN" altLang="zh-CN" sz="2400" b="0" i="0" u="none">
                    <a:solidFill>
                      <a:srgbClr val="FF0000">
                        <a:alpha val="0"/>
                      </a:srgbClr>
                    </a:solidFill>
                    <a:effectLst/>
                    <a:latin typeface="白正" pitchFamily="24"/>
                    <a:ea typeface="宋体" pitchFamily="24"/>
                    <a:cs typeface="宋体" pitchFamily="24"/>
                  </a:rPr>
                  <a:t>＝</a:t>
                </a:r>
                <a:r>
                  <a:rPr lang="zh-CN" altLang="zh-CN" sz="2400" b="0" i="0" u="none">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en-US" altLang="zh-CN" sz="2400" b="0" i="1" u="none">
                    <a:solidFill>
                      <a:srgbClr val="FF0000">
                        <a:alpha val="0"/>
                      </a:srgbClr>
                    </a:solidFill>
                    <a:effectLst/>
                    <a:latin typeface="Times New Roman" pitchFamily="24"/>
                    <a:ea typeface="Times New Roman" pitchFamily="24"/>
                    <a:cs typeface="宋体" pitchFamily="24"/>
                  </a:rPr>
                  <a:t>y</a:t>
                </a:r>
                <a:r>
                  <a:rPr lang="en-US" altLang="zh-CN" sz="2400" b="0" i="0" u="none" baseline="30000">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80</a:t>
                </a:r>
                <a:r>
                  <a:rPr lang="en-US" altLang="zh-CN" sz="2400" b="0" i="1" u="none">
                    <a:solidFill>
                      <a:srgbClr val="FF0000">
                        <a:alpha val="0"/>
                      </a:srgbClr>
                    </a:solidFill>
                    <a:effectLst/>
                    <a:latin typeface="Times New Roman" pitchFamily="24"/>
                    <a:ea typeface="Times New Roman" pitchFamily="24"/>
                    <a:cs typeface="宋体" pitchFamily="24"/>
                  </a:rPr>
                  <a:t>y</a:t>
                </a:r>
                <a:r>
                  <a:rPr lang="zh-CN" altLang="zh-CN" sz="2400" b="0" i="0" u="none">
                    <a:solidFill>
                      <a:srgbClr val="FF0000">
                        <a:alpha val="0"/>
                      </a:srgbClr>
                    </a:solidFill>
                    <a:effectLst/>
                    <a:latin typeface="白正" pitchFamily="24"/>
                    <a:ea typeface="宋体" pitchFamily="24"/>
                    <a:cs typeface="宋体" pitchFamily="24"/>
                  </a:rPr>
                  <a:t>＝</a:t>
                </a:r>
                <a:r>
                  <a:rPr lang="zh-CN" altLang="zh-CN" sz="2400" b="0" i="0" u="none">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zh-CN" altLang="zh-CN" sz="2400" b="0" i="0" u="none">
                    <a:solidFill>
                      <a:srgbClr val="FF0000">
                        <a:alpha val="0"/>
                      </a:srgbClr>
                    </a:solidFill>
                    <a:effectLst/>
                    <a:latin typeface="白正"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y</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60</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baseline="30000">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2400.</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白正" pitchFamily="24"/>
                    <a:ea typeface="黑体" pitchFamily="24"/>
                    <a:cs typeface="宋体" pitchFamily="24"/>
                  </a:rPr>
                  <a:t>当</a:t>
                </a:r>
                <a:r>
                  <a:rPr lang="en-US" altLang="zh-CN" sz="2400" b="0" i="1" u="none">
                    <a:solidFill>
                      <a:srgbClr val="FF0000">
                        <a:alpha val="0"/>
                      </a:srgbClr>
                    </a:solidFill>
                    <a:effectLst/>
                    <a:latin typeface="Times New Roman" pitchFamily="24"/>
                    <a:ea typeface="Times New Roman" pitchFamily="24"/>
                    <a:cs typeface="宋体" pitchFamily="24"/>
                  </a:rPr>
                  <a:t>y</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60</a:t>
                </a:r>
                <a:r>
                  <a:rPr lang="zh-CN" altLang="zh-CN" sz="2400" b="0" i="0" u="none">
                    <a:solidFill>
                      <a:srgbClr val="FF0000">
                        <a:alpha val="0"/>
                      </a:srgbClr>
                    </a:solidFill>
                    <a:effectLst/>
                    <a:latin typeface="白正" pitchFamily="24"/>
                    <a:ea typeface="黑体" pitchFamily="24"/>
                    <a:cs typeface="宋体" pitchFamily="24"/>
                  </a:rPr>
                  <a:t>时，</a:t>
                </a:r>
                <a:r>
                  <a:rPr lang="en-US" altLang="zh-CN" sz="2400" b="0" i="1" u="none">
                    <a:solidFill>
                      <a:srgbClr val="FF0000">
                        <a:alpha val="0"/>
                      </a:srgbClr>
                    </a:solidFill>
                    <a:effectLst/>
                    <a:latin typeface="Times New Roman" pitchFamily="24"/>
                    <a:ea typeface="Times New Roman" pitchFamily="24"/>
                    <a:cs typeface="宋体" pitchFamily="24"/>
                  </a:rPr>
                  <a:t>S</a:t>
                </a:r>
                <a:r>
                  <a:rPr lang="zh-CN" altLang="zh-CN" sz="1600" b="0" i="0" u="none">
                    <a:solidFill>
                      <a:srgbClr val="FF0000">
                        <a:alpha val="0"/>
                      </a:srgbClr>
                    </a:solidFill>
                    <a:effectLst/>
                    <a:latin typeface="白正" pitchFamily="24"/>
                    <a:ea typeface="黑体" pitchFamily="24"/>
                    <a:cs typeface="宋体" pitchFamily="24"/>
                  </a:rPr>
                  <a:t>矩形</a:t>
                </a:r>
                <a:r>
                  <a:rPr lang="en-US" altLang="zh-CN" sz="1600" b="0" i="1" u="none">
                    <a:solidFill>
                      <a:srgbClr val="FF0000">
                        <a:alpha val="0"/>
                      </a:srgbClr>
                    </a:solidFill>
                    <a:effectLst/>
                    <a:latin typeface="Times New Roman" pitchFamily="24"/>
                    <a:ea typeface="Times New Roman" pitchFamily="24"/>
                    <a:cs typeface="宋体" pitchFamily="24"/>
                  </a:rPr>
                  <a:t>PQMN</a:t>
                </a:r>
                <a:r>
                  <a:rPr lang="zh-CN" altLang="zh-CN" sz="2400" b="0" i="0" u="none">
                    <a:solidFill>
                      <a:srgbClr val="FF0000">
                        <a:alpha val="0"/>
                      </a:srgbClr>
                    </a:solidFill>
                    <a:effectLst/>
                    <a:latin typeface="白正" pitchFamily="24"/>
                    <a:ea typeface="黑体" pitchFamily="24"/>
                    <a:cs typeface="宋体" pitchFamily="24"/>
                  </a:rPr>
                  <a:t>的最大值为</a:t>
                </a:r>
                <a:r>
                  <a:rPr lang="en-US" altLang="zh-CN" sz="2400" b="0" i="0" u="none">
                    <a:solidFill>
                      <a:srgbClr val="FF0000">
                        <a:alpha val="0"/>
                      </a:srgbClr>
                    </a:solidFill>
                    <a:effectLst/>
                    <a:latin typeface="Times New Roman" pitchFamily="24"/>
                    <a:ea typeface="Times New Roman" pitchFamily="24"/>
                    <a:cs typeface="宋体" pitchFamily="24"/>
                  </a:rPr>
                  <a:t>2400mm</a:t>
                </a:r>
                <a:r>
                  <a:rPr lang="en-US" altLang="zh-CN" sz="2400" b="0" i="0" u="none" baseline="30000">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此时矩形零件的相邻两条边长分别为</a:t>
                </a:r>
                <a:r>
                  <a:rPr lang="en-US" altLang="zh-CN" sz="2400" b="0" i="1" u="none">
                    <a:solidFill>
                      <a:srgbClr val="FF0000">
                        <a:alpha val="0"/>
                      </a:srgbClr>
                    </a:solidFill>
                    <a:effectLst/>
                    <a:latin typeface="Times New Roman" pitchFamily="24"/>
                    <a:ea typeface="Times New Roman" pitchFamily="24"/>
                    <a:cs typeface="宋体" pitchFamily="24"/>
                  </a:rPr>
                  <a:t>PN</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60mm</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1" u="none">
                    <a:solidFill>
                      <a:srgbClr val="FF0000">
                        <a:alpha val="0"/>
                      </a:srgbClr>
                    </a:solidFill>
                    <a:effectLst/>
                    <a:latin typeface="Times New Roman" pitchFamily="24"/>
                    <a:ea typeface="Times New Roman" pitchFamily="24"/>
                    <a:cs typeface="宋体" pitchFamily="24"/>
                  </a:rPr>
                  <a:t>PQ</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80</a:t>
                </a:r>
                <a:r>
                  <a:rPr lang="zh-CN" altLang="zh-CN" sz="2400" b="0" i="0" u="none">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60</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40</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mm</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mc:Choice>
        <mc:Fallback xmlns="">
          <p:sp>
            <p:nvSpPr>
              <p:cNvPr id="11436" name="yt_shape_11436"/>
              <p:cNvSpPr txBox="1">
                <a:spLocks noRot="1" noChangeAspect="1" noMove="1" noResize="1" noEditPoints="1" noAdjustHandles="1" noChangeArrowheads="1" noChangeShapeType="1" noTextEdit="1"/>
              </p:cNvSpPr>
              <p:nvPr/>
            </p:nvSpPr>
            <p:spPr>
              <a:xfrm>
                <a:off x="479376" y="2940920"/>
                <a:ext cx="9529660" cy="3002425"/>
              </a:xfrm>
              <a:prstGeom prst="rect">
                <a:avLst/>
              </a:prstGeom>
              <a:blipFill>
                <a:blip r:embed="rId3"/>
                <a:stretch>
                  <a:fillRect l="-1983" b="-2434"/>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94BB8EFD-98DE-6399-A56E-D3E2509C9811}"/>
              </a:ext>
            </a:extLst>
          </p:cNvPr>
          <p:cNvSpPr txBox="1"/>
          <p:nvPr/>
        </p:nvSpPr>
        <p:spPr>
          <a:xfrm>
            <a:off x="389365" y="1717440"/>
            <a:ext cx="65173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）设</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PN</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y</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由条件可得</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APN</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ABC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7B665D86-9B59-F7B1-772C-88792F716C7F}"/>
                  </a:ext>
                </a:extLst>
              </p:cNvPr>
              <p:cNvSpPr txBox="1"/>
              <p:nvPr/>
            </p:nvSpPr>
            <p:spPr>
              <a:xfrm>
                <a:off x="389365" y="2192928"/>
                <a:ext cx="3520884" cy="73312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𝑃𝑁</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𝐵𝐶</m:t>
                        </m:r>
                      </m:den>
                    </m:f>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𝐴𝐸</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𝐴𝐷</m:t>
                        </m:r>
                      </m:den>
                    </m:f>
                  </m:oMath>
                </a14:m>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，即</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𝑦</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120</m:t>
                        </m:r>
                      </m:den>
                    </m:f>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𝑃𝑄</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80</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
          <p:sp>
            <p:nvSpPr>
              <p:cNvPr id="3" name="文本框 2">
                <a:extLst>
                  <a:ext uri="{FF2B5EF4-FFF2-40B4-BE49-F238E27FC236}">
                    <a16:creationId xmlns:a16="http://schemas.microsoft.com/office/drawing/2014/main" id="{7B665D86-9B59-F7B1-772C-88792F716C7F}"/>
                  </a:ext>
                </a:extLst>
              </p:cNvPr>
              <p:cNvSpPr txBox="1">
                <a:spLocks noRot="1" noChangeAspect="1" noMove="1" noResize="1" noEditPoints="1" noAdjustHandles="1" noChangeArrowheads="1" noChangeShapeType="1" noTextEdit="1"/>
              </p:cNvSpPr>
              <p:nvPr/>
            </p:nvSpPr>
            <p:spPr>
              <a:xfrm>
                <a:off x="389365" y="2192928"/>
                <a:ext cx="3520884" cy="733121"/>
              </a:xfrm>
              <a:prstGeom prst="rect">
                <a:avLst/>
              </a:prstGeom>
              <a:blipFill>
                <a:blip r:embed="rId4"/>
                <a:stretch>
                  <a:fillRect l="-2773" r="-2773" b="-75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401E355D-E73F-2056-7C01-F1D71B68AE4F}"/>
                  </a:ext>
                </a:extLst>
              </p:cNvPr>
              <p:cNvSpPr txBox="1"/>
              <p:nvPr/>
            </p:nvSpPr>
            <p:spPr>
              <a:xfrm>
                <a:off x="389365" y="2894114"/>
                <a:ext cx="2678811" cy="768490"/>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PQ</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y</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Choice>
        <mc:Fallback xmlns="">
          <p:sp>
            <p:nvSpPr>
              <p:cNvPr id="4" name="文本框 3">
                <a:extLst>
                  <a:ext uri="{FF2B5EF4-FFF2-40B4-BE49-F238E27FC236}">
                    <a16:creationId xmlns:a16="http://schemas.microsoft.com/office/drawing/2014/main" id="{401E355D-E73F-2056-7C01-F1D71B68AE4F}"/>
                  </a:ext>
                </a:extLst>
              </p:cNvPr>
              <p:cNvSpPr txBox="1">
                <a:spLocks noRot="1" noChangeAspect="1" noMove="1" noResize="1" noEditPoints="1" noAdjustHandles="1" noChangeArrowheads="1" noChangeShapeType="1" noTextEdit="1"/>
              </p:cNvSpPr>
              <p:nvPr/>
            </p:nvSpPr>
            <p:spPr>
              <a:xfrm>
                <a:off x="389365" y="2894114"/>
                <a:ext cx="2678811" cy="768490"/>
              </a:xfrm>
              <a:prstGeom prst="rect">
                <a:avLst/>
              </a:prstGeom>
              <a:blipFill>
                <a:blip r:embed="rId5"/>
                <a:stretch>
                  <a:fillRect l="-3645" r="-3417" b="-47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8BBFEEFB-ABC6-B4F9-91B8-49168211E93F}"/>
                  </a:ext>
                </a:extLst>
              </p:cNvPr>
              <p:cNvSpPr txBox="1"/>
              <p:nvPr/>
            </p:nvSpPr>
            <p:spPr>
              <a:xfrm>
                <a:off x="389365" y="3568992"/>
                <a:ext cx="9515983" cy="805193"/>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S</a:t>
                </a:r>
                <a:r>
                  <a:rPr kumimoji="0" lang="zh-CN" altLang="zh-CN" sz="2400" b="0" i="0" strike="noStrike" kern="1200" cap="none" spc="0" normalizeH="0" baseline="-25000" noProof="0">
                    <a:ln>
                      <a:noFill/>
                    </a:ln>
                    <a:solidFill>
                      <a:srgbClr val="FF0000"/>
                    </a:solidFill>
                    <a:effectLst/>
                    <a:uLnTx/>
                    <a:uFillTx/>
                    <a:latin typeface="白正" pitchFamily="24"/>
                    <a:ea typeface="黑体" pitchFamily="24"/>
                    <a:cs typeface="宋体" pitchFamily="24"/>
                  </a:rPr>
                  <a:t>矩形</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cs typeface="宋体" pitchFamily="24"/>
                  </a:rPr>
                  <a:t>PQMN</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PN</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PQ</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y</a:t>
                </a:r>
                <a14:m>
                  <m:oMath xmlns:m="http://schemas.openxmlformats.org/officeDocument/2006/math">
                    <m:d>
                      <m:d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dPr>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𝑦</m:t>
                        </m:r>
                      </m:e>
                    </m:d>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y</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80</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y</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2400.</a:t>
                </a:r>
                <a:endParaRPr lang="zh-CN" altLang="en-US">
                  <a:solidFill>
                    <a:srgbClr val="FF0000"/>
                  </a:solidFill>
                </a:endParaRPr>
              </a:p>
            </p:txBody>
          </p:sp>
        </mc:Choice>
        <mc:Fallback xmlns="">
          <p:sp>
            <p:nvSpPr>
              <p:cNvPr id="5" name="文本框 4">
                <a:extLst>
                  <a:ext uri="{FF2B5EF4-FFF2-40B4-BE49-F238E27FC236}">
                    <a16:creationId xmlns:a16="http://schemas.microsoft.com/office/drawing/2014/main" id="{8BBFEEFB-ABC6-B4F9-91B8-49168211E93F}"/>
                  </a:ext>
                </a:extLst>
              </p:cNvPr>
              <p:cNvSpPr txBox="1">
                <a:spLocks noRot="1" noChangeAspect="1" noMove="1" noResize="1" noEditPoints="1" noAdjustHandles="1" noChangeArrowheads="1" noChangeShapeType="1" noTextEdit="1"/>
              </p:cNvSpPr>
              <p:nvPr/>
            </p:nvSpPr>
            <p:spPr>
              <a:xfrm>
                <a:off x="389365" y="3568992"/>
                <a:ext cx="9515983" cy="805193"/>
              </a:xfrm>
              <a:prstGeom prst="rect">
                <a:avLst/>
              </a:prstGeom>
              <a:blipFill>
                <a:blip r:embed="rId6"/>
                <a:stretch>
                  <a:fillRect l="-1025" r="-897" b="-3008"/>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81C21A39-6EAF-7F5F-B569-FAB04D6F7A14}"/>
              </a:ext>
            </a:extLst>
          </p:cNvPr>
          <p:cNvSpPr txBox="1"/>
          <p:nvPr/>
        </p:nvSpPr>
        <p:spPr>
          <a:xfrm>
            <a:off x="389365" y="4280573"/>
            <a:ext cx="629037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当</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y</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时，</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S</a:t>
            </a:r>
            <a:r>
              <a:rPr kumimoji="0" lang="zh-CN" altLang="zh-CN" sz="2400" b="0" i="0" strike="noStrike" kern="1200" cap="none" spc="0" normalizeH="0" baseline="-25000" noProof="0">
                <a:ln>
                  <a:noFill/>
                </a:ln>
                <a:solidFill>
                  <a:srgbClr val="FF0000"/>
                </a:solidFill>
                <a:effectLst/>
                <a:uLnTx/>
                <a:uFillTx/>
                <a:latin typeface="白正" pitchFamily="24"/>
                <a:ea typeface="黑体" pitchFamily="24"/>
                <a:cs typeface="宋体" pitchFamily="24"/>
              </a:rPr>
              <a:t>矩形</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cs typeface="宋体" pitchFamily="24"/>
              </a:rPr>
              <a:t>PQMN</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的最大值为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2400mm</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7" name="文本框 6">
            <a:extLst>
              <a:ext uri="{FF2B5EF4-FFF2-40B4-BE49-F238E27FC236}">
                <a16:creationId xmlns:a16="http://schemas.microsoft.com/office/drawing/2014/main" id="{5C4A98F8-F865-1A99-6D87-BAB179747EA6}"/>
              </a:ext>
            </a:extLst>
          </p:cNvPr>
          <p:cNvSpPr txBox="1"/>
          <p:nvPr/>
        </p:nvSpPr>
        <p:spPr>
          <a:xfrm>
            <a:off x="389365" y="4756061"/>
            <a:ext cx="68332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此时矩形零件的相邻两条边长分别为</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PN</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60mm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8" name="文本框 7">
                <a:extLst>
                  <a:ext uri="{FF2B5EF4-FFF2-40B4-BE49-F238E27FC236}">
                    <a16:creationId xmlns:a16="http://schemas.microsoft.com/office/drawing/2014/main" id="{0EEE4365-8DC7-902F-6B17-7DD799F4CCDC}"/>
                  </a:ext>
                </a:extLst>
              </p:cNvPr>
              <p:cNvSpPr txBox="1"/>
              <p:nvPr/>
            </p:nvSpPr>
            <p:spPr>
              <a:xfrm>
                <a:off x="389365" y="5231549"/>
                <a:ext cx="4007548" cy="729565"/>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PQ</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60</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
          <p:sp>
            <p:nvSpPr>
              <p:cNvPr id="8" name="文本框 7">
                <a:extLst>
                  <a:ext uri="{FF2B5EF4-FFF2-40B4-BE49-F238E27FC236}">
                    <a16:creationId xmlns:a16="http://schemas.microsoft.com/office/drawing/2014/main" id="{0EEE4365-8DC7-902F-6B17-7DD799F4CCDC}"/>
                  </a:ext>
                </a:extLst>
              </p:cNvPr>
              <p:cNvSpPr txBox="1">
                <a:spLocks noRot="1" noChangeAspect="1" noMove="1" noResize="1" noEditPoints="1" noAdjustHandles="1" noChangeArrowheads="1" noChangeShapeType="1" noTextEdit="1"/>
              </p:cNvSpPr>
              <p:nvPr/>
            </p:nvSpPr>
            <p:spPr>
              <a:xfrm>
                <a:off x="389365" y="5231549"/>
                <a:ext cx="4007548" cy="729565"/>
              </a:xfrm>
              <a:prstGeom prst="rect">
                <a:avLst/>
              </a:prstGeom>
              <a:blipFill>
                <a:blip r:embed="rId7"/>
                <a:stretch>
                  <a:fillRect l="-2435" r="-1826" b="-7500"/>
                </a:stretch>
              </a:blipFill>
            </p:spPr>
            <p:txBody>
              <a:bodyPr/>
              <a:lstStyle/>
              <a:p>
                <a:r>
                  <a:rPr lang="zh-CN" altLang="en-US">
                    <a:noFill/>
                  </a:rPr>
                  <a:t> </a:t>
                </a:r>
              </a:p>
            </p:txBody>
          </p:sp>
        </mc:Fallback>
      </mc:AlternateContent>
      <p:sp>
        <p:nvSpPr>
          <p:cNvPr id="9" name="yt_shape_11426">
            <a:extLst>
              <a:ext uri="{FF2B5EF4-FFF2-40B4-BE49-F238E27FC236}">
                <a16:creationId xmlns:a16="http://schemas.microsoft.com/office/drawing/2014/main" id="{61680DAC-2B0A-3A45-4C4A-198331A148FD}"/>
              </a:ext>
            </a:extLst>
          </p:cNvPr>
          <p:cNvSpPr txBox="1"/>
          <p:nvPr/>
        </p:nvSpPr>
        <p:spPr>
          <a:xfrm>
            <a:off x="479376" y="836712"/>
            <a:ext cx="11111999" cy="908647"/>
          </a:xfrm>
          <a:prstGeom prst="rect">
            <a:avLst/>
          </a:prstGeom>
        </p:spPr>
        <p:txBody>
          <a:bodyPr vert="horz" wrap="square" lIns="0" tIns="0" rIns="0" bIns="0" rtlCol="0">
            <a:spAutoFit/>
          </a:bodyPr>
          <a:lstStyle/>
          <a:p>
            <a:pPr algn="l" eaLnBrk="1" latinLnBrk="0" hangingPunct="0">
              <a:lnSpc>
                <a:spcPct val="130000"/>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白正" pitchFamily="24"/>
                <a:ea typeface="宋体" pitchFamily="24"/>
                <a:cs typeface="宋体" pitchFamily="24"/>
              </a:rPr>
              <a:t>）如图</a:t>
            </a:r>
            <a:r>
              <a:rPr lang="en-US" altLang="zh-CN" sz="2400" b="0" i="0" u="none" dirty="0">
                <a:solidFill>
                  <a:srgbClr val="000000"/>
                </a:solidFill>
                <a:effectLst/>
                <a:latin typeface="宋体" pitchFamily="24"/>
                <a:ea typeface="宋体" pitchFamily="24"/>
                <a:cs typeface="宋体" pitchFamily="24"/>
              </a:rPr>
              <a:t>②</a:t>
            </a:r>
            <a:r>
              <a:rPr lang="zh-CN" altLang="zh-CN" sz="2400" b="0" i="0" u="none" dirty="0">
                <a:solidFill>
                  <a:srgbClr val="000000"/>
                </a:solidFill>
                <a:effectLst/>
                <a:latin typeface="白正" pitchFamily="24"/>
                <a:ea typeface="宋体" pitchFamily="24"/>
                <a:cs typeface="宋体" pitchFamily="24"/>
              </a:rPr>
              <a:t>，如果原题中所要加工的零件只是一个矩形，求这个矩形面积的最大值和达到这个最大值时矩形零件的相邻两条边长</a:t>
            </a:r>
            <a:r>
              <a:rPr lang="en-US" altLang="zh-CN" sz="2400" b="0" i="0" u="none" dirty="0">
                <a:solidFill>
                  <a:srgbClr val="000000"/>
                </a:solidFill>
                <a:effectLst/>
                <a:latin typeface="Times New Roman" pitchFamily="24"/>
                <a:ea typeface="Times New Roman" pitchFamily="24"/>
                <a:cs typeface="宋体" pitchFamily="24"/>
              </a:rPr>
              <a:t>.</a:t>
            </a:r>
          </a:p>
        </p:txBody>
      </p:sp>
      <p:pic>
        <p:nvPicPr>
          <p:cNvPr id="10" name="yt_image_11427">
            <a:extLst>
              <a:ext uri="{FF2B5EF4-FFF2-40B4-BE49-F238E27FC236}">
                <a16:creationId xmlns:a16="http://schemas.microsoft.com/office/drawing/2014/main" id="{0A054C40-8ADC-1C2F-F49C-86C5B92306FF}"/>
              </a:ext>
              <a:ext uri="">
                <a16:creationId xmlns="" xmlns:a14="http://schemas.microsoft.com/office/drawing/2010/main" xmlns:mc="http://schemas.openxmlformats.org/markup-compatibility/2006" xmlns:a16="http://schemas.microsoft.com/office/drawing/2014/main" id="{5351258F-BC95-41E6-9372-C2FE361B0291}"/>
              </a:ext>
            </a:extLst>
          </p:cNvPr>
          <p:cNvPicPr>
            <a:picLocks noChangeAspect="1" noChangeArrowheads="1"/>
          </p:cNvPicPr>
          <p:nvPr/>
        </p:nvPicPr>
        <p:blipFill>
          <a:blip r:embed="rId8" cstate="print"/>
          <a:srcRect/>
          <a:stretch>
            <a:fillRect/>
          </a:stretch>
        </p:blipFill>
        <p:spPr bwMode="auto">
          <a:xfrm>
            <a:off x="9488147" y="1750375"/>
            <a:ext cx="1778070" cy="1311021"/>
          </a:xfrm>
          <a:prstGeom prst="rect">
            <a:avLst/>
          </a:prstGeom>
          <a:noFill/>
          <a:extLst>
            <a:ext uri="{909E8E84-426E-40DD-AFC4-6F175D3DCCD1}">
              <a14:hiddenFill xmlns:a14="http://schemas.microsoft.com/office/drawing/2010/main">
                <a:solidFill>
                  <a:srgbClr val="FFFFFF"/>
                </a:solidFill>
              </a14:hiddenFill>
            </a:ext>
          </a:extLst>
        </p:spPr>
      </p:pic>
      <p:sp>
        <p:nvSpPr>
          <p:cNvPr id="11" name="yt_shape_11429">
            <a:extLst>
              <a:ext uri="{FF2B5EF4-FFF2-40B4-BE49-F238E27FC236}">
                <a16:creationId xmlns:a16="http://schemas.microsoft.com/office/drawing/2014/main" id="{CFF4EA8D-CBF3-7DE0-7C11-8FDFC82A31CE}"/>
              </a:ext>
            </a:extLst>
          </p:cNvPr>
          <p:cNvSpPr txBox="1"/>
          <p:nvPr/>
        </p:nvSpPr>
        <p:spPr>
          <a:xfrm>
            <a:off x="10069406" y="3111895"/>
            <a:ext cx="615553" cy="412036"/>
          </a:xfrm>
          <a:prstGeom prst="rect">
            <a:avLst/>
          </a:prstGeom>
        </p:spPr>
        <p:txBody>
          <a:bodyPr vert="horz" wrap="none" lIns="0" tIns="0" rIns="0" bIns="0" rtlCol="0">
            <a:spAutoFit/>
          </a:bodyPr>
          <a:lstStyle/>
          <a:p>
            <a:pPr algn="ctr" eaLnBrk="1" latinLnBrk="0" hangingPunct="0">
              <a:lnSpc>
                <a:spcPct val="130000"/>
              </a:lnSpc>
            </a:pPr>
            <a:r>
              <a:rPr lang="zh-CN" altLang="zh-CN" sz="2400" b="0" i="0" u="none">
                <a:solidFill>
                  <a:srgbClr val="000000"/>
                </a:solidFill>
                <a:effectLst/>
                <a:latin typeface="白正" pitchFamily="24"/>
                <a:ea typeface="宋体" pitchFamily="24"/>
                <a:cs typeface="宋体" pitchFamily="24"/>
              </a:rPr>
              <a:t>图</a:t>
            </a:r>
            <a:r>
              <a:rPr lang="en-US" altLang="zh-CN" sz="2400" b="0" i="0" u="none">
                <a:solidFill>
                  <a:srgbClr val="000000"/>
                </a:solidFill>
                <a:effectLst/>
                <a:latin typeface="宋体" pitchFamily="24"/>
                <a:ea typeface="宋体" pitchFamily="24"/>
                <a:cs typeface="宋体" pitchFamily="24"/>
              </a:rPr>
              <a:t>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375" name="yt_shape_11375"/>
          <p:cNvSpPr txBox="1"/>
          <p:nvPr/>
        </p:nvSpPr>
        <p:spPr>
          <a:xfrm>
            <a:off x="623392" y="2204864"/>
            <a:ext cx="11111999" cy="138877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黑体" pitchFamily="24"/>
                <a:cs typeface="宋体" pitchFamily="24"/>
              </a:rPr>
              <a:t>【母题分析】</a:t>
            </a:r>
            <a:r>
              <a:rPr lang="zh-CN" altLang="zh-CN" sz="2400" b="0" i="0" u="none">
                <a:solidFill>
                  <a:srgbClr val="000000"/>
                </a:solidFill>
                <a:effectLst/>
                <a:latin typeface="白正" pitchFamily="24"/>
                <a:ea typeface="楷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楷体" pitchFamily="24"/>
                <a:cs typeface="宋体" pitchFamily="24"/>
              </a:rPr>
              <a:t>）从总体上讲本题考查的是相似三角形的性质：相似三角形对应高的比等于相似比</a:t>
            </a:r>
            <a:r>
              <a:rPr lang="en-US" altLang="zh-CN" sz="2400" b="0" i="0" u="none">
                <a:solidFill>
                  <a:srgbClr val="000000"/>
                </a:solidFill>
                <a:effectLst/>
                <a:latin typeface="Times New Roman" pitchFamily="24"/>
                <a:ea typeface="Times New Roman" pitchFamily="24"/>
                <a:cs typeface="宋体" pitchFamily="24"/>
              </a:rPr>
              <a:t>.</a:t>
            </a:r>
          </a:p>
          <a:p>
            <a:pPr algn="l" eaLnBrk="1" latinLnBrk="0" hangingPunct="0">
              <a:lnSpc>
                <a:spcPct val="129999"/>
              </a:lnSpc>
            </a:pPr>
            <a:r>
              <a:rPr lang="zh-CN" altLang="zh-CN" sz="2400" b="0" i="0" u="none">
                <a:solidFill>
                  <a:srgbClr val="000000"/>
                </a:solidFill>
                <a:effectLst/>
                <a:latin typeface="白正" pitchFamily="24"/>
                <a:ea typeface="楷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楷体" pitchFamily="24"/>
                <a:cs typeface="宋体" pitchFamily="24"/>
              </a:rPr>
              <a:t>）解决本题的关键点：由</a:t>
            </a:r>
            <a:r>
              <a:rPr lang="en-US" altLang="zh-CN" sz="2400" b="0" i="1" u="none">
                <a:solidFill>
                  <a:srgbClr val="000000"/>
                </a:solidFill>
                <a:effectLst/>
                <a:latin typeface="Times New Roman" pitchFamily="24"/>
                <a:ea typeface="Times New Roman" pitchFamily="24"/>
                <a:cs typeface="宋体" pitchFamily="24"/>
              </a:rPr>
              <a:t>EF</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GH</a:t>
            </a:r>
            <a:r>
              <a:rPr lang="zh-CN" altLang="zh-CN" sz="2400" b="0" i="0" u="none">
                <a:solidFill>
                  <a:srgbClr val="000000"/>
                </a:solidFill>
                <a:effectLst/>
                <a:latin typeface="白正" pitchFamily="24"/>
                <a:ea typeface="楷体" pitchFamily="24"/>
                <a:cs typeface="宋体" pitchFamily="24"/>
              </a:rPr>
              <a:t>，得到</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AEF</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en-US" altLang="zh-CN" sz="2400" b="0" i="0" u="none">
                <a:solidFill>
                  <a:srgbClr val="000000"/>
                </a:solidFill>
                <a:effectLst/>
                <a:latin typeface="Times New Roman" pitchFamily="24"/>
                <a:ea typeface="Times New Roman" pitchFamily="24"/>
                <a:cs typeface="宋体" pitchFamily="24"/>
              </a:rPr>
              <a:t>.</a:t>
            </a:r>
          </a:p>
        </p:txBody>
      </p:sp>
      <p:sp>
        <p:nvSpPr>
          <p:cNvPr id="2" name="yt_shape_11377">
            <a:extLst>
              <a:ext uri="{FF2B5EF4-FFF2-40B4-BE49-F238E27FC236}">
                <a16:creationId xmlns:a16="http://schemas.microsoft.com/office/drawing/2014/main" id="{52750479-E2D7-5136-81C2-8990C5336798}"/>
              </a:ext>
            </a:extLst>
          </p:cNvPr>
          <p:cNvSpPr txBox="1"/>
          <p:nvPr/>
        </p:nvSpPr>
        <p:spPr>
          <a:xfrm>
            <a:off x="623273" y="3615493"/>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spc="150" dirty="0">
                <a:solidFill>
                  <a:srgbClr val="000000"/>
                </a:solidFill>
                <a:effectLst/>
                <a:latin typeface="白正" pitchFamily="24"/>
                <a:ea typeface="楷体" pitchFamily="24"/>
                <a:cs typeface="宋体" pitchFamily="24"/>
              </a:rPr>
              <a:t>（</a:t>
            </a:r>
            <a:r>
              <a:rPr lang="en-US" altLang="zh-CN" sz="2400" b="0" i="0" u="none" spc="150" dirty="0">
                <a:solidFill>
                  <a:srgbClr val="000000"/>
                </a:solidFill>
                <a:effectLst/>
                <a:latin typeface="Times New Roman" pitchFamily="24"/>
                <a:ea typeface="Times New Roman" pitchFamily="24"/>
                <a:cs typeface="宋体" pitchFamily="24"/>
              </a:rPr>
              <a:t>3</a:t>
            </a:r>
            <a:r>
              <a:rPr lang="zh-CN" altLang="zh-CN" sz="2400" b="0" i="0" u="none" spc="150" dirty="0">
                <a:solidFill>
                  <a:srgbClr val="000000"/>
                </a:solidFill>
                <a:effectLst/>
                <a:latin typeface="白正" pitchFamily="24"/>
                <a:ea typeface="楷体" pitchFamily="24"/>
                <a:cs typeface="宋体" pitchFamily="24"/>
              </a:rPr>
              <a:t>）考查形式：正方形内接于三角形，解决正方形的边长与三角形边长之间的关系</a:t>
            </a:r>
            <a:r>
              <a:rPr lang="en-US" altLang="zh-CN" sz="2400" b="0" i="0" u="none" spc="150" dirty="0">
                <a:solidFill>
                  <a:srgbClr val="000000"/>
                </a:solidFill>
                <a:effectLst/>
                <a:latin typeface="Times New Roman" pitchFamily="24"/>
                <a:ea typeface="Times New Roman" pitchFamily="24"/>
                <a:cs typeface="宋体" pitchFamily="24"/>
              </a:rPr>
              <a:t>. </a:t>
            </a:r>
            <a:r>
              <a:rPr lang="zh-CN" altLang="zh-CN" sz="2400" b="0" i="0" u="none" dirty="0">
                <a:solidFill>
                  <a:srgbClr val="FF0000">
                    <a:alpha val="0"/>
                  </a:srgbClr>
                </a:solidFill>
                <a:effectLst/>
                <a:latin typeface="白正" pitchFamily="24"/>
                <a:ea typeface="黑体" pitchFamily="24"/>
                <a:cs typeface="宋体" pitchFamily="24"/>
              </a:rPr>
              <a:t>零件的边长是</a:t>
            </a:r>
            <a:r>
              <a:rPr lang="en-US" altLang="zh-CN" sz="2400" b="0" i="0" u="none" dirty="0">
                <a:solidFill>
                  <a:srgbClr val="FF0000">
                    <a:alpha val="0"/>
                  </a:srgbClr>
                </a:solidFill>
                <a:effectLst/>
                <a:latin typeface="Times New Roman" pitchFamily="24"/>
                <a:ea typeface="Times New Roman" pitchFamily="24"/>
                <a:cs typeface="宋体" pitchFamily="24"/>
              </a:rPr>
              <a:t>48mm.</a:t>
            </a:r>
            <a:r>
              <a:rPr lang="zh-CN" altLang="zh-CN" sz="100" b="0" i="0" u="none" dirty="0">
                <a:noFill/>
                <a:effectLst/>
                <a:latin typeface="白正"/>
                <a:ea typeface="宋体"/>
                <a:cs typeface="宋体"/>
              </a:rPr>
              <a:t>⁠</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2" name="文本框 1">
            <a:extLst>
              <a:ext uri="{FF2B5EF4-FFF2-40B4-BE49-F238E27FC236}">
                <a16:creationId xmlns:a16="http://schemas.microsoft.com/office/drawing/2014/main" id="{8768B90E-7162-1101-060B-C2F5FC514B66}"/>
              </a:ext>
            </a:extLst>
          </p:cNvPr>
          <p:cNvSpPr txBox="1"/>
          <p:nvPr/>
        </p:nvSpPr>
        <p:spPr>
          <a:xfrm>
            <a:off x="551384" y="1556792"/>
            <a:ext cx="58061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解：设正方形的边长为</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，则</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EF</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mm.</a:t>
            </a:r>
            <a:endParaRPr lang="zh-CN" altLang="en-US">
              <a:solidFill>
                <a:srgbClr val="FF0000"/>
              </a:solidFill>
            </a:endParaRPr>
          </a:p>
        </p:txBody>
      </p:sp>
      <p:sp>
        <p:nvSpPr>
          <p:cNvPr id="3" name="文本框 2">
            <a:extLst>
              <a:ext uri="{FF2B5EF4-FFF2-40B4-BE49-F238E27FC236}">
                <a16:creationId xmlns:a16="http://schemas.microsoft.com/office/drawing/2014/main" id="{015BBD64-608F-F372-1913-6C00B4167669}"/>
              </a:ext>
            </a:extLst>
          </p:cNvPr>
          <p:cNvSpPr txBox="1"/>
          <p:nvPr/>
        </p:nvSpPr>
        <p:spPr>
          <a:xfrm>
            <a:off x="551384" y="2032280"/>
            <a:ext cx="36836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80mm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4885F6E4-51F3-BDB7-1432-56CA2035F40E}"/>
              </a:ext>
            </a:extLst>
          </p:cNvPr>
          <p:cNvSpPr txBox="1"/>
          <p:nvPr/>
        </p:nvSpPr>
        <p:spPr>
          <a:xfrm>
            <a:off x="551384" y="2507768"/>
            <a:ext cx="30820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AK</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mm.</a:t>
            </a:r>
            <a:endParaRPr lang="zh-CN" altLang="en-US">
              <a:solidFill>
                <a:srgbClr val="FF0000"/>
              </a:solidFill>
            </a:endParaRPr>
          </a:p>
        </p:txBody>
      </p:sp>
      <p:sp>
        <p:nvSpPr>
          <p:cNvPr id="5" name="文本框 4">
            <a:extLst>
              <a:ext uri="{FF2B5EF4-FFF2-40B4-BE49-F238E27FC236}">
                <a16:creationId xmlns:a16="http://schemas.microsoft.com/office/drawing/2014/main" id="{B20D9345-7862-ED81-DF4C-9E3A48CEE296}"/>
              </a:ext>
            </a:extLst>
          </p:cNvPr>
          <p:cNvSpPr txBox="1"/>
          <p:nvPr/>
        </p:nvSpPr>
        <p:spPr>
          <a:xfrm>
            <a:off x="551384" y="2983256"/>
            <a:ext cx="58093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正方形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EFHG</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内接于</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ABC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EF</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GH</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EFDADD3D-F254-6E57-F058-1240474878F0}"/>
                  </a:ext>
                </a:extLst>
              </p:cNvPr>
              <p:cNvSpPr txBox="1"/>
              <p:nvPr/>
            </p:nvSpPr>
            <p:spPr>
              <a:xfrm>
                <a:off x="551384" y="3458744"/>
                <a:ext cx="4132008" cy="769379"/>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AEF</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ABC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𝐸𝐹</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𝐵𝐶</m:t>
                        </m:r>
                      </m:den>
                    </m:f>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𝐴𝐾</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𝐴𝐷</m:t>
                        </m:r>
                      </m:den>
                    </m:f>
                  </m:oMath>
                </a14:m>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Choice>
        <mc:Fallback xmlns="">
          <p:sp>
            <p:nvSpPr>
              <p:cNvPr id="6" name="文本框 5">
                <a:extLst>
                  <a:ext uri="{FF2B5EF4-FFF2-40B4-BE49-F238E27FC236}">
                    <a16:creationId xmlns:a16="http://schemas.microsoft.com/office/drawing/2014/main" id="{EFDADD3D-F254-6E57-F058-1240474878F0}"/>
                  </a:ext>
                </a:extLst>
              </p:cNvPr>
              <p:cNvSpPr txBox="1">
                <a:spLocks noRot="1" noChangeAspect="1" noMove="1" noResize="1" noEditPoints="1" noAdjustHandles="1" noChangeArrowheads="1" noChangeShapeType="1" noTextEdit="1"/>
              </p:cNvSpPr>
              <p:nvPr/>
            </p:nvSpPr>
            <p:spPr>
              <a:xfrm>
                <a:off x="551384" y="3458744"/>
                <a:ext cx="4132008" cy="769379"/>
              </a:xfrm>
              <a:prstGeom prst="rect">
                <a:avLst/>
              </a:prstGeom>
              <a:blipFill>
                <a:blip r:embed="rId2"/>
                <a:stretch>
                  <a:fillRect l="-2212" r="-2655" b="-472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3D3B4B8E-A593-9163-5860-83FC0D918D22}"/>
                  </a:ext>
                </a:extLst>
              </p:cNvPr>
              <p:cNvSpPr txBox="1"/>
              <p:nvPr/>
            </p:nvSpPr>
            <p:spPr>
              <a:xfrm>
                <a:off x="551384" y="4134511"/>
                <a:ext cx="3238818" cy="76931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即</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120</m:t>
                        </m:r>
                      </m:den>
                    </m:f>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80</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48.</a:t>
                </a:r>
                <a:endParaRPr lang="zh-CN" altLang="en-US">
                  <a:solidFill>
                    <a:srgbClr val="FF0000"/>
                  </a:solidFill>
                </a:endParaRPr>
              </a:p>
            </p:txBody>
          </p:sp>
        </mc:Choice>
        <mc:Fallback xmlns="">
          <p:sp>
            <p:nvSpPr>
              <p:cNvPr id="7" name="文本框 6">
                <a:extLst>
                  <a:ext uri="{FF2B5EF4-FFF2-40B4-BE49-F238E27FC236}">
                    <a16:creationId xmlns:a16="http://schemas.microsoft.com/office/drawing/2014/main" id="{3D3B4B8E-A593-9163-5860-83FC0D918D22}"/>
                  </a:ext>
                </a:extLst>
              </p:cNvPr>
              <p:cNvSpPr txBox="1">
                <a:spLocks noRot="1" noChangeAspect="1" noMove="1" noResize="1" noEditPoints="1" noAdjustHandles="1" noChangeArrowheads="1" noChangeShapeType="1" noTextEdit="1"/>
              </p:cNvSpPr>
              <p:nvPr/>
            </p:nvSpPr>
            <p:spPr>
              <a:xfrm>
                <a:off x="551384" y="4134511"/>
                <a:ext cx="3238818" cy="769316"/>
              </a:xfrm>
              <a:prstGeom prst="rect">
                <a:avLst/>
              </a:prstGeom>
              <a:blipFill>
                <a:blip r:embed="rId3"/>
                <a:stretch>
                  <a:fillRect l="-2820" r="-3008" b="-5556"/>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2A831661-734C-F4A8-FB42-B2E351A87232}"/>
              </a:ext>
            </a:extLst>
          </p:cNvPr>
          <p:cNvSpPr txBox="1"/>
          <p:nvPr/>
        </p:nvSpPr>
        <p:spPr>
          <a:xfrm>
            <a:off x="551384" y="4810215"/>
            <a:ext cx="4691761" cy="517982"/>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这个正方形零件的边长是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48mm.</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381" name="yt_shape_11381"/>
          <p:cNvSpPr txBox="1"/>
          <p:nvPr/>
        </p:nvSpPr>
        <p:spPr>
          <a:xfrm>
            <a:off x="540000" y="2042013"/>
            <a:ext cx="3693640"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cs typeface="宋体" pitchFamily="32"/>
              </a:rPr>
              <a:t> </a:t>
            </a:r>
            <a:r>
              <a:rPr lang="en-US" altLang="zh-CN" sz="3250" b="0" i="0" u="none" spc="28065">
                <a:solidFill>
                  <a:srgbClr val="1EE3CF"/>
                </a:solidFill>
                <a:effectLst/>
                <a:latin typeface="白正" pitchFamily="32"/>
                <a:ea typeface="宋体" pitchFamily="32"/>
                <a:cs typeface="宋体" pitchFamily="32"/>
              </a:rPr>
              <a:t> </a:t>
            </a:r>
          </a:p>
        </p:txBody>
      </p:sp>
      <p:pic>
        <p:nvPicPr>
          <p:cNvPr id="11380" name="yt_image_11380">
            <a:extLst>
              <a:ext uri="">
                <a16:creationId xmlns="" xmlns:a14="http://schemas.microsoft.com/office/drawing/2010/main" xmlns:a16="http://schemas.microsoft.com/office/drawing/2014/main" xmlns:m="http://schemas.openxmlformats.org/officeDocument/2006/math" xmlns:p14="http://schemas.microsoft.com/office/powerpoint/2010/main" xmlns:mc="http://schemas.openxmlformats.org/markup-compatibility/2006" id="{5351258F-BC95-41E6-9372-C2FE361B0291}"/>
              </a:ext>
            </a:extLst>
          </p:cNvPr>
          <p:cNvPicPr>
            <a:picLocks noChangeAspect="1" noChangeArrowheads="1"/>
          </p:cNvPicPr>
          <p:nvPr/>
        </p:nvPicPr>
        <p:blipFill>
          <a:blip r:embed="rId2" cstate="print"/>
          <a:srcRect/>
          <a:stretch>
            <a:fillRect/>
          </a:stretch>
        </p:blipFill>
        <p:spPr bwMode="auto">
          <a:xfrm>
            <a:off x="540000" y="2042013"/>
            <a:ext cx="3665082" cy="646938"/>
          </a:xfrm>
          <a:prstGeom prst="rect">
            <a:avLst/>
          </a:prstGeom>
          <a:noFill/>
          <a:extLst>
            <a:ext uri="{909E8E84-426E-40DD-AFC4-6F175D3DCCD1}">
              <a14:hiddenFill xmlns:a14="http://schemas.microsoft.com/office/drawing/2010/main">
                <a:solidFill>
                  <a:srgbClr val="FFFFFF"/>
                </a:solidFill>
              </a14:hiddenFill>
            </a:ext>
          </a:extLst>
        </p:spPr>
      </p:pic>
      <p:sp>
        <p:nvSpPr>
          <p:cNvPr id="11383" name="yt_shape_11383"/>
          <p:cNvSpPr txBox="1"/>
          <p:nvPr/>
        </p:nvSpPr>
        <p:spPr>
          <a:xfrm>
            <a:off x="540119" y="2739596"/>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如图，在</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白正" pitchFamily="24"/>
                <a:ea typeface="宋体" pitchFamily="24"/>
                <a:cs typeface="宋体" pitchFamily="24"/>
              </a:rPr>
              <a:t>中，</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白正" pitchFamily="24"/>
                <a:ea typeface="宋体" pitchFamily="24"/>
                <a:cs typeface="宋体" pitchFamily="24"/>
              </a:rPr>
              <a:t>，高</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白正" pitchFamily="24"/>
                <a:ea typeface="宋体" pitchFamily="24"/>
                <a:cs typeface="宋体" pitchFamily="24"/>
              </a:rPr>
              <a:t>，正方形</a:t>
            </a:r>
            <a:r>
              <a:rPr lang="en-US" altLang="zh-CN" sz="2400" b="0" i="1" u="none">
                <a:solidFill>
                  <a:srgbClr val="000000"/>
                </a:solidFill>
                <a:effectLst/>
                <a:latin typeface="Times New Roman" pitchFamily="24"/>
                <a:ea typeface="Times New Roman" pitchFamily="24"/>
                <a:cs typeface="宋体" pitchFamily="24"/>
              </a:rPr>
              <a:t>EFGH</a:t>
            </a:r>
            <a:r>
              <a:rPr lang="zh-CN" altLang="zh-CN" sz="2400" b="0" i="0" u="none">
                <a:solidFill>
                  <a:srgbClr val="000000"/>
                </a:solidFill>
                <a:effectLst/>
                <a:latin typeface="白正" pitchFamily="24"/>
                <a:ea typeface="宋体" pitchFamily="24"/>
                <a:cs typeface="宋体" pitchFamily="24"/>
              </a:rPr>
              <a:t>的一边在</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白正" pitchFamily="24"/>
                <a:ea typeface="宋体" pitchFamily="24"/>
                <a:cs typeface="宋体" pitchFamily="24"/>
              </a:rPr>
              <a:t>上，点</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F</a:t>
            </a:r>
            <a:r>
              <a:rPr lang="zh-CN" altLang="zh-CN" sz="2400" b="0" i="0" u="none">
                <a:solidFill>
                  <a:srgbClr val="000000"/>
                </a:solidFill>
                <a:effectLst/>
                <a:latin typeface="白正" pitchFamily="24"/>
                <a:ea typeface="宋体" pitchFamily="24"/>
                <a:cs typeface="宋体" pitchFamily="24"/>
              </a:rPr>
              <a:t>分别在</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白正" pitchFamily="24"/>
                <a:ea typeface="宋体" pitchFamily="24"/>
                <a:cs typeface="宋体" pitchFamily="24"/>
              </a:rPr>
              <a:t>上，</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白正" pitchFamily="24"/>
                <a:ea typeface="宋体" pitchFamily="24"/>
                <a:cs typeface="宋体" pitchFamily="24"/>
              </a:rPr>
              <a:t>交</a:t>
            </a:r>
            <a:r>
              <a:rPr lang="en-US" altLang="zh-CN" sz="2400" b="0" i="1" u="none">
                <a:solidFill>
                  <a:srgbClr val="000000"/>
                </a:solidFill>
                <a:effectLst/>
                <a:latin typeface="Times New Roman" pitchFamily="24"/>
                <a:ea typeface="Times New Roman" pitchFamily="24"/>
                <a:cs typeface="宋体" pitchFamily="24"/>
              </a:rPr>
              <a:t>EF</a:t>
            </a:r>
            <a:r>
              <a:rPr lang="zh-CN" altLang="zh-CN" sz="2400" b="0" i="0" u="none">
                <a:solidFill>
                  <a:srgbClr val="000000"/>
                </a:solidFill>
                <a:effectLst/>
                <a:latin typeface="白正" pitchFamily="24"/>
                <a:ea typeface="宋体" pitchFamily="24"/>
                <a:cs typeface="宋体" pitchFamily="24"/>
              </a:rPr>
              <a:t>于点</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白正"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AN</a:t>
            </a:r>
            <a:r>
              <a:rPr lang="zh-CN" altLang="zh-CN" sz="2400" b="0" i="0" u="none">
                <a:solidFill>
                  <a:srgbClr val="000000"/>
                </a:solidFill>
                <a:effectLst/>
                <a:latin typeface="白正" pitchFamily="24"/>
                <a:ea typeface="宋体" pitchFamily="24"/>
                <a:cs typeface="宋体" pitchFamily="24"/>
              </a:rPr>
              <a:t>的长为（</a:t>
            </a:r>
            <a:r>
              <a:rPr lang="zh-CN" altLang="zh-CN" sz="1200" b="0" i="0" u="none">
                <a:solidFill>
                  <a:srgbClr val="000000"/>
                </a:solidFill>
                <a:effectLst/>
                <a:latin typeface="白正"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1200" b="0" i="0" u="none">
                <a:solidFill>
                  <a:srgbClr val="000000"/>
                </a:solidFill>
                <a:effectLst/>
                <a:latin typeface="白正" pitchFamily="12"/>
                <a:ea typeface="宋体" pitchFamily="12"/>
                <a:cs typeface="宋体" pitchFamily="12"/>
              </a:rPr>
              <a:t>　</a:t>
            </a:r>
            <a:r>
              <a:rPr lang="zh-CN" altLang="zh-CN" sz="2400" b="0" i="0" u="none">
                <a:solidFill>
                  <a:srgbClr val="000000"/>
                </a:solidFill>
                <a:effectLst/>
                <a:latin typeface="白正"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1387" name="yt_table_11387_skip" title="H_50.39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23247029"/>
                  </p:ext>
                </p:extLst>
              </p:nvPr>
            </p:nvGraphicFramePr>
            <p:xfrm>
              <a:off x="540000" y="3705891"/>
              <a:ext cx="6847841" cy="640017"/>
            </p:xfrm>
            <a:graphic>
              <a:graphicData uri="http://schemas.openxmlformats.org/drawingml/2006/table">
                <a:tbl>
                  <a:tblPr/>
                  <a:tblGrid>
                    <a:gridCol w="1941830">
                      <a:extLst>
                        <a:ext uri="{9D8B030D-6E8A-4147-A177-3AD203B41FA5}">
                          <a16:colId xmlns:a16="http://schemas.microsoft.com/office/drawing/2014/main" val="10178"/>
                        </a:ext>
                      </a:extLst>
                    </a:gridCol>
                    <a:gridCol w="1948180">
                      <a:extLst>
                        <a:ext uri="{9D8B030D-6E8A-4147-A177-3AD203B41FA5}">
                          <a16:colId xmlns:a16="http://schemas.microsoft.com/office/drawing/2014/main" val="10179"/>
                        </a:ext>
                      </a:extLst>
                    </a:gridCol>
                    <a:gridCol w="1924368">
                      <a:extLst>
                        <a:ext uri="{9D8B030D-6E8A-4147-A177-3AD203B41FA5}">
                          <a16:colId xmlns:a16="http://schemas.microsoft.com/office/drawing/2014/main" val="10180"/>
                        </a:ext>
                      </a:extLst>
                    </a:gridCol>
                    <a:gridCol w="1033463">
                      <a:extLst>
                        <a:ext uri="{9D8B030D-6E8A-4147-A177-3AD203B41FA5}">
                          <a16:colId xmlns:a16="http://schemas.microsoft.com/office/drawing/2014/main" val="10181"/>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48"/>
                      </a:ext>
                    </a:extLst>
                  </a:tr>
                </a:tbl>
              </a:graphicData>
            </a:graphic>
          </p:graphicFrame>
        </mc:Choice>
        <mc:Fallback xmlns="" xmlns:a16="http://schemas.microsoft.com/office/drawing/2014/main" xmlns:m="http://schemas.openxmlformats.org/officeDocument/2006/math" xmlns:p14="http://schemas.microsoft.com/office/powerpoint/2010/main">
          <p:graphicFrame>
            <p:nvGraphicFramePr>
              <p:cNvPr id="11387" name="yt_table_11387_skip" descr="{&quot;rangeId&quot;:4,&quot;type&quot;:&quot;Option&quot;,&quot;drawing&quot;:[&quot;yt_shape_11384&quot;]}" title="H_50.39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23247029"/>
                  </p:ext>
                </p:extLst>
              </p:nvPr>
            </p:nvGraphicFramePr>
            <p:xfrm>
              <a:off x="540000" y="2563878"/>
              <a:ext cx="6847841" cy="640017"/>
            </p:xfrm>
            <a:graphic>
              <a:graphicData uri="http://schemas.openxmlformats.org/drawingml/2006/table">
                <a:tbl>
                  <a:tblPr/>
                  <a:tblGrid>
                    <a:gridCol w="1941830">
                      <a:extLst>
                        <a:ext uri="{9D8B030D-6E8A-4147-A177-3AD203B41FA5}">
                          <a16:colId xmlns:a16="http://schemas.microsoft.com/office/drawing/2014/main" val="10178"/>
                        </a:ext>
                      </a:extLst>
                    </a:gridCol>
                    <a:gridCol w="1948180">
                      <a:extLst>
                        <a:ext uri="{9D8B030D-6E8A-4147-A177-3AD203B41FA5}">
                          <a16:colId xmlns:a16="http://schemas.microsoft.com/office/drawing/2014/main" val="10179"/>
                        </a:ext>
                      </a:extLst>
                    </a:gridCol>
                    <a:gridCol w="1924368">
                      <a:extLst>
                        <a:ext uri="{9D8B030D-6E8A-4147-A177-3AD203B41FA5}">
                          <a16:colId xmlns:a16="http://schemas.microsoft.com/office/drawing/2014/main" val="10180"/>
                        </a:ext>
                      </a:extLst>
                    </a:gridCol>
                    <a:gridCol w="1033463">
                      <a:extLst>
                        <a:ext uri="{9D8B030D-6E8A-4147-A177-3AD203B41FA5}">
                          <a16:colId xmlns:a16="http://schemas.microsoft.com/office/drawing/2014/main" val="10181"/>
                        </a:ext>
                      </a:extLst>
                    </a:gridCol>
                  </a:tblGrid>
                  <a:tr h="640017">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r="-252351" b="-16038"/>
                          </a:stretch>
                        </a:blipFill>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B.2</a:t>
                          </a:r>
                        </a:p>
                      </a:txBody>
                      <a:tcPr marL="0" marR="0" marT="0" marB="0" anchor="ctr">
                        <a:lnL w="9522" cmpd="sng">
                          <a:noFill/>
                        </a:lnL>
                        <a:lnR w="9522" cmpd="sng">
                          <a:noFill/>
                        </a:lnR>
                        <a:lnT w="9522" cmpd="sng">
                          <a:noFill/>
                        </a:lnT>
                        <a:lnB w="9522" cmpd="sng">
                          <a:noFill/>
                        </a:lnB>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202857" r="-53968" b="-16038"/>
                          </a:stretch>
                        </a:blipFill>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48"/>
                      </a:ext>
                    </a:extLst>
                  </a:tr>
                </a:tbl>
              </a:graphicData>
            </a:graphic>
          </p:graphicFrame>
        </mc:Fallback>
      </mc:AlternateContent>
      <p:grpSp>
        <p:nvGrpSpPr>
          <p:cNvPr id="11384" name="yt_shape_11384_skip" title="H_115.781105">
            <a:extLst>
              <a:ext uri="{FF2B5EF4-FFF2-40B4-BE49-F238E27FC236}">
                <a16:creationId xmlns:a16="http://schemas.microsoft.com/office/drawing/2014/main" id="{249740F1-2B05-4C5A-B423-6F681AEFABC2}"/>
              </a:ext>
            </a:extLst>
          </p:cNvPr>
          <p:cNvGrpSpPr/>
          <p:nvPr/>
        </p:nvGrpSpPr>
        <p:grpSpPr>
          <a:xfrm>
            <a:off x="10091238" y="3705891"/>
            <a:ext cx="1558589" cy="1470420"/>
            <a:chOff x="0" y="0"/>
            <a:chExt cx="1558589" cy="1470420"/>
          </a:xfrm>
        </p:grpSpPr>
        <p:pic>
          <p:nvPicPr>
            <p:cNvPr id="2" name="yt_image_11384">
              <a:extLst>
                <a:ext uri="">
                  <a16:creationId xmlns="" xmlns:mc="http://schemas.openxmlformats.org/markup-compatibility/2006" xmlns:p14="http://schemas.microsoft.com/office/powerpoint/2010/main" xmlns:a14="http://schemas.microsoft.com/office/drawing/2010/main" xmlns:a16="http://schemas.microsoft.com/office/drawing/2014/main" xmlns:m="http://schemas.openxmlformats.org/officeDocument/2006/math" id="{5351258F-BC95-41E6-9372-C2FE361B0291}"/>
                </a:ext>
              </a:extLst>
            </p:cNvPr>
            <p:cNvPicPr>
              <a:picLocks noChangeAspect="1" noChangeArrowheads="1"/>
            </p:cNvPicPr>
            <p:nvPr/>
          </p:nvPicPr>
          <p:blipFill>
            <a:blip r:embed="rId4" cstate="print"/>
            <a:srcRect/>
            <a:stretch>
              <a:fillRect/>
            </a:stretch>
          </p:blipFill>
          <p:spPr bwMode="auto">
            <a:xfrm>
              <a:off x="0" y="0"/>
              <a:ext cx="1558589" cy="1074420"/>
            </a:xfrm>
            <a:prstGeom prst="rect">
              <a:avLst/>
            </a:prstGeom>
            <a:noFill/>
            <a:extLst>
              <a:ext uri="{909E8E84-426E-40DD-AFC4-6F175D3DCCD1}">
                <a14:hiddenFill xmlns:a14="http://schemas.microsoft.com/office/drawing/2010/main">
                  <a:solidFill>
                    <a:srgbClr val="FFFFFF"/>
                  </a:solidFill>
                </a14:hiddenFill>
              </a:ext>
            </a:extLst>
          </p:spPr>
        </p:pic>
        <p:sp>
          <p:nvSpPr>
            <p:cNvPr id="11386" name="yt_shape_11386"/>
            <p:cNvSpPr txBox="1"/>
            <p:nvPr/>
          </p:nvSpPr>
          <p:spPr>
            <a:xfrm>
              <a:off x="246013" y="1110420"/>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题图</a:t>
              </a:r>
            </a:p>
          </p:txBody>
        </p:sp>
      </p:grpSp>
      <p:sp>
        <p:nvSpPr>
          <p:cNvPr id="3" name="文本框 2">
            <a:extLst>
              <a:ext uri="{FF2B5EF4-FFF2-40B4-BE49-F238E27FC236}">
                <a16:creationId xmlns:a16="http://schemas.microsoft.com/office/drawing/2014/main" id="{A67AF47D-7E66-9183-0251-1A1E4102C6B9}"/>
              </a:ext>
            </a:extLst>
          </p:cNvPr>
          <p:cNvSpPr txBox="1"/>
          <p:nvPr/>
        </p:nvSpPr>
        <p:spPr>
          <a:xfrm>
            <a:off x="7000132" y="3168278"/>
            <a:ext cx="383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388" name="yt_shape_11388"/>
          <p:cNvSpPr txBox="1"/>
          <p:nvPr/>
        </p:nvSpPr>
        <p:spPr>
          <a:xfrm>
            <a:off x="540119" y="1767850"/>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如图，矩形</a:t>
            </a:r>
            <a:r>
              <a:rPr lang="en-US" altLang="zh-CN" sz="2400" b="0" i="1" u="none">
                <a:solidFill>
                  <a:srgbClr val="000000"/>
                </a:solidFill>
                <a:effectLst/>
                <a:latin typeface="Times New Roman" pitchFamily="24"/>
                <a:ea typeface="Times New Roman" pitchFamily="24"/>
                <a:cs typeface="宋体" pitchFamily="24"/>
              </a:rPr>
              <a:t>DEFG</a:t>
            </a:r>
            <a:r>
              <a:rPr lang="zh-CN" altLang="zh-CN" sz="2400" b="0" i="0" u="none">
                <a:solidFill>
                  <a:srgbClr val="000000"/>
                </a:solidFill>
                <a:effectLst/>
                <a:latin typeface="白正" pitchFamily="24"/>
                <a:ea typeface="宋体" pitchFamily="24"/>
                <a:cs typeface="宋体" pitchFamily="24"/>
              </a:rPr>
              <a:t>的边</a:t>
            </a:r>
            <a:r>
              <a:rPr lang="en-US" altLang="zh-CN" sz="2400" b="0" i="1" u="none">
                <a:solidFill>
                  <a:srgbClr val="000000"/>
                </a:solidFill>
                <a:effectLst/>
                <a:latin typeface="Times New Roman" pitchFamily="24"/>
                <a:ea typeface="Times New Roman" pitchFamily="24"/>
                <a:cs typeface="宋体" pitchFamily="24"/>
              </a:rPr>
              <a:t>EF</a:t>
            </a:r>
            <a:r>
              <a:rPr lang="zh-CN" altLang="zh-CN" sz="2400" b="0" i="0" u="none">
                <a:solidFill>
                  <a:srgbClr val="000000"/>
                </a:solidFill>
                <a:effectLst/>
                <a:latin typeface="白正" pitchFamily="24"/>
                <a:ea typeface="宋体" pitchFamily="24"/>
                <a:cs typeface="宋体" pitchFamily="24"/>
              </a:rPr>
              <a:t>在</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白正" pitchFamily="24"/>
                <a:ea typeface="宋体" pitchFamily="24"/>
                <a:cs typeface="宋体" pitchFamily="24"/>
              </a:rPr>
              <a:t>的</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白正" pitchFamily="24"/>
                <a:ea typeface="宋体" pitchFamily="24"/>
                <a:cs typeface="宋体" pitchFamily="24"/>
              </a:rPr>
              <a:t>边上，点</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在边</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白正" pitchFamily="24"/>
                <a:ea typeface="宋体" pitchFamily="24"/>
                <a:cs typeface="宋体" pitchFamily="24"/>
              </a:rPr>
              <a:t>上，点</a:t>
            </a:r>
            <a:r>
              <a:rPr lang="en-US" altLang="zh-CN" sz="2400" b="0" i="1" u="none">
                <a:solidFill>
                  <a:srgbClr val="000000"/>
                </a:solidFill>
                <a:effectLst/>
                <a:latin typeface="Times New Roman" pitchFamily="24"/>
                <a:ea typeface="Times New Roman" pitchFamily="24"/>
                <a:cs typeface="宋体" pitchFamily="24"/>
              </a:rPr>
              <a:t>G</a:t>
            </a:r>
            <a:r>
              <a:rPr lang="zh-CN" altLang="zh-CN" sz="2400" b="0" i="0" u="none">
                <a:solidFill>
                  <a:srgbClr val="000000"/>
                </a:solidFill>
                <a:effectLst/>
                <a:latin typeface="白正" pitchFamily="24"/>
                <a:ea typeface="宋体" pitchFamily="24"/>
                <a:cs typeface="宋体" pitchFamily="24"/>
              </a:rPr>
              <a:t>在边</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白正" pitchFamily="24"/>
                <a:ea typeface="宋体" pitchFamily="24"/>
                <a:cs typeface="宋体" pitchFamily="24"/>
              </a:rPr>
              <a:t>上，</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ADG</a:t>
            </a:r>
            <a:r>
              <a:rPr lang="zh-CN" altLang="zh-CN" sz="2400" b="0" i="0" u="none">
                <a:solidFill>
                  <a:srgbClr val="000000"/>
                </a:solidFill>
                <a:effectLst/>
                <a:latin typeface="白正" pitchFamily="24"/>
                <a:ea typeface="宋体" pitchFamily="24"/>
                <a:cs typeface="宋体" pitchFamily="24"/>
              </a:rPr>
              <a:t>的面积是</a:t>
            </a:r>
            <a:r>
              <a:rPr lang="en-US" altLang="zh-CN" sz="2400" b="0" i="0" u="none">
                <a:solidFill>
                  <a:srgbClr val="000000"/>
                </a:solidFill>
                <a:effectLst/>
                <a:latin typeface="Times New Roman" pitchFamily="24"/>
                <a:ea typeface="Times New Roman" pitchFamily="24"/>
                <a:cs typeface="宋体" pitchFamily="24"/>
              </a:rPr>
              <a:t>40</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白正" pitchFamily="24"/>
                <a:ea typeface="宋体" pitchFamily="24"/>
                <a:cs typeface="宋体" pitchFamily="24"/>
              </a:rPr>
              <a:t>的面积是</a:t>
            </a:r>
            <a:r>
              <a:rPr lang="en-US" altLang="zh-CN" sz="2400" b="0" i="0" u="none">
                <a:solidFill>
                  <a:srgbClr val="000000"/>
                </a:solidFill>
                <a:effectLst/>
                <a:latin typeface="Times New Roman" pitchFamily="24"/>
                <a:ea typeface="Times New Roman" pitchFamily="24"/>
                <a:cs typeface="宋体" pitchFamily="24"/>
              </a:rPr>
              <a:t>90</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AM</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白正" pitchFamily="24"/>
                <a:ea typeface="宋体" pitchFamily="24"/>
                <a:cs typeface="宋体" pitchFamily="24"/>
              </a:rPr>
              <a:t>于</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白正" pitchFamily="24"/>
                <a:ea typeface="宋体" pitchFamily="24"/>
                <a:cs typeface="宋体" pitchFamily="24"/>
              </a:rPr>
              <a:t>，交</a:t>
            </a:r>
            <a:r>
              <a:rPr lang="en-US" altLang="zh-CN" sz="2400" b="0" i="1" u="none">
                <a:solidFill>
                  <a:srgbClr val="000000"/>
                </a:solidFill>
                <a:effectLst/>
                <a:latin typeface="Times New Roman" pitchFamily="24"/>
                <a:ea typeface="Times New Roman" pitchFamily="24"/>
                <a:cs typeface="宋体" pitchFamily="24"/>
              </a:rPr>
              <a:t>DG</a:t>
            </a:r>
            <a:r>
              <a:rPr lang="zh-CN" altLang="zh-CN" sz="2400" b="0" i="0" u="none">
                <a:solidFill>
                  <a:srgbClr val="000000"/>
                </a:solidFill>
                <a:effectLst/>
                <a:latin typeface="白正" pitchFamily="24"/>
                <a:ea typeface="宋体" pitchFamily="24"/>
                <a:cs typeface="宋体" pitchFamily="24"/>
              </a:rPr>
              <a:t>于</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白正"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AN</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AM</a:t>
            </a:r>
            <a:r>
              <a:rPr lang="zh-CN" altLang="zh-CN" sz="2400" b="0" i="0" u="none">
                <a:solidFill>
                  <a:srgbClr val="000000"/>
                </a:solidFill>
                <a:effectLst/>
                <a:latin typeface="白正" pitchFamily="24"/>
                <a:ea typeface="宋体" pitchFamily="24"/>
                <a:cs typeface="宋体" pitchFamily="24"/>
              </a:rPr>
              <a:t>＝</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a:t>
            </a:r>
            <a:r>
              <a:rPr lang="en-US"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p:sp>
        <p:nvSpPr>
          <p:cNvPr id="11392" name="yt_shape_11392"/>
          <p:cNvSpPr txBox="1"/>
          <p:nvPr/>
        </p:nvSpPr>
        <p:spPr>
          <a:xfrm>
            <a:off x="540000" y="5127497"/>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1389" name="yt_shape_11389" title="H_135.2211">
            <a:extLst>
              <a:ext uri="{FF2B5EF4-FFF2-40B4-BE49-F238E27FC236}">
                <a16:creationId xmlns:a16="http://schemas.microsoft.com/office/drawing/2014/main" id="{249740F1-2B05-4C5A-B423-6F681AEFABC2}"/>
              </a:ext>
            </a:extLst>
          </p:cNvPr>
          <p:cNvGrpSpPr/>
          <p:nvPr/>
        </p:nvGrpSpPr>
        <p:grpSpPr>
          <a:xfrm>
            <a:off x="5222408" y="3359780"/>
            <a:ext cx="1747182" cy="1717308"/>
            <a:chOff x="0" y="0"/>
            <a:chExt cx="1747182" cy="1717308"/>
          </a:xfrm>
        </p:grpSpPr>
        <p:pic>
          <p:nvPicPr>
            <p:cNvPr id="2" name="yt_image_11389">
              <a:extLs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0" y="0"/>
              <a:ext cx="1747182" cy="1321308"/>
            </a:xfrm>
            <a:prstGeom prst="rect">
              <a:avLst/>
            </a:prstGeom>
            <a:noFill/>
            <a:extLst>
              <a:ext uri="{909E8E84-426E-40DD-AFC4-6F175D3DCCD1}">
                <a14:hiddenFill xmlns:a14="http://schemas.microsoft.com/office/drawing/2010/main">
                  <a:solidFill>
                    <a:srgbClr val="FFFFFF"/>
                  </a:solidFill>
                </a14:hiddenFill>
              </a:ext>
            </a:extLst>
          </p:spPr>
        </p:pic>
        <p:sp>
          <p:nvSpPr>
            <p:cNvPr id="11391" name="yt_shape_11391"/>
            <p:cNvSpPr txBox="1"/>
            <p:nvPr/>
          </p:nvSpPr>
          <p:spPr>
            <a:xfrm>
              <a:off x="340310" y="1357308"/>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题图</a:t>
              </a:r>
            </a:p>
          </p:txBody>
        </p:sp>
      </p:grpSp>
      <p:sp>
        <p:nvSpPr>
          <p:cNvPr id="3" name="文本框 2">
            <a:extLst>
              <a:ext uri="{FF2B5EF4-FFF2-40B4-BE49-F238E27FC236}">
                <a16:creationId xmlns:a16="http://schemas.microsoft.com/office/drawing/2014/main" id="{D89C1DB1-9C51-FD9E-F0A9-A4419087D057}"/>
              </a:ext>
            </a:extLst>
          </p:cNvPr>
          <p:cNvSpPr txBox="1"/>
          <p:nvPr/>
        </p:nvSpPr>
        <p:spPr>
          <a:xfrm>
            <a:off x="1059708" y="2672020"/>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393" name="yt_shape_11393"/>
              <p:cNvSpPr txBox="1"/>
              <p:nvPr/>
            </p:nvSpPr>
            <p:spPr>
              <a:xfrm>
                <a:off x="540119" y="1890166"/>
                <a:ext cx="10380417" cy="168232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白正" pitchFamily="24"/>
                    <a:ea typeface="宋体" pitchFamily="24"/>
                    <a:cs typeface="宋体" pitchFamily="24"/>
                  </a:rPr>
                  <a:t>如图，在</a:t>
                </a:r>
                <a:r>
                  <a:rPr lang="en-US"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ABC</a:t>
                </a:r>
                <a:r>
                  <a:rPr lang="zh-CN" altLang="zh-CN" sz="2400" b="0" i="0" u="none" dirty="0">
                    <a:solidFill>
                      <a:srgbClr val="000000"/>
                    </a:solidFill>
                    <a:effectLst/>
                    <a:latin typeface="白正" pitchFamily="24"/>
                    <a:ea typeface="宋体" pitchFamily="24"/>
                    <a:cs typeface="宋体" pitchFamily="24"/>
                  </a:rPr>
                  <a:t>中，</a:t>
                </a:r>
                <a:r>
                  <a:rPr lang="en-US" altLang="zh-CN" sz="2400" b="0" i="1" u="none" dirty="0">
                    <a:solidFill>
                      <a:srgbClr val="000000"/>
                    </a:solidFill>
                    <a:effectLst/>
                    <a:latin typeface="Times New Roman" pitchFamily="24"/>
                    <a:ea typeface="Times New Roman" pitchFamily="24"/>
                    <a:cs typeface="宋体" pitchFamily="24"/>
                  </a:rPr>
                  <a:t>BC</a:t>
                </a: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6</a:t>
                </a:r>
                <a:r>
                  <a:rPr lang="zh-CN" altLang="zh-CN" sz="2400" b="0" i="0" u="none" dirty="0">
                    <a:solidFill>
                      <a:srgbClr val="000000"/>
                    </a:solidFill>
                    <a:effectLst/>
                    <a:latin typeface="白正"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BC</a:t>
                </a:r>
                <a:r>
                  <a:rPr lang="zh-CN" altLang="zh-CN" sz="2400" b="0" i="0" u="none" dirty="0">
                    <a:solidFill>
                      <a:srgbClr val="000000"/>
                    </a:solidFill>
                    <a:effectLst/>
                    <a:latin typeface="白正" pitchFamily="24"/>
                    <a:ea typeface="宋体" pitchFamily="24"/>
                    <a:cs typeface="宋体" pitchFamily="24"/>
                  </a:rPr>
                  <a:t>边上的高为</a:t>
                </a:r>
                <a:r>
                  <a:rPr lang="en-US" altLang="zh-CN" sz="2400" b="0" i="0" u="none"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白正" pitchFamily="24"/>
                    <a:ea typeface="宋体" pitchFamily="24"/>
                    <a:cs typeface="宋体" pitchFamily="24"/>
                  </a:rPr>
                  <a:t>，在</a:t>
                </a:r>
                <a:r>
                  <a:rPr lang="en-US"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ABC</a:t>
                </a:r>
                <a:r>
                  <a:rPr lang="zh-CN" altLang="zh-CN" sz="2400" b="0" i="0" u="none" dirty="0">
                    <a:solidFill>
                      <a:srgbClr val="000000"/>
                    </a:solidFill>
                    <a:effectLst/>
                    <a:latin typeface="白正" pitchFamily="24"/>
                    <a:ea typeface="宋体" pitchFamily="24"/>
                    <a:cs typeface="宋体" pitchFamily="24"/>
                  </a:rPr>
                  <a:t>的内部作一个矩形</a:t>
                </a:r>
                <a:r>
                  <a:rPr lang="en-US" altLang="zh-CN" sz="2400" b="0" i="1" u="none" dirty="0">
                    <a:solidFill>
                      <a:srgbClr val="000000"/>
                    </a:solidFill>
                    <a:effectLst/>
                    <a:latin typeface="Times New Roman" pitchFamily="24"/>
                    <a:ea typeface="Times New Roman" pitchFamily="24"/>
                    <a:cs typeface="宋体" pitchFamily="24"/>
                  </a:rPr>
                  <a:t>EFGD</a:t>
                </a:r>
                <a:r>
                  <a:rPr lang="zh-CN" altLang="zh-CN" sz="2400" b="0" i="0" u="none" dirty="0">
                    <a:solidFill>
                      <a:srgbClr val="000000"/>
                    </a:solidFill>
                    <a:effectLst/>
                    <a:latin typeface="白正" pitchFamily="24"/>
                    <a:ea typeface="宋体" pitchFamily="24"/>
                    <a:cs typeface="宋体" pitchFamily="24"/>
                  </a:rPr>
                  <a:t>，使</a:t>
                </a:r>
                <a:r>
                  <a:rPr lang="en-US" altLang="zh-CN" sz="2400" b="0" i="1" u="none" dirty="0">
                    <a:solidFill>
                      <a:srgbClr val="000000"/>
                    </a:solidFill>
                    <a:effectLst/>
                    <a:latin typeface="Times New Roman" pitchFamily="24"/>
                    <a:ea typeface="Times New Roman" pitchFamily="24"/>
                    <a:cs typeface="宋体" pitchFamily="24"/>
                  </a:rPr>
                  <a:t>EF</a:t>
                </a:r>
                <a:r>
                  <a:rPr lang="zh-CN" altLang="zh-CN" sz="2400" b="0" i="0" u="none" dirty="0">
                    <a:solidFill>
                      <a:srgbClr val="000000"/>
                    </a:solidFill>
                    <a:effectLst/>
                    <a:latin typeface="白正" pitchFamily="24"/>
                    <a:ea typeface="宋体" pitchFamily="24"/>
                    <a:cs typeface="宋体" pitchFamily="24"/>
                  </a:rPr>
                  <a:t>在</a:t>
                </a:r>
                <a:r>
                  <a:rPr lang="en-US" altLang="zh-CN" sz="2400" b="0" i="1" u="none" dirty="0">
                    <a:solidFill>
                      <a:srgbClr val="000000"/>
                    </a:solidFill>
                    <a:effectLst/>
                    <a:latin typeface="Times New Roman" pitchFamily="24"/>
                    <a:ea typeface="Times New Roman" pitchFamily="24"/>
                    <a:cs typeface="宋体" pitchFamily="24"/>
                  </a:rPr>
                  <a:t>BC</a:t>
                </a:r>
                <a:r>
                  <a:rPr lang="zh-CN" altLang="zh-CN" sz="2400" b="0" i="0" u="none" dirty="0">
                    <a:solidFill>
                      <a:srgbClr val="000000"/>
                    </a:solidFill>
                    <a:effectLst/>
                    <a:latin typeface="白正" pitchFamily="24"/>
                    <a:ea typeface="宋体" pitchFamily="24"/>
                    <a:cs typeface="宋体" pitchFamily="24"/>
                  </a:rPr>
                  <a:t>边上，另外两个顶点分别在</a:t>
                </a:r>
                <a:r>
                  <a:rPr lang="en-US" altLang="zh-CN" sz="2400" b="0" i="1" u="none" dirty="0">
                    <a:solidFill>
                      <a:srgbClr val="000000"/>
                    </a:solidFill>
                    <a:effectLst/>
                    <a:latin typeface="Times New Roman" pitchFamily="24"/>
                    <a:ea typeface="Times New Roman" pitchFamily="24"/>
                    <a:cs typeface="宋体" pitchFamily="24"/>
                  </a:rPr>
                  <a:t>AB</a:t>
                </a:r>
                <a:r>
                  <a:rPr lang="zh-CN" altLang="zh-CN" sz="2400" b="0" i="0" u="none" dirty="0">
                    <a:solidFill>
                      <a:srgbClr val="000000"/>
                    </a:solidFill>
                    <a:effectLst/>
                    <a:latin typeface="白正"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AC</a:t>
                </a:r>
                <a:r>
                  <a:rPr lang="zh-CN" altLang="zh-CN" sz="2400" b="0" i="0" u="none" dirty="0">
                    <a:solidFill>
                      <a:srgbClr val="000000"/>
                    </a:solidFill>
                    <a:effectLst/>
                    <a:latin typeface="白正" pitchFamily="24"/>
                    <a:ea typeface="宋体" pitchFamily="24"/>
                    <a:cs typeface="宋体" pitchFamily="24"/>
                  </a:rPr>
                  <a:t>边上，则对角线</a:t>
                </a:r>
                <a:r>
                  <a:rPr lang="en-US" altLang="zh-CN" sz="2400" b="0" i="1" u="none" dirty="0">
                    <a:solidFill>
                      <a:srgbClr val="000000"/>
                    </a:solidFill>
                    <a:effectLst/>
                    <a:latin typeface="Times New Roman" pitchFamily="24"/>
                    <a:ea typeface="Times New Roman" pitchFamily="24"/>
                    <a:cs typeface="宋体" pitchFamily="24"/>
                  </a:rPr>
                  <a:t>EG</a:t>
                </a:r>
                <a:r>
                  <a:rPr lang="zh-CN" altLang="zh-CN" sz="2400" b="0" i="0" u="none" dirty="0">
                    <a:solidFill>
                      <a:srgbClr val="000000"/>
                    </a:solidFill>
                    <a:effectLst/>
                    <a:latin typeface="白正" pitchFamily="24"/>
                    <a:ea typeface="宋体" pitchFamily="24"/>
                    <a:cs typeface="宋体" pitchFamily="24"/>
                  </a:rPr>
                  <a:t>长的最小值为</a:t>
                </a:r>
                <a:r>
                  <a:rPr lang="zh-CN" altLang="zh-CN" sz="100" b="0" i="0" spc="-100" dirty="0">
                    <a:solidFill>
                      <a:srgbClr val="FF0000"/>
                    </a:solidFill>
                    <a:effectLst/>
                    <a:latin typeface="白正" pitchFamily="24"/>
                    <a:ea typeface="宋体" pitchFamily="24"/>
                    <a:cs typeface="宋体" pitchFamily="24"/>
                  </a:rPr>
                  <a:t> </a:t>
                </a:r>
                <a:r>
                  <a:rPr lang="zh-CN" altLang="zh-CN" sz="2400" b="0" i="0" u="sng" dirty="0">
                    <a:solidFill>
                      <a:srgbClr val="000000"/>
                    </a:solidFill>
                    <a:effectLst/>
                    <a:uFill>
                      <a:solidFill>
                        <a:srgbClr val="000000"/>
                      </a:solidFill>
                    </a:uFill>
                    <a:latin typeface="白正" pitchFamily="24"/>
                    <a:ea typeface="宋体" pitchFamily="24"/>
                    <a:cs typeface="宋体" pitchFamily="24"/>
                  </a:rPr>
                  <a:t>　</a:t>
                </a:r>
                <a:r>
                  <a:rPr lang="zh-CN" altLang="zh-CN" sz="2400" b="0" i="0" u="sng" dirty="0">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12</m:t>
                        </m:r>
                        <m:rad>
                          <m:radPr>
                            <m:degHide m:val="on"/>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radPr>
                          <m:deg/>
                          <m:e>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13</m:t>
                            </m:r>
                          </m:e>
                        </m:rad>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13</m:t>
                        </m:r>
                      </m:den>
                    </m:f>
                  </m:oMath>
                </a14:m>
                <a:r>
                  <a:rPr lang="zh-CN" altLang="zh-CN" sz="2400" b="0" i="0" u="sng" dirty="0">
                    <a:solidFill>
                      <a:srgbClr val="000000"/>
                    </a:solidFill>
                    <a:effectLst/>
                    <a:uFill>
                      <a:solidFill>
                        <a:srgbClr val="000000"/>
                      </a:solidFill>
                    </a:uFill>
                    <a:latin typeface="白正" pitchFamily="24"/>
                    <a:ea typeface="宋体" pitchFamily="24"/>
                    <a:cs typeface="宋体" pitchFamily="24"/>
                  </a:rPr>
                  <a:t>　</a:t>
                </a:r>
                <a:r>
                  <a:rPr lang="zh-CN" altLang="zh-CN" sz="100" b="0" i="0" spc="-100" dirty="0">
                    <a:no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a:t>
                </a:r>
              </a:p>
            </p:txBody>
          </p:sp>
        </mc:Choice>
        <mc:Fallback xmlns="">
          <p:sp>
            <p:nvSpPr>
              <p:cNvPr id="11393" name="yt_shape_11393"/>
              <p:cNvSpPr txBox="1">
                <a:spLocks noRot="1" noChangeAspect="1" noMove="1" noResize="1" noEditPoints="1" noAdjustHandles="1" noChangeArrowheads="1" noChangeShapeType="1" noTextEdit="1"/>
              </p:cNvSpPr>
              <p:nvPr/>
            </p:nvSpPr>
            <p:spPr>
              <a:xfrm>
                <a:off x="540119" y="1890166"/>
                <a:ext cx="10380417" cy="1682320"/>
              </a:xfrm>
              <a:prstGeom prst="rect">
                <a:avLst/>
              </a:prstGeom>
              <a:blipFill>
                <a:blip r:embed="rId2"/>
                <a:stretch>
                  <a:fillRect l="-1821" t="-2899" r="-1704" b="-5797"/>
                </a:stretch>
              </a:blipFill>
            </p:spPr>
            <p:txBody>
              <a:bodyPr/>
              <a:lstStyle/>
              <a:p>
                <a:r>
                  <a:rPr lang="zh-CN" altLang="en-US">
                    <a:noFill/>
                  </a:rPr>
                  <a:t> </a:t>
                </a:r>
              </a:p>
            </p:txBody>
          </p:sp>
        </mc:Fallback>
      </mc:AlternateContent>
      <p:pic>
        <p:nvPicPr>
          <p:cNvPr id="11395" name="yt_image_11395">
            <a:extLst>
              <a:ext uri="">
                <a16:creationId xmlns="" xmlns:mc="http://schemas.openxmlformats.org/markup-compatibility/2006" xmlns:a14="http://schemas.microsoft.com/office/drawing/2010/main" xmlns:a16="http://schemas.microsoft.com/office/drawing/2014/main" id="{5351258F-BC95-41E6-9372-C2FE361B0291}"/>
              </a:ext>
            </a:extLst>
          </p:cNvPr>
          <p:cNvPicPr>
            <a:picLocks noChangeAspect="1" noChangeArrowheads="1"/>
          </p:cNvPicPr>
          <p:nvPr/>
        </p:nvPicPr>
        <p:blipFill>
          <a:blip r:embed="rId3" cstate="print"/>
          <a:srcRect/>
          <a:stretch>
            <a:fillRect/>
          </a:stretch>
        </p:blipFill>
        <p:spPr bwMode="auto">
          <a:xfrm>
            <a:off x="5075752" y="3775638"/>
            <a:ext cx="2040494" cy="1552194"/>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6C8DC49D-13E1-FD7F-A903-C792586035B4}"/>
                  </a:ext>
                </a:extLst>
              </p:cNvPr>
              <p:cNvSpPr txBox="1"/>
              <p:nvPr/>
            </p:nvSpPr>
            <p:spPr>
              <a:xfrm>
                <a:off x="1919536" y="2620314"/>
                <a:ext cx="840549" cy="80868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12</m:t>
                        </m:r>
                        <m:rad>
                          <m:radPr>
                            <m:degHide m:val="on"/>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13</m:t>
                            </m:r>
                          </m:e>
                        </m:rad>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13</m:t>
                        </m:r>
                      </m:den>
                    </m:f>
                  </m:oMath>
                </a14:m>
                <a:endParaRPr lang="zh-CN" altLang="en-US" dirty="0">
                  <a:solidFill>
                    <a:srgbClr val="FF0000"/>
                  </a:solidFill>
                </a:endParaRPr>
              </a:p>
            </p:txBody>
          </p:sp>
        </mc:Choice>
        <mc:Fallback xmlns="">
          <p:sp>
            <p:nvSpPr>
              <p:cNvPr id="2" name="文本框 1">
                <a:extLst>
                  <a:ext uri="{FF2B5EF4-FFF2-40B4-BE49-F238E27FC236}">
                    <a16:creationId xmlns:a16="http://schemas.microsoft.com/office/drawing/2014/main" id="{6C8DC49D-13E1-FD7F-A903-C792586035B4}"/>
                  </a:ext>
                </a:extLst>
              </p:cNvPr>
              <p:cNvSpPr txBox="1">
                <a:spLocks noRot="1" noChangeAspect="1" noMove="1" noResize="1" noEditPoints="1" noAdjustHandles="1" noChangeArrowheads="1" noChangeShapeType="1" noTextEdit="1"/>
              </p:cNvSpPr>
              <p:nvPr/>
            </p:nvSpPr>
            <p:spPr>
              <a:xfrm>
                <a:off x="1919536" y="2620314"/>
                <a:ext cx="840549" cy="808686"/>
              </a:xfrm>
              <a:prstGeom prst="rect">
                <a:avLst/>
              </a:prstGeom>
              <a:blipFill>
                <a:blip r:embed="rId4"/>
                <a:stretch>
                  <a:fillRect l="-11594" b="-751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397" name="yt_shape_11397"/>
          <p:cNvSpPr txBox="1"/>
          <p:nvPr/>
        </p:nvSpPr>
        <p:spPr>
          <a:xfrm>
            <a:off x="540000" y="90872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白正" pitchFamily="24"/>
                <a:ea typeface="宋体" pitchFamily="24"/>
                <a:cs typeface="宋体" pitchFamily="24"/>
              </a:rPr>
              <a:t>如图，</a:t>
            </a:r>
            <a:r>
              <a:rPr lang="en-US" altLang="zh-CN" sz="2400" b="0" i="0" u="none">
                <a:solidFill>
                  <a:srgbClr val="000000"/>
                </a:solidFill>
                <a:effectLst/>
                <a:latin typeface="Times New Roman" pitchFamily="24"/>
                <a:ea typeface="Times New Roman" pitchFamily="24"/>
                <a:cs typeface="宋体" pitchFamily="24"/>
              </a:rPr>
              <a:t>Rt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90°</a:t>
            </a:r>
            <a:r>
              <a:rPr lang="zh-CN" altLang="zh-CN" sz="2400" b="0" i="0" u="none">
                <a:solidFill>
                  <a:srgbClr val="000000"/>
                </a:solidFill>
                <a:effectLst/>
                <a:latin typeface="白正" pitchFamily="24"/>
                <a:ea typeface="宋体" pitchFamily="24"/>
                <a:cs typeface="宋体" pitchFamily="24"/>
              </a:rPr>
              <a:t>）中有三个内接正方形，</a:t>
            </a:r>
            <a:r>
              <a:rPr lang="en-US" altLang="zh-CN" sz="2400" b="0" i="1" u="none">
                <a:solidFill>
                  <a:srgbClr val="000000"/>
                </a:solidFill>
                <a:effectLst/>
                <a:latin typeface="Times New Roman" pitchFamily="24"/>
                <a:ea typeface="Times New Roman" pitchFamily="24"/>
                <a:cs typeface="宋体" pitchFamily="24"/>
              </a:rPr>
              <a:t>DF</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9cm</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GK</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6cm</a:t>
            </a:r>
            <a:r>
              <a:rPr lang="zh-CN" altLang="zh-CN" sz="2400" b="0" i="0" u="none">
                <a:solidFill>
                  <a:srgbClr val="000000"/>
                </a:solidFill>
                <a:effectLst/>
                <a:latin typeface="白正" pitchFamily="24"/>
                <a:ea typeface="宋体" pitchFamily="24"/>
                <a:cs typeface="宋体" pitchFamily="24"/>
              </a:rPr>
              <a:t>，求第三个正方形的边长</a:t>
            </a:r>
            <a:r>
              <a:rPr lang="en-US" altLang="zh-CN" sz="2400" b="0" i="1" u="none">
                <a:solidFill>
                  <a:srgbClr val="000000"/>
                </a:solidFill>
                <a:effectLst/>
                <a:latin typeface="Times New Roman" pitchFamily="24"/>
                <a:ea typeface="Times New Roman" pitchFamily="24"/>
                <a:cs typeface="宋体" pitchFamily="24"/>
              </a:rPr>
              <a:t>PQ</a:t>
            </a:r>
            <a:r>
              <a:rPr lang="en-US" altLang="zh-CN" sz="2400" b="0" i="0" u="none">
                <a:solidFill>
                  <a:srgbClr val="000000"/>
                </a:solidFill>
                <a:effectLst/>
                <a:latin typeface="Times New Roman" pitchFamily="24"/>
                <a:ea typeface="Times New Roman" pitchFamily="24"/>
                <a:cs typeface="宋体" pitchFamily="24"/>
              </a:rPr>
              <a:t>.</a:t>
            </a:r>
          </a:p>
        </p:txBody>
      </p:sp>
      <p:pic>
        <p:nvPicPr>
          <p:cNvPr id="11398" name="yt_image_11398">
            <a:extLst>
              <a:ext uri="">
                <a16:creationId xmlns="" xmlns:a14="http://schemas.microsoft.com/office/drawing/2010/main" xmlns:mc="http://schemas.openxmlformats.org/markup-compatibility/2006"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9192344" y="1988840"/>
            <a:ext cx="2042650" cy="1266444"/>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2" name="yt_shape_11400">
                <a:extLst>
                  <a:ext uri="{FF2B5EF4-FFF2-40B4-BE49-F238E27FC236}">
                    <a16:creationId xmlns:a16="http://schemas.microsoft.com/office/drawing/2014/main" id="{B7642054-A1EF-5FFF-FED0-552F52D25C88}"/>
                  </a:ext>
                </a:extLst>
              </p:cNvPr>
              <p:cNvSpPr txBox="1"/>
              <p:nvPr/>
            </p:nvSpPr>
            <p:spPr>
              <a:xfrm>
                <a:off x="479376" y="1817367"/>
                <a:ext cx="4802597" cy="4245393"/>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解：设</a:t>
                </a:r>
                <a:r>
                  <a:rPr lang="en-US" altLang="zh-CN" sz="2400" b="0" i="1" u="none">
                    <a:solidFill>
                      <a:srgbClr val="FF0000">
                        <a:alpha val="0"/>
                      </a:srgbClr>
                    </a:solidFill>
                    <a:effectLst/>
                    <a:latin typeface="Times New Roman" pitchFamily="24"/>
                    <a:ea typeface="Times New Roman" pitchFamily="24"/>
                    <a:cs typeface="宋体" pitchFamily="24"/>
                  </a:rPr>
                  <a:t>PQ</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x</a:t>
                </a:r>
                <a:r>
                  <a:rPr lang="en-US" altLang="zh-CN" sz="2400" b="0" i="0" u="none">
                    <a:solidFill>
                      <a:srgbClr val="FF0000">
                        <a:alpha val="0"/>
                      </a:srgbClr>
                    </a:solidFill>
                    <a:effectLst/>
                    <a:latin typeface="Times New Roman" pitchFamily="24"/>
                    <a:ea typeface="Times New Roman" pitchFamily="24"/>
                    <a:cs typeface="宋体" pitchFamily="24"/>
                  </a:rPr>
                  <a:t>cm</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GK</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PQ</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FKG</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KQP</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又</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FGK</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KPQ</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90°</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FGK</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KPQ</a:t>
                </a:r>
                <a:r>
                  <a:rPr lang="en-US" altLang="zh-CN" sz="2400" b="0" i="0" u="none">
                    <a:solidFill>
                      <a:srgbClr val="FF0000">
                        <a:alpha val="0"/>
                      </a:srgbClr>
                    </a:solidFill>
                    <a:effectLst/>
                    <a:latin typeface="Times New Roman" pitchFamily="24"/>
                    <a:ea typeface="Times New Roman"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𝐹𝐺</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𝐾𝑃</m:t>
                        </m:r>
                      </m:den>
                    </m:f>
                  </m:oMath>
                </a14:m>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𝐺𝐾</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𝑃𝑄</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FG</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EF</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EG</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6</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cm</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6</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den>
                    </m:f>
                  </m:oMath>
                </a14:m>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6</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den>
                    </m:f>
                  </m:oMath>
                </a14:m>
                <a:r>
                  <a:rPr lang="zh-CN" altLang="zh-CN" sz="2400" b="0" i="0" u="none">
                    <a:solidFill>
                      <a:srgbClr val="FF0000">
                        <a:alpha val="0"/>
                      </a:srgbClr>
                    </a:solidFill>
                    <a:effectLst/>
                    <a:latin typeface="白正" pitchFamily="24"/>
                    <a:ea typeface="黑体" pitchFamily="24"/>
                    <a:cs typeface="宋体" pitchFamily="24"/>
                  </a:rPr>
                  <a:t>，解得</a:t>
                </a:r>
                <a:r>
                  <a:rPr lang="en-US" altLang="zh-CN" sz="2400" b="0" i="1" u="none">
                    <a:solidFill>
                      <a:srgbClr val="FF0000">
                        <a:alpha val="0"/>
                      </a:srgbClr>
                    </a:solidFill>
                    <a:effectLst/>
                    <a:latin typeface="Times New Roman" pitchFamily="24"/>
                    <a:ea typeface="Times New Roman" pitchFamily="24"/>
                    <a:cs typeface="宋体" pitchFamily="24"/>
                  </a:rPr>
                  <a:t>x</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白正" pitchFamily="24"/>
                    <a:ea typeface="黑体" pitchFamily="24"/>
                    <a:cs typeface="宋体" pitchFamily="24"/>
                  </a:rPr>
                  <a:t>第三个正方形的边长</a:t>
                </a:r>
                <a:r>
                  <a:rPr lang="en-US" altLang="zh-CN" sz="2400" b="0" i="1" u="none">
                    <a:solidFill>
                      <a:srgbClr val="FF0000">
                        <a:alpha val="0"/>
                      </a:srgbClr>
                    </a:solidFill>
                    <a:effectLst/>
                    <a:latin typeface="Times New Roman" pitchFamily="24"/>
                    <a:ea typeface="Times New Roman" pitchFamily="24"/>
                    <a:cs typeface="宋体" pitchFamily="24"/>
                  </a:rPr>
                  <a:t>PQ</a:t>
                </a:r>
                <a:r>
                  <a:rPr lang="zh-CN" altLang="zh-CN" sz="2400" b="0" i="0" u="none">
                    <a:solidFill>
                      <a:srgbClr val="FF0000">
                        <a:alpha val="0"/>
                      </a:srgbClr>
                    </a:solidFill>
                    <a:effectLst/>
                    <a:latin typeface="白正" pitchFamily="24"/>
                    <a:ea typeface="黑体" pitchFamily="24"/>
                    <a:cs typeface="宋体" pitchFamily="24"/>
                  </a:rPr>
                  <a:t>为</a:t>
                </a:r>
                <a:r>
                  <a:rPr lang="en-US" altLang="zh-CN" sz="2400" b="0" i="0" u="none">
                    <a:solidFill>
                      <a:srgbClr val="FF0000">
                        <a:alpha val="0"/>
                      </a:srgbClr>
                    </a:solidFill>
                    <a:effectLst/>
                    <a:latin typeface="Times New Roman" pitchFamily="24"/>
                    <a:ea typeface="Times New Roman" pitchFamily="24"/>
                    <a:cs typeface="宋体" pitchFamily="24"/>
                  </a:rPr>
                  <a:t>4cm.</a:t>
                </a:r>
                <a:r>
                  <a:rPr lang="zh-CN" altLang="zh-CN" sz="100" b="0" i="0" u="none">
                    <a:noFill/>
                    <a:effectLst/>
                    <a:latin typeface="白正"/>
                    <a:ea typeface="宋体"/>
                    <a:cs typeface="宋体"/>
                  </a:rPr>
                  <a:t>⁠</a:t>
                </a:r>
              </a:p>
            </p:txBody>
          </p:sp>
        </mc:Choice>
        <mc:Fallback xmlns="">
          <p:sp>
            <p:nvSpPr>
              <p:cNvPr id="2" name="yt_shape_11400">
                <a:extLst>
                  <a:ext uri="{FF2B5EF4-FFF2-40B4-BE49-F238E27FC236}">
                    <a16:creationId xmlns:a16="http://schemas.microsoft.com/office/drawing/2014/main" id="{B7642054-A1EF-5FFF-FED0-552F52D25C88}"/>
                  </a:ext>
                </a:extLst>
              </p:cNvPr>
              <p:cNvSpPr txBox="1">
                <a:spLocks noRot="1" noChangeAspect="1" noMove="1" noResize="1" noEditPoints="1" noAdjustHandles="1" noChangeArrowheads="1" noChangeShapeType="1" noTextEdit="1"/>
              </p:cNvSpPr>
              <p:nvPr/>
            </p:nvSpPr>
            <p:spPr>
              <a:xfrm>
                <a:off x="479376" y="1817367"/>
                <a:ext cx="4802597" cy="4245393"/>
              </a:xfrm>
              <a:prstGeom prst="rect">
                <a:avLst/>
              </a:prstGeom>
              <a:blipFill>
                <a:blip r:embed="rId3"/>
                <a:stretch>
                  <a:fillRect l="-3939" t="-1148" r="-2668" b="-3587"/>
                </a:stretch>
              </a:blipFill>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4D059EBA-14F7-5F01-83D3-E27E3784F0A3}"/>
              </a:ext>
            </a:extLst>
          </p:cNvPr>
          <p:cNvSpPr txBox="1"/>
          <p:nvPr/>
        </p:nvSpPr>
        <p:spPr>
          <a:xfrm>
            <a:off x="389365" y="1770561"/>
            <a:ext cx="2616899"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解：设</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PQ</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3C34607C-1CA2-A578-FB4E-E12C7DB7A23B}"/>
              </a:ext>
            </a:extLst>
          </p:cNvPr>
          <p:cNvSpPr txBox="1"/>
          <p:nvPr/>
        </p:nvSpPr>
        <p:spPr>
          <a:xfrm>
            <a:off x="389365" y="2246049"/>
            <a:ext cx="1924749"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GK</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PQ</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5" name="文本框 4">
            <a:extLst>
              <a:ext uri="{FF2B5EF4-FFF2-40B4-BE49-F238E27FC236}">
                <a16:creationId xmlns:a16="http://schemas.microsoft.com/office/drawing/2014/main" id="{763D0059-7391-A332-ED2A-8A7450BA527B}"/>
              </a:ext>
            </a:extLst>
          </p:cNvPr>
          <p:cNvSpPr txBox="1"/>
          <p:nvPr/>
        </p:nvSpPr>
        <p:spPr>
          <a:xfrm>
            <a:off x="389365" y="2721537"/>
            <a:ext cx="2694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FKG</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KQP</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6" name="文本框 5">
            <a:extLst>
              <a:ext uri="{FF2B5EF4-FFF2-40B4-BE49-F238E27FC236}">
                <a16:creationId xmlns:a16="http://schemas.microsoft.com/office/drawing/2014/main" id="{D2FF4828-78B6-0477-E55B-1315BD10DA64}"/>
              </a:ext>
            </a:extLst>
          </p:cNvPr>
          <p:cNvSpPr txBox="1"/>
          <p:nvPr/>
        </p:nvSpPr>
        <p:spPr>
          <a:xfrm>
            <a:off x="389365" y="3197025"/>
            <a:ext cx="39599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FGK</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KPQ</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6E0B6C6C-A7B5-779F-F32F-12315A569B8B}"/>
                  </a:ext>
                </a:extLst>
              </p:cNvPr>
              <p:cNvSpPr txBox="1"/>
              <p:nvPr/>
            </p:nvSpPr>
            <p:spPr>
              <a:xfrm>
                <a:off x="389365" y="3672513"/>
                <a:ext cx="4003611" cy="820687"/>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FGK</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KPQ</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𝐹𝐺</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𝐾𝑃</m:t>
                        </m:r>
                      </m:den>
                    </m:f>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𝐺𝐾</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𝑃𝑄</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
          <p:sp>
            <p:nvSpPr>
              <p:cNvPr id="7" name="文本框 6">
                <a:extLst>
                  <a:ext uri="{FF2B5EF4-FFF2-40B4-BE49-F238E27FC236}">
                    <a16:creationId xmlns:a16="http://schemas.microsoft.com/office/drawing/2014/main" id="{6E0B6C6C-A7B5-779F-F32F-12315A569B8B}"/>
                  </a:ext>
                </a:extLst>
              </p:cNvPr>
              <p:cNvSpPr txBox="1">
                <a:spLocks noRot="1" noChangeAspect="1" noMove="1" noResize="1" noEditPoints="1" noAdjustHandles="1" noChangeArrowheads="1" noChangeShapeType="1" noTextEdit="1"/>
              </p:cNvSpPr>
              <p:nvPr/>
            </p:nvSpPr>
            <p:spPr>
              <a:xfrm>
                <a:off x="389365" y="3672513"/>
                <a:ext cx="4003611" cy="820687"/>
              </a:xfrm>
              <a:prstGeom prst="rect">
                <a:avLst/>
              </a:prstGeom>
              <a:blipFill>
                <a:blip r:embed="rId4"/>
                <a:stretch>
                  <a:fillRect l="-2435" r="-2131" b="-2963"/>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3DB4B2E6-706F-7B2E-EE43-551444FD8449}"/>
              </a:ext>
            </a:extLst>
          </p:cNvPr>
          <p:cNvSpPr txBox="1"/>
          <p:nvPr/>
        </p:nvSpPr>
        <p:spPr>
          <a:xfrm>
            <a:off x="389365" y="4399588"/>
            <a:ext cx="49362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FG</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EF</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EG</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9" name="文本框 8">
                <a:extLst>
                  <a:ext uri="{FF2B5EF4-FFF2-40B4-BE49-F238E27FC236}">
                    <a16:creationId xmlns:a16="http://schemas.microsoft.com/office/drawing/2014/main" id="{D8005ECF-9159-B39D-0442-2ACEE43E4031}"/>
                  </a:ext>
                </a:extLst>
              </p:cNvPr>
              <p:cNvSpPr txBox="1"/>
              <p:nvPr/>
            </p:nvSpPr>
            <p:spPr>
              <a:xfrm>
                <a:off x="389365" y="4875076"/>
                <a:ext cx="2938400" cy="769062"/>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den>
                    </m:f>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den>
                    </m:f>
                  </m:oMath>
                </a14:m>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endParaRPr lang="zh-CN" altLang="en-US">
                  <a:solidFill>
                    <a:srgbClr val="FF0000"/>
                  </a:solidFill>
                </a:endParaRPr>
              </a:p>
            </p:txBody>
          </p:sp>
        </mc:Choice>
        <mc:Fallback xmlns="">
          <p:sp>
            <p:nvSpPr>
              <p:cNvPr id="9" name="文本框 8">
                <a:extLst>
                  <a:ext uri="{FF2B5EF4-FFF2-40B4-BE49-F238E27FC236}">
                    <a16:creationId xmlns:a16="http://schemas.microsoft.com/office/drawing/2014/main" id="{D8005ECF-9159-B39D-0442-2ACEE43E4031}"/>
                  </a:ext>
                </a:extLst>
              </p:cNvPr>
              <p:cNvSpPr txBox="1">
                <a:spLocks noRot="1" noChangeAspect="1" noMove="1" noResize="1" noEditPoints="1" noAdjustHandles="1" noChangeArrowheads="1" noChangeShapeType="1" noTextEdit="1"/>
              </p:cNvSpPr>
              <p:nvPr/>
            </p:nvSpPr>
            <p:spPr>
              <a:xfrm>
                <a:off x="389365" y="4875076"/>
                <a:ext cx="2938400" cy="769062"/>
              </a:xfrm>
              <a:prstGeom prst="rect">
                <a:avLst/>
              </a:prstGeom>
              <a:blipFill>
                <a:blip r:embed="rId5"/>
                <a:stretch>
                  <a:fillRect l="-3320" r="-3320" b="-4762"/>
                </a:stretch>
              </a:blipFill>
            </p:spPr>
            <p:txBody>
              <a:bodyPr/>
              <a:lstStyle/>
              <a:p>
                <a:r>
                  <a:rPr lang="zh-CN" altLang="en-US">
                    <a:noFill/>
                  </a:rPr>
                  <a:t> </a:t>
                </a:r>
              </a:p>
            </p:txBody>
          </p:sp>
        </mc:Fallback>
      </mc:AlternateContent>
      <p:sp>
        <p:nvSpPr>
          <p:cNvPr id="10" name="文本框 9">
            <a:extLst>
              <a:ext uri="{FF2B5EF4-FFF2-40B4-BE49-F238E27FC236}">
                <a16:creationId xmlns:a16="http://schemas.microsoft.com/office/drawing/2014/main" id="{59D0AFB4-7164-0426-AC0A-281BE86256A5}"/>
              </a:ext>
            </a:extLst>
          </p:cNvPr>
          <p:cNvSpPr txBox="1"/>
          <p:nvPr/>
        </p:nvSpPr>
        <p:spPr>
          <a:xfrm>
            <a:off x="389365" y="5550526"/>
            <a:ext cx="4539361" cy="517982"/>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第三个正方形的边长</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PQ</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4cm.</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blinds(horizontal)">
                                      <p:cBhvr>
                                        <p:cTn id="32" dur="500"/>
                                        <p:tgtEl>
                                          <p:spTgt spid="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Effect transition="in" filter="blinds(horizontal)">
                                      <p:cBhvr>
                                        <p:cTn id="37" dur="500"/>
                                        <p:tgtEl>
                                          <p:spTgt spid="9">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blinds(horizontal)">
                                      <p:cBhvr>
                                        <p:cTn id="4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6" grpId="0" build="allAtOnce"/>
      <p:bldP spid="7" grpId="0" build="allAtOnce"/>
      <p:bldP spid="8" grpId="0" build="allAtOnce"/>
      <p:bldP spid="9" grpId="0" build="allAtOnce"/>
      <p:bldP spid="10"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402" name="yt_shape_11402"/>
          <p:cNvSpPr txBox="1"/>
          <p:nvPr/>
        </p:nvSpPr>
        <p:spPr>
          <a:xfrm>
            <a:off x="540119" y="1346718"/>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白正" pitchFamily="24"/>
                <a:ea typeface="宋体" pitchFamily="24"/>
                <a:cs typeface="宋体" pitchFamily="24"/>
              </a:rPr>
              <a:t>如图，</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白正" pitchFamily="24"/>
                <a:ea typeface="宋体" pitchFamily="24"/>
                <a:cs typeface="宋体" pitchFamily="24"/>
              </a:rPr>
              <a:t>是一块锐角三角形余料，边</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120mm</a:t>
            </a:r>
            <a:r>
              <a:rPr lang="zh-CN" altLang="zh-CN" sz="2400" b="0" i="0" u="none">
                <a:solidFill>
                  <a:srgbClr val="000000"/>
                </a:solidFill>
                <a:effectLst/>
                <a:latin typeface="白正" pitchFamily="24"/>
                <a:ea typeface="宋体" pitchFamily="24"/>
                <a:cs typeface="宋体" pitchFamily="24"/>
              </a:rPr>
              <a:t>，高</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80mm</a:t>
            </a:r>
            <a:r>
              <a:rPr lang="zh-CN" altLang="zh-CN" sz="2400" b="0" i="0" u="none">
                <a:solidFill>
                  <a:srgbClr val="000000"/>
                </a:solidFill>
                <a:effectLst/>
                <a:latin typeface="白正" pitchFamily="24"/>
                <a:ea typeface="宋体" pitchFamily="24"/>
                <a:cs typeface="宋体" pitchFamily="24"/>
              </a:rPr>
              <a:t>，要把它加工成矩形零件</a:t>
            </a:r>
            <a:r>
              <a:rPr lang="en-US" altLang="zh-CN" sz="2400" b="0" i="1" u="none">
                <a:solidFill>
                  <a:srgbClr val="000000"/>
                </a:solidFill>
                <a:effectLst/>
                <a:latin typeface="Times New Roman" pitchFamily="24"/>
                <a:ea typeface="Times New Roman" pitchFamily="24"/>
                <a:cs typeface="宋体" pitchFamily="24"/>
              </a:rPr>
              <a:t>PQMN</a:t>
            </a:r>
            <a:r>
              <a:rPr lang="zh-CN" altLang="zh-CN" sz="2400" b="0" i="0" u="none">
                <a:solidFill>
                  <a:srgbClr val="000000"/>
                </a:solidFill>
                <a:effectLst/>
                <a:latin typeface="白正" pitchFamily="24"/>
                <a:ea typeface="宋体" pitchFamily="24"/>
                <a:cs typeface="宋体" pitchFamily="24"/>
              </a:rPr>
              <a:t>，使一边在</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白正" pitchFamily="24"/>
                <a:ea typeface="宋体" pitchFamily="24"/>
                <a:cs typeface="宋体" pitchFamily="24"/>
              </a:rPr>
              <a:t>上，其余两个顶点分别在边</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白正" pitchFamily="24"/>
                <a:ea typeface="宋体" pitchFamily="24"/>
                <a:cs typeface="宋体" pitchFamily="24"/>
              </a:rPr>
              <a:t>上</a:t>
            </a:r>
            <a:r>
              <a:rPr lang="en-US" altLang="zh-CN" sz="2400" b="0" i="0" u="none">
                <a:solidFill>
                  <a:srgbClr val="000000"/>
                </a:solidFill>
                <a:effectLst/>
                <a:latin typeface="Times New Roman" pitchFamily="24"/>
                <a:ea typeface="Times New Roman" pitchFamily="24"/>
                <a:cs typeface="宋体" pitchFamily="24"/>
              </a:rPr>
              <a:t>.</a:t>
            </a:r>
          </a:p>
        </p:txBody>
      </p:sp>
      <p:pic>
        <p:nvPicPr>
          <p:cNvPr id="11403" name="yt_image_11403">
            <a:extLst>
              <a:ext uri="">
                <a16:creationId xmlns="" xmlns:a14="http://schemas.microsoft.com/office/drawing/2010/main" xmlns:mc="http://schemas.openxmlformats.org/markup-compatibility/2006"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5315707" y="2458517"/>
            <a:ext cx="1560585" cy="1481328"/>
          </a:xfrm>
          <a:prstGeom prst="rect">
            <a:avLst/>
          </a:prstGeom>
          <a:noFill/>
          <a:extLst>
            <a:ext uri="{909E8E84-426E-40DD-AFC4-6F175D3DCCD1}">
              <a14:hiddenFill xmlns:a14="http://schemas.microsoft.com/office/drawing/2010/main">
                <a:solidFill>
                  <a:srgbClr val="FFFFFF"/>
                </a:solidFill>
              </a14:hiddenFill>
            </a:ext>
          </a:extLst>
        </p:spPr>
      </p:pic>
      <p:sp>
        <p:nvSpPr>
          <p:cNvPr id="11405" name="yt_shape_11405"/>
          <p:cNvSpPr txBox="1"/>
          <p:nvPr/>
        </p:nvSpPr>
        <p:spPr>
          <a:xfrm>
            <a:off x="540000" y="3990306"/>
            <a:ext cx="4102085"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）求证：</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APQ</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白正" pitchFamily="24"/>
                <a:ea typeface="宋体" pitchFamily="24"/>
                <a:cs typeface="宋体" pitchFamily="24"/>
              </a:rPr>
              <a:t>；</a:t>
            </a:r>
          </a:p>
        </p:txBody>
      </p:sp>
      <p:sp>
        <p:nvSpPr>
          <p:cNvPr id="11407" name="yt_shape_11407"/>
          <p:cNvSpPr txBox="1"/>
          <p:nvPr/>
        </p:nvSpPr>
        <p:spPr>
          <a:xfrm>
            <a:off x="540000" y="4962634"/>
            <a:ext cx="6008055"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白正" pitchFamily="24"/>
                <a:ea typeface="黑体" pitchFamily="24"/>
                <a:cs typeface="宋体" pitchFamily="24"/>
              </a:rPr>
              <a:t>）证明：四边形</a:t>
            </a:r>
            <a:r>
              <a:rPr lang="en-US" altLang="zh-CN" sz="2400" b="0" i="1" u="none">
                <a:solidFill>
                  <a:srgbClr val="FF0000">
                    <a:alpha val="0"/>
                  </a:srgbClr>
                </a:solidFill>
                <a:effectLst/>
                <a:latin typeface="Times New Roman" pitchFamily="24"/>
                <a:ea typeface="Times New Roman" pitchFamily="24"/>
                <a:cs typeface="宋体" pitchFamily="24"/>
              </a:rPr>
              <a:t>PNMQ</a:t>
            </a:r>
            <a:r>
              <a:rPr lang="zh-CN" altLang="zh-CN" sz="2400" b="0" i="0" u="none">
                <a:solidFill>
                  <a:srgbClr val="FF0000">
                    <a:alpha val="0"/>
                  </a:srgbClr>
                </a:solidFill>
                <a:effectLst/>
                <a:latin typeface="白正" pitchFamily="24"/>
                <a:ea typeface="黑体" pitchFamily="24"/>
                <a:cs typeface="宋体" pitchFamily="24"/>
              </a:rPr>
              <a:t>为矩形，</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MN</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PQ</a:t>
            </a:r>
            <a:r>
              <a:rPr lang="zh-CN" altLang="zh-CN" sz="2400" b="0" i="0" u="none">
                <a:solidFill>
                  <a:srgbClr val="FF0000">
                    <a:alpha val="0"/>
                  </a:srgbClr>
                </a:solidFill>
                <a:effectLst/>
                <a:latin typeface="白正" pitchFamily="24"/>
                <a:ea typeface="黑体" pitchFamily="24"/>
                <a:cs typeface="宋体" pitchFamily="24"/>
              </a:rPr>
              <a:t>，即</a:t>
            </a:r>
            <a:r>
              <a:rPr lang="en-US" altLang="zh-CN" sz="2400" b="0" i="1" u="none">
                <a:solidFill>
                  <a:srgbClr val="FF0000">
                    <a:alpha val="0"/>
                  </a:srgbClr>
                </a:solidFill>
                <a:effectLst/>
                <a:latin typeface="Times New Roman" pitchFamily="24"/>
                <a:ea typeface="Times New Roman" pitchFamily="24"/>
                <a:cs typeface="宋体" pitchFamily="24"/>
              </a:rPr>
              <a:t>PQ</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BC</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APQ</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ABC</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sp>
        <p:nvSpPr>
          <p:cNvPr id="2" name="文本框 1">
            <a:extLst>
              <a:ext uri="{FF2B5EF4-FFF2-40B4-BE49-F238E27FC236}">
                <a16:creationId xmlns:a16="http://schemas.microsoft.com/office/drawing/2014/main" id="{FB6B5E02-D2C9-5E25-951B-2DCA90380730}"/>
              </a:ext>
            </a:extLst>
          </p:cNvPr>
          <p:cNvSpPr txBox="1"/>
          <p:nvPr/>
        </p:nvSpPr>
        <p:spPr>
          <a:xfrm>
            <a:off x="431486" y="4393672"/>
            <a:ext cx="4853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）证明：四边形</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PNMQ</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为矩形，</a:t>
            </a:r>
            <a:endParaRPr lang="zh-CN" altLang="en-US" dirty="0">
              <a:solidFill>
                <a:srgbClr val="FF0000"/>
              </a:solidFill>
            </a:endParaRPr>
          </a:p>
        </p:txBody>
      </p:sp>
      <p:sp>
        <p:nvSpPr>
          <p:cNvPr id="3" name="文本框 2">
            <a:extLst>
              <a:ext uri="{FF2B5EF4-FFF2-40B4-BE49-F238E27FC236}">
                <a16:creationId xmlns:a16="http://schemas.microsoft.com/office/drawing/2014/main" id="{B0C6BF93-3006-1ADD-B303-581945659559}"/>
              </a:ext>
            </a:extLst>
          </p:cNvPr>
          <p:cNvSpPr txBox="1"/>
          <p:nvPr/>
        </p:nvSpPr>
        <p:spPr>
          <a:xfrm>
            <a:off x="431486" y="4869160"/>
            <a:ext cx="613003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MN</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PQ</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，即</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PQ</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APQ</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ABC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408" name="yt_shape_11408"/>
              <p:cNvSpPr txBox="1"/>
              <p:nvPr/>
            </p:nvSpPr>
            <p:spPr>
              <a:xfrm>
                <a:off x="497379" y="1183737"/>
                <a:ext cx="6373540" cy="5568640"/>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）解：设宽为</a:t>
                </a:r>
                <a:r>
                  <a:rPr lang="en-US" altLang="zh-CN" sz="2400" b="0" i="1" u="none">
                    <a:solidFill>
                      <a:srgbClr val="FF0000">
                        <a:alpha val="0"/>
                      </a:srgbClr>
                    </a:solidFill>
                    <a:effectLst/>
                    <a:latin typeface="Times New Roman" pitchFamily="24"/>
                    <a:ea typeface="Times New Roman" pitchFamily="24"/>
                    <a:cs typeface="宋体" pitchFamily="24"/>
                  </a:rPr>
                  <a:t>x</a:t>
                </a:r>
                <a:r>
                  <a:rPr lang="en-US" altLang="zh-CN" sz="2400" b="0" i="0" u="none">
                    <a:solidFill>
                      <a:srgbClr val="FF0000">
                        <a:alpha val="0"/>
                      </a:srgbClr>
                    </a:solidFill>
                    <a:effectLst/>
                    <a:latin typeface="Times New Roman" pitchFamily="24"/>
                    <a:ea typeface="Times New Roman" pitchFamily="24"/>
                    <a:cs typeface="宋体" pitchFamily="24"/>
                  </a:rPr>
                  <a:t>mm</a:t>
                </a:r>
                <a:r>
                  <a:rPr lang="zh-CN" altLang="zh-CN" sz="2400" b="0" i="0" u="none">
                    <a:solidFill>
                      <a:srgbClr val="FF0000">
                        <a:alpha val="0"/>
                      </a:srgbClr>
                    </a:solidFill>
                    <a:effectLst/>
                    <a:latin typeface="白正" pitchFamily="24"/>
                    <a:ea typeface="黑体" pitchFamily="24"/>
                    <a:cs typeface="宋体" pitchFamily="24"/>
                  </a:rPr>
                  <a:t>，则长为</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1" u="none">
                    <a:solidFill>
                      <a:srgbClr val="FF0000">
                        <a:alpha val="0"/>
                      </a:srgbClr>
                    </a:solidFill>
                    <a:effectLst/>
                    <a:latin typeface="Times New Roman" pitchFamily="24"/>
                    <a:ea typeface="Times New Roman" pitchFamily="24"/>
                    <a:cs typeface="宋体" pitchFamily="24"/>
                  </a:rPr>
                  <a:t>x</a:t>
                </a:r>
                <a:r>
                  <a:rPr lang="en-US" altLang="zh-CN" sz="2400" b="0" i="0" u="none">
                    <a:solidFill>
                      <a:srgbClr val="FF0000">
                        <a:alpha val="0"/>
                      </a:srgbClr>
                    </a:solidFill>
                    <a:effectLst/>
                    <a:latin typeface="Times New Roman" pitchFamily="24"/>
                    <a:ea typeface="Times New Roman" pitchFamily="24"/>
                    <a:cs typeface="宋体" pitchFamily="24"/>
                  </a:rPr>
                  <a:t>mm</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白正" pitchFamily="24"/>
                    <a:ea typeface="黑体" pitchFamily="24"/>
                    <a:cs typeface="宋体" pitchFamily="24"/>
                  </a:rPr>
                  <a:t>四边形</a:t>
                </a:r>
                <a:r>
                  <a:rPr lang="en-US" altLang="zh-CN" sz="2400" b="0" i="1" u="none">
                    <a:solidFill>
                      <a:srgbClr val="FF0000">
                        <a:alpha val="0"/>
                      </a:srgbClr>
                    </a:solidFill>
                    <a:effectLst/>
                    <a:latin typeface="Times New Roman" pitchFamily="24"/>
                    <a:ea typeface="Times New Roman" pitchFamily="24"/>
                    <a:cs typeface="宋体" pitchFamily="24"/>
                  </a:rPr>
                  <a:t>PNMQ</a:t>
                </a:r>
                <a:r>
                  <a:rPr lang="zh-CN" altLang="zh-CN" sz="2400" b="0" i="0" u="none">
                    <a:solidFill>
                      <a:srgbClr val="FF0000">
                        <a:alpha val="0"/>
                      </a:srgbClr>
                    </a:solidFill>
                    <a:effectLst/>
                    <a:latin typeface="白正" pitchFamily="24"/>
                    <a:ea typeface="黑体" pitchFamily="24"/>
                    <a:cs typeface="宋体" pitchFamily="24"/>
                  </a:rPr>
                  <a:t>为矩形，</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PQ</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BC</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AD</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BC</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AD</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PQ</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PN</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PQ</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PQ</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1" u="none">
                    <a:solidFill>
                      <a:srgbClr val="FF0000">
                        <a:alpha val="0"/>
                      </a:srgbClr>
                    </a:solidFill>
                    <a:effectLst/>
                    <a:latin typeface="Times New Roman" pitchFamily="24"/>
                    <a:ea typeface="Times New Roman" pitchFamily="24"/>
                    <a:cs typeface="宋体" pitchFamily="24"/>
                  </a:rPr>
                  <a:t>x</a:t>
                </a:r>
                <a:r>
                  <a:rPr lang="en-US" altLang="zh-CN" sz="2400" b="0" i="0" u="none">
                    <a:solidFill>
                      <a:srgbClr val="FF0000">
                        <a:alpha val="0"/>
                      </a:srgbClr>
                    </a:solidFill>
                    <a:effectLst/>
                    <a:latin typeface="Times New Roman" pitchFamily="24"/>
                    <a:ea typeface="Times New Roman" pitchFamily="24"/>
                    <a:cs typeface="宋体" pitchFamily="24"/>
                  </a:rPr>
                  <a:t>mm</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PN</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x</a:t>
                </a:r>
                <a:r>
                  <a:rPr lang="en-US" altLang="zh-CN" sz="2400" b="0" i="0" u="none">
                    <a:solidFill>
                      <a:srgbClr val="FF0000">
                        <a:alpha val="0"/>
                      </a:srgbClr>
                    </a:solidFill>
                    <a:effectLst/>
                    <a:latin typeface="Times New Roman" pitchFamily="24"/>
                    <a:ea typeface="Times New Roman" pitchFamily="24"/>
                    <a:cs typeface="宋体" pitchFamily="24"/>
                  </a:rPr>
                  <a:t>mm</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APQ</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ABC</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𝑃𝑄</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𝐵𝐶</m:t>
                        </m:r>
                      </m:den>
                    </m:f>
                  </m:oMath>
                </a14:m>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𝐴𝐸</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𝐴𝐷</m:t>
                        </m:r>
                      </m:den>
                    </m:f>
                  </m:oMath>
                </a14:m>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由题意知</a:t>
                </a:r>
                <a:r>
                  <a:rPr lang="en-US" altLang="zh-CN" sz="2400" b="0" i="1" u="none">
                    <a:solidFill>
                      <a:srgbClr val="FF0000">
                        <a:alpha val="0"/>
                      </a:srgbClr>
                    </a:solidFill>
                    <a:effectLst/>
                    <a:latin typeface="Times New Roman" pitchFamily="24"/>
                    <a:ea typeface="Times New Roman" pitchFamily="24"/>
                    <a:cs typeface="宋体" pitchFamily="24"/>
                  </a:rPr>
                  <a:t>PQ</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1" u="none">
                    <a:solidFill>
                      <a:srgbClr val="FF0000">
                        <a:alpha val="0"/>
                      </a:srgbClr>
                    </a:solidFill>
                    <a:effectLst/>
                    <a:latin typeface="Times New Roman" pitchFamily="24"/>
                    <a:ea typeface="Times New Roman" pitchFamily="24"/>
                    <a:cs typeface="宋体" pitchFamily="24"/>
                  </a:rPr>
                  <a:t>x</a:t>
                </a:r>
                <a:r>
                  <a:rPr lang="en-US" altLang="zh-CN" sz="2400" b="0" i="0" u="none">
                    <a:solidFill>
                      <a:srgbClr val="FF0000">
                        <a:alpha val="0"/>
                      </a:srgbClr>
                    </a:solidFill>
                    <a:effectLst/>
                    <a:latin typeface="Times New Roman" pitchFamily="24"/>
                    <a:ea typeface="Times New Roman" pitchFamily="24"/>
                    <a:cs typeface="宋体" pitchFamily="24"/>
                  </a:rPr>
                  <a:t>mm</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AD</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80mm</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1" u="none">
                    <a:solidFill>
                      <a:srgbClr val="FF0000">
                        <a:alpha val="0"/>
                      </a:srgbClr>
                    </a:solidFill>
                    <a:effectLst/>
                    <a:latin typeface="Times New Roman" pitchFamily="24"/>
                    <a:ea typeface="Times New Roman" pitchFamily="24"/>
                    <a:cs typeface="宋体" pitchFamily="24"/>
                  </a:rPr>
                  <a:t>BC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120mm</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PN</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x</a:t>
                </a:r>
                <a:r>
                  <a:rPr lang="en-US" altLang="zh-CN" sz="2400" b="0" i="0" u="none">
                    <a:solidFill>
                      <a:srgbClr val="FF0000">
                        <a:alpha val="0"/>
                      </a:srgbClr>
                    </a:solidFill>
                    <a:effectLst/>
                    <a:latin typeface="Times New Roman" pitchFamily="24"/>
                    <a:ea typeface="Times New Roman" pitchFamily="24"/>
                    <a:cs typeface="宋体" pitchFamily="24"/>
                  </a:rPr>
                  <a:t>mm</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120</m:t>
                        </m:r>
                      </m:den>
                    </m:f>
                  </m:oMath>
                </a14:m>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80</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80</m:t>
                        </m:r>
                      </m:den>
                    </m:f>
                  </m:oMath>
                </a14:m>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解得</a:t>
                </a:r>
                <a:r>
                  <a:rPr lang="en-US" altLang="zh-CN" sz="2400" b="0" i="1" u="none">
                    <a:solidFill>
                      <a:srgbClr val="FF0000">
                        <a:alpha val="0"/>
                      </a:srgbClr>
                    </a:solidFill>
                    <a:effectLst/>
                    <a:latin typeface="Times New Roman" pitchFamily="24"/>
                    <a:ea typeface="Times New Roman" pitchFamily="24"/>
                    <a:cs typeface="宋体" pitchFamily="24"/>
                  </a:rPr>
                  <a:t>x</a:t>
                </a:r>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240</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7</m:t>
                        </m:r>
                      </m:den>
                    </m:f>
                  </m:oMath>
                </a14:m>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1" u="none">
                    <a:solidFill>
                      <a:srgbClr val="FF0000">
                        <a:alpha val="0"/>
                      </a:srgbClr>
                    </a:solidFill>
                    <a:effectLst/>
                    <a:latin typeface="Times New Roman" pitchFamily="24"/>
                    <a:ea typeface="Times New Roman" pitchFamily="24"/>
                    <a:cs typeface="宋体" pitchFamily="24"/>
                  </a:rPr>
                  <a:t>x</a:t>
                </a:r>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480</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7</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即长为</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480</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7</m:t>
                        </m:r>
                      </m:den>
                    </m:f>
                  </m:oMath>
                </a14:m>
                <a:r>
                  <a:rPr lang="en-US" altLang="zh-CN" sz="2400" b="0" i="0" u="none">
                    <a:solidFill>
                      <a:srgbClr val="FF0000">
                        <a:alpha val="0"/>
                      </a:srgbClr>
                    </a:solidFill>
                    <a:effectLst/>
                    <a:latin typeface="Times New Roman" pitchFamily="24"/>
                    <a:ea typeface="Times New Roman" pitchFamily="24"/>
                    <a:cs typeface="宋体" pitchFamily="24"/>
                  </a:rPr>
                  <a:t>mm</a:t>
                </a:r>
                <a:r>
                  <a:rPr lang="zh-CN" altLang="zh-CN" sz="2400" b="0" i="0" u="none">
                    <a:solidFill>
                      <a:srgbClr val="FF0000">
                        <a:alpha val="0"/>
                      </a:srgbClr>
                    </a:solidFill>
                    <a:effectLst/>
                    <a:latin typeface="白正" pitchFamily="24"/>
                    <a:ea typeface="黑体" pitchFamily="24"/>
                    <a:cs typeface="宋体" pitchFamily="24"/>
                  </a:rPr>
                  <a:t>，宽为</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240</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7</m:t>
                        </m:r>
                      </m:den>
                    </m:f>
                  </m:oMath>
                </a14:m>
                <a:r>
                  <a:rPr lang="en-US" altLang="zh-CN" sz="2400" b="0" i="0" u="none">
                    <a:solidFill>
                      <a:srgbClr val="FF0000">
                        <a:alpha val="0"/>
                      </a:srgbClr>
                    </a:solidFill>
                    <a:effectLst/>
                    <a:latin typeface="Times New Roman" pitchFamily="24"/>
                    <a:ea typeface="Times New Roman" pitchFamily="24"/>
                    <a:cs typeface="宋体" pitchFamily="24"/>
                  </a:rPr>
                  <a:t>mm.</a:t>
                </a:r>
                <a:r>
                  <a:rPr lang="zh-CN" altLang="zh-CN" sz="100" b="0" i="0" u="none">
                    <a:noFill/>
                    <a:effectLst/>
                    <a:latin typeface="白正"/>
                    <a:ea typeface="宋体"/>
                    <a:cs typeface="宋体"/>
                  </a:rPr>
                  <a:t>⁠</a:t>
                </a:r>
              </a:p>
            </p:txBody>
          </p:sp>
        </mc:Choice>
        <mc:Fallback xmlns="">
          <p:sp>
            <p:nvSpPr>
              <p:cNvPr id="11408" name="yt_shape_11408"/>
              <p:cNvSpPr txBox="1">
                <a:spLocks noRot="1" noChangeAspect="1" noMove="1" noResize="1" noEditPoints="1" noAdjustHandles="1" noChangeArrowheads="1" noChangeShapeType="1" noTextEdit="1"/>
              </p:cNvSpPr>
              <p:nvPr/>
            </p:nvSpPr>
            <p:spPr>
              <a:xfrm>
                <a:off x="497379" y="1183737"/>
                <a:ext cx="6373540" cy="5568640"/>
              </a:xfrm>
              <a:prstGeom prst="rect">
                <a:avLst/>
              </a:prstGeom>
              <a:blipFill>
                <a:blip r:embed="rId2"/>
                <a:stretch>
                  <a:fillRect l="-2967" t="-875" r="-1435" b="-875"/>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C9F27639-F110-4288-6AE1-81353CECBFD0}"/>
              </a:ext>
            </a:extLst>
          </p:cNvPr>
          <p:cNvSpPr txBox="1"/>
          <p:nvPr/>
        </p:nvSpPr>
        <p:spPr>
          <a:xfrm>
            <a:off x="407368" y="1136931"/>
            <a:ext cx="53585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）解：设宽为</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，则长为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3" name="文本框 2">
            <a:extLst>
              <a:ext uri="{FF2B5EF4-FFF2-40B4-BE49-F238E27FC236}">
                <a16:creationId xmlns:a16="http://schemas.microsoft.com/office/drawing/2014/main" id="{47A81B13-8DC9-D9C5-D355-E8B003FE102E}"/>
              </a:ext>
            </a:extLst>
          </p:cNvPr>
          <p:cNvSpPr txBox="1"/>
          <p:nvPr/>
        </p:nvSpPr>
        <p:spPr>
          <a:xfrm>
            <a:off x="407368" y="1612419"/>
            <a:ext cx="3482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四边形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PNMQ</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为矩形，</a:t>
            </a:r>
            <a:endParaRPr lang="zh-CN" altLang="en-US">
              <a:solidFill>
                <a:srgbClr val="FF0000"/>
              </a:solidFill>
            </a:endParaRPr>
          </a:p>
        </p:txBody>
      </p:sp>
      <p:sp>
        <p:nvSpPr>
          <p:cNvPr id="4" name="文本框 3">
            <a:extLst>
              <a:ext uri="{FF2B5EF4-FFF2-40B4-BE49-F238E27FC236}">
                <a16:creationId xmlns:a16="http://schemas.microsoft.com/office/drawing/2014/main" id="{5DD2C054-913A-A4C5-AC0B-BEC73C1DFC9D}"/>
              </a:ext>
            </a:extLst>
          </p:cNvPr>
          <p:cNvSpPr txBox="1"/>
          <p:nvPr/>
        </p:nvSpPr>
        <p:spPr>
          <a:xfrm>
            <a:off x="407368" y="2087907"/>
            <a:ext cx="18898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PQ</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5" name="文本框 4">
            <a:extLst>
              <a:ext uri="{FF2B5EF4-FFF2-40B4-BE49-F238E27FC236}">
                <a16:creationId xmlns:a16="http://schemas.microsoft.com/office/drawing/2014/main" id="{E5154C32-A1C5-150B-F9C0-AC1F6A13BF86}"/>
              </a:ext>
            </a:extLst>
          </p:cNvPr>
          <p:cNvSpPr txBox="1"/>
          <p:nvPr/>
        </p:nvSpPr>
        <p:spPr>
          <a:xfrm>
            <a:off x="407368" y="2563395"/>
            <a:ext cx="36170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PQ</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6" name="文本框 5">
            <a:extLst>
              <a:ext uri="{FF2B5EF4-FFF2-40B4-BE49-F238E27FC236}">
                <a16:creationId xmlns:a16="http://schemas.microsoft.com/office/drawing/2014/main" id="{81592EA6-B6A1-E266-317A-82AA2FD048AF}"/>
              </a:ext>
            </a:extLst>
          </p:cNvPr>
          <p:cNvSpPr txBox="1"/>
          <p:nvPr/>
        </p:nvSpPr>
        <p:spPr>
          <a:xfrm>
            <a:off x="407368" y="3038883"/>
            <a:ext cx="64919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PN</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PQ</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PQ</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PN</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DC587032-D231-AA19-A6B5-B1E76D5434FD}"/>
                  </a:ext>
                </a:extLst>
              </p:cNvPr>
              <p:cNvSpPr txBox="1"/>
              <p:nvPr/>
            </p:nvSpPr>
            <p:spPr>
              <a:xfrm>
                <a:off x="407368" y="3514371"/>
                <a:ext cx="4403090" cy="772110"/>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APQ</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ABC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𝑃𝑄</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𝐵𝐶</m:t>
                        </m:r>
                      </m:den>
                    </m:f>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𝐴𝐸</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𝐴𝐷</m:t>
                        </m:r>
                      </m:den>
                    </m:f>
                  </m:oMath>
                </a14:m>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Choice>
        <mc:Fallback xmlns="">
          <p:sp>
            <p:nvSpPr>
              <p:cNvPr id="7" name="文本框 6">
                <a:extLst>
                  <a:ext uri="{FF2B5EF4-FFF2-40B4-BE49-F238E27FC236}">
                    <a16:creationId xmlns:a16="http://schemas.microsoft.com/office/drawing/2014/main" id="{DC587032-D231-AA19-A6B5-B1E76D5434FD}"/>
                  </a:ext>
                </a:extLst>
              </p:cNvPr>
              <p:cNvSpPr txBox="1">
                <a:spLocks noRot="1" noChangeAspect="1" noMove="1" noResize="1" noEditPoints="1" noAdjustHandles="1" noChangeArrowheads="1" noChangeShapeType="1" noTextEdit="1"/>
              </p:cNvSpPr>
              <p:nvPr/>
            </p:nvSpPr>
            <p:spPr>
              <a:xfrm>
                <a:off x="407368" y="3514371"/>
                <a:ext cx="4403090" cy="772110"/>
              </a:xfrm>
              <a:prstGeom prst="rect">
                <a:avLst/>
              </a:prstGeom>
              <a:blipFill>
                <a:blip r:embed="rId3"/>
                <a:stretch>
                  <a:fillRect l="-2216" r="-2216" b="-4762"/>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31CE85BF-3CC1-D92A-ABE1-486AD0FC0786}"/>
              </a:ext>
            </a:extLst>
          </p:cNvPr>
          <p:cNvSpPr txBox="1"/>
          <p:nvPr/>
        </p:nvSpPr>
        <p:spPr>
          <a:xfrm>
            <a:off x="407368" y="4192869"/>
            <a:ext cx="49695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由题意知</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PQ</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80mm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9" name="文本框 8">
                <a:extLst>
                  <a:ext uri="{FF2B5EF4-FFF2-40B4-BE49-F238E27FC236}">
                    <a16:creationId xmlns:a16="http://schemas.microsoft.com/office/drawing/2014/main" id="{E0651622-ECED-AC98-4036-E6139F491868}"/>
                  </a:ext>
                </a:extLst>
              </p:cNvPr>
              <p:cNvSpPr txBox="1"/>
              <p:nvPr/>
            </p:nvSpPr>
            <p:spPr>
              <a:xfrm>
                <a:off x="407368" y="4668357"/>
                <a:ext cx="5572442" cy="769315"/>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120mm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PN</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120</m:t>
                        </m:r>
                      </m:den>
                    </m:f>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80</m:t>
                        </m:r>
                      </m:den>
                    </m:f>
                  </m:oMath>
                </a14:m>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Choice>
        <mc:Fallback xmlns="">
          <p:sp>
            <p:nvSpPr>
              <p:cNvPr id="9" name="文本框 8">
                <a:extLst>
                  <a:ext uri="{FF2B5EF4-FFF2-40B4-BE49-F238E27FC236}">
                    <a16:creationId xmlns:a16="http://schemas.microsoft.com/office/drawing/2014/main" id="{E0651622-ECED-AC98-4036-E6139F491868}"/>
                  </a:ext>
                </a:extLst>
              </p:cNvPr>
              <p:cNvSpPr txBox="1">
                <a:spLocks noRot="1" noChangeAspect="1" noMove="1" noResize="1" noEditPoints="1" noAdjustHandles="1" noChangeArrowheads="1" noChangeShapeType="1" noTextEdit="1"/>
              </p:cNvSpPr>
              <p:nvPr/>
            </p:nvSpPr>
            <p:spPr>
              <a:xfrm>
                <a:off x="407368" y="4668357"/>
                <a:ext cx="5572442" cy="769315"/>
              </a:xfrm>
              <a:prstGeom prst="rect">
                <a:avLst/>
              </a:prstGeom>
              <a:blipFill>
                <a:blip r:embed="rId4"/>
                <a:stretch>
                  <a:fillRect l="-1751" r="-1094" b="-47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文本框 9">
                <a:extLst>
                  <a:ext uri="{FF2B5EF4-FFF2-40B4-BE49-F238E27FC236}">
                    <a16:creationId xmlns:a16="http://schemas.microsoft.com/office/drawing/2014/main" id="{CDCB9B01-D469-7F45-6CC9-7E1FAA1D4145}"/>
                  </a:ext>
                </a:extLst>
              </p:cNvPr>
              <p:cNvSpPr txBox="1"/>
              <p:nvPr/>
            </p:nvSpPr>
            <p:spPr>
              <a:xfrm>
                <a:off x="407368" y="5344060"/>
                <a:ext cx="2974086" cy="766839"/>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240</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7</m:t>
                        </m:r>
                      </m:den>
                    </m:f>
                  </m:oMath>
                </a14:m>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480</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7</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
          <p:sp>
            <p:nvSpPr>
              <p:cNvPr id="10" name="文本框 9">
                <a:extLst>
                  <a:ext uri="{FF2B5EF4-FFF2-40B4-BE49-F238E27FC236}">
                    <a16:creationId xmlns:a16="http://schemas.microsoft.com/office/drawing/2014/main" id="{CDCB9B01-D469-7F45-6CC9-7E1FAA1D4145}"/>
                  </a:ext>
                </a:extLst>
              </p:cNvPr>
              <p:cNvSpPr txBox="1">
                <a:spLocks noRot="1" noChangeAspect="1" noMove="1" noResize="1" noEditPoints="1" noAdjustHandles="1" noChangeArrowheads="1" noChangeShapeType="1" noTextEdit="1"/>
              </p:cNvSpPr>
              <p:nvPr/>
            </p:nvSpPr>
            <p:spPr>
              <a:xfrm>
                <a:off x="407368" y="5344060"/>
                <a:ext cx="2974086" cy="766839"/>
              </a:xfrm>
              <a:prstGeom prst="rect">
                <a:avLst/>
              </a:prstGeom>
              <a:blipFill>
                <a:blip r:embed="rId5"/>
                <a:stretch>
                  <a:fillRect l="-3279" r="-3074" b="-56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文本框 10">
                <a:extLst>
                  <a:ext uri="{FF2B5EF4-FFF2-40B4-BE49-F238E27FC236}">
                    <a16:creationId xmlns:a16="http://schemas.microsoft.com/office/drawing/2014/main" id="{6FCA815F-19D2-B485-49C9-81E2DC680EB2}"/>
                  </a:ext>
                </a:extLst>
              </p:cNvPr>
              <p:cNvSpPr txBox="1"/>
              <p:nvPr/>
            </p:nvSpPr>
            <p:spPr>
              <a:xfrm>
                <a:off x="407368" y="6017287"/>
                <a:ext cx="3802761" cy="72804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即长为</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480</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7</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，宽为</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240</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7</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mm.</a:t>
                </a:r>
                <a:endParaRPr lang="zh-CN" altLang="en-US">
                  <a:solidFill>
                    <a:srgbClr val="FF0000"/>
                  </a:solidFill>
                </a:endParaRPr>
              </a:p>
            </p:txBody>
          </p:sp>
        </mc:Choice>
        <mc:Fallback xmlns="">
          <p:sp>
            <p:nvSpPr>
              <p:cNvPr id="11" name="文本框 10">
                <a:extLst>
                  <a:ext uri="{FF2B5EF4-FFF2-40B4-BE49-F238E27FC236}">
                    <a16:creationId xmlns:a16="http://schemas.microsoft.com/office/drawing/2014/main" id="{6FCA815F-19D2-B485-49C9-81E2DC680EB2}"/>
                  </a:ext>
                </a:extLst>
              </p:cNvPr>
              <p:cNvSpPr txBox="1">
                <a:spLocks noRot="1" noChangeAspect="1" noMove="1" noResize="1" noEditPoints="1" noAdjustHandles="1" noChangeArrowheads="1" noChangeShapeType="1" noTextEdit="1"/>
              </p:cNvSpPr>
              <p:nvPr/>
            </p:nvSpPr>
            <p:spPr>
              <a:xfrm>
                <a:off x="407368" y="6017287"/>
                <a:ext cx="3802761" cy="728041"/>
              </a:xfrm>
              <a:prstGeom prst="rect">
                <a:avLst/>
              </a:prstGeom>
              <a:blipFill>
                <a:blip r:embed="rId6"/>
                <a:stretch>
                  <a:fillRect l="-2564" r="-1603" b="-7500"/>
                </a:stretch>
              </a:blipFill>
            </p:spPr>
            <p:txBody>
              <a:bodyPr/>
              <a:lstStyle/>
              <a:p>
                <a:r>
                  <a:rPr lang="zh-CN" altLang="en-US">
                    <a:noFill/>
                  </a:rPr>
                  <a:t> </a:t>
                </a:r>
              </a:p>
            </p:txBody>
          </p:sp>
        </mc:Fallback>
      </mc:AlternateContent>
      <p:sp>
        <p:nvSpPr>
          <p:cNvPr id="12" name="yt_shape_11406">
            <a:extLst>
              <a:ext uri="{FF2B5EF4-FFF2-40B4-BE49-F238E27FC236}">
                <a16:creationId xmlns:a16="http://schemas.microsoft.com/office/drawing/2014/main" id="{D5B30D48-44D0-0F09-1B00-32BDC0E185EF}"/>
              </a:ext>
            </a:extLst>
          </p:cNvPr>
          <p:cNvSpPr txBox="1"/>
          <p:nvPr/>
        </p:nvSpPr>
        <p:spPr>
          <a:xfrm>
            <a:off x="407368" y="764704"/>
            <a:ext cx="9574737"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白正" pitchFamily="24"/>
                <a:ea typeface="宋体" pitchFamily="24"/>
                <a:cs typeface="宋体" pitchFamily="24"/>
              </a:rPr>
              <a:t>）若这个矩形的边</a:t>
            </a:r>
            <a:r>
              <a:rPr lang="en-US" altLang="zh-CN" sz="2400" b="0" i="1" u="none" dirty="0">
                <a:solidFill>
                  <a:srgbClr val="000000"/>
                </a:solidFill>
                <a:effectLst/>
                <a:latin typeface="Times New Roman" pitchFamily="24"/>
                <a:ea typeface="Times New Roman" pitchFamily="24"/>
                <a:cs typeface="宋体" pitchFamily="24"/>
              </a:rPr>
              <a:t>PN</a:t>
            </a:r>
            <a:r>
              <a:rPr lang="en-US"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PQ</a:t>
            </a: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en-US"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白正" pitchFamily="24"/>
                <a:ea typeface="宋体" pitchFamily="24"/>
                <a:cs typeface="宋体" pitchFamily="24"/>
              </a:rPr>
              <a:t>，则这个矩形的长、宽各是多少？</a:t>
            </a:r>
          </a:p>
        </p:txBody>
      </p:sp>
      <p:pic>
        <p:nvPicPr>
          <p:cNvPr id="13" name="yt_image_11403">
            <a:extLst>
              <a:ext uri="{FF2B5EF4-FFF2-40B4-BE49-F238E27FC236}">
                <a16:creationId xmlns:a16="http://schemas.microsoft.com/office/drawing/2014/main" id="{F24E610F-840D-BFD8-FBC0-2C92B970A52D}"/>
              </a:ext>
              <a:ext uri="">
                <a16:creationId xmlns="" xmlns:a14="http://schemas.microsoft.com/office/drawing/2010/main" xmlns:mc="http://schemas.openxmlformats.org/markup-compatibility/2006" xmlns:a16="http://schemas.microsoft.com/office/drawing/2014/main" id="{5351258F-BC95-41E6-9372-C2FE361B0291}"/>
              </a:ext>
            </a:extLst>
          </p:cNvPr>
          <p:cNvPicPr>
            <a:picLocks noChangeAspect="1" noChangeArrowheads="1"/>
          </p:cNvPicPr>
          <p:nvPr/>
        </p:nvPicPr>
        <p:blipFill>
          <a:blip r:embed="rId7" cstate="print"/>
          <a:srcRect/>
          <a:stretch>
            <a:fillRect/>
          </a:stretch>
        </p:blipFill>
        <p:spPr bwMode="auto">
          <a:xfrm>
            <a:off x="9696400" y="1595829"/>
            <a:ext cx="1560585" cy="148132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Effect transition="in" filter="blinds(horizontal)">
                                      <p:cBhvr>
                                        <p:cTn id="47" dur="500"/>
                                        <p:tgtEl>
                                          <p:spTgt spid="10">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1">
                                            <p:txEl>
                                              <p:pRg st="0" end="0"/>
                                            </p:txEl>
                                          </p:spTgt>
                                        </p:tgtEl>
                                        <p:attrNameLst>
                                          <p:attrName>style.visibility</p:attrName>
                                        </p:attrNameLst>
                                      </p:cBhvr>
                                      <p:to>
                                        <p:strVal val="visible"/>
                                      </p:to>
                                    </p:set>
                                    <p:animEffect transition="in" filter="blinds(horizontal)">
                                      <p:cBhvr>
                                        <p:cTn id="5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P spid="11"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1939</Words>
  <Application>Microsoft Office PowerPoint</Application>
  <PresentationFormat>宽屏</PresentationFormat>
  <Paragraphs>126</Paragraphs>
  <Slides>14</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14</vt:i4>
      </vt:variant>
    </vt:vector>
  </HeadingPairs>
  <TitlesOfParts>
    <vt:vector size="27" baseType="lpstr">
      <vt:lpstr>白正</vt:lpstr>
      <vt:lpstr>等线</vt:lpstr>
      <vt:lpstr>等线 Light</vt:lpstr>
      <vt:lpstr>黑体</vt:lpstr>
      <vt:lpstr>华文行楷</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zh ao</cp:lastModifiedBy>
  <cp:revision>47</cp:revision>
  <dcterms:created xsi:type="dcterms:W3CDTF">2023-05-05T05:33:04Z</dcterms:created>
  <dcterms:modified xsi:type="dcterms:W3CDTF">2023-10-19T20:26:33Z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