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6" r:id="rId7"/>
    <p:sldId id="378" r:id="rId8"/>
    <p:sldId id="380" r:id="rId9"/>
    <p:sldId id="397" r:id="rId10"/>
    <p:sldId id="381" r:id="rId11"/>
    <p:sldId id="384" r:id="rId12"/>
    <p:sldId id="385" r:id="rId13"/>
    <p:sldId id="386" r:id="rId14"/>
    <p:sldId id="394" r:id="rId15"/>
    <p:sldId id="388" r:id="rId16"/>
    <p:sldId id="389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bin"/><Relationship Id="rId3" Type="http://schemas.openxmlformats.org/officeDocument/2006/relationships/image" Target="../media/image50.png"/><Relationship Id="rId7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0.png"/><Relationship Id="rId5" Type="http://schemas.openxmlformats.org/officeDocument/2006/relationships/image" Target="../media/image430.png"/><Relationship Id="rId4" Type="http://schemas.openxmlformats.org/officeDocument/2006/relationships/image" Target="../media/image5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bin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bin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5" Type="http://schemas.openxmlformats.org/officeDocument/2006/relationships/image" Target="../media/image10.png"/><Relationship Id="rId4" Type="http://schemas.openxmlformats.org/officeDocument/2006/relationships/image" Target="../media/image9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1.bin"/><Relationship Id="rId7" Type="http://schemas.openxmlformats.org/officeDocument/2006/relationships/image" Target="../media/image33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7" name="yt_shape_12267"/>
          <p:cNvSpPr txBox="1"/>
          <p:nvPr/>
        </p:nvSpPr>
        <p:spPr>
          <a:xfrm>
            <a:off x="540000" y="1886493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66" name="yt_image_1226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8649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69" name="yt_shape_12269"/>
              <p:cNvSpPr txBox="1"/>
              <p:nvPr/>
            </p:nvSpPr>
            <p:spPr>
              <a:xfrm>
                <a:off x="540119" y="2584076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邻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斜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边的比，叫做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的余弦，记作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269" name="yt_shape_12269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84076"/>
                <a:ext cx="11111999" cy="1131785"/>
              </a:xfrm>
              <a:prstGeom prst="rect">
                <a:avLst/>
              </a:prstGeom>
              <a:blipFill>
                <a:blip r:embed="rId3"/>
                <a:stretch>
                  <a:fillRect l="-1701" t="-4839" r="-110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71" name="yt_shape_12271"/>
              <p:cNvSpPr txBox="1"/>
              <p:nvPr/>
            </p:nvSpPr>
            <p:spPr>
              <a:xfrm>
                <a:off x="540119" y="3766649"/>
                <a:ext cx="11111999" cy="10855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，锐角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对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边与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邻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边的比，叫做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的正切，记作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 err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sng" dirty="0" err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，即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271" name="yt_shape_12271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66649"/>
                <a:ext cx="11111999" cy="1085554"/>
              </a:xfrm>
              <a:prstGeom prst="rect">
                <a:avLst/>
              </a:prstGeom>
              <a:blipFill>
                <a:blip r:embed="rId4"/>
                <a:stretch>
                  <a:fillRect l="-1701" t="-5056" r="-110" b="-8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73" name="yt_shape_12273"/>
          <p:cNvSpPr txBox="1"/>
          <p:nvPr/>
        </p:nvSpPr>
        <p:spPr>
          <a:xfrm>
            <a:off x="540000" y="4902991"/>
            <a:ext cx="86850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正弦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余弦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正切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的锐角三角函数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637C98-F512-C4A2-0AD5-6CD9EB420F87}"/>
              </a:ext>
            </a:extLst>
          </p:cNvPr>
          <p:cNvSpPr txBox="1"/>
          <p:nvPr/>
        </p:nvSpPr>
        <p:spPr>
          <a:xfrm>
            <a:off x="5709496" y="253727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68EC44-64CD-C11B-2EBE-A9CFF56AFB7F}"/>
              </a:ext>
            </a:extLst>
          </p:cNvPr>
          <p:cNvSpPr txBox="1"/>
          <p:nvPr/>
        </p:nvSpPr>
        <p:spPr>
          <a:xfrm>
            <a:off x="7233496" y="253727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0DECD7-D66A-D23E-B01A-CB574542A699}"/>
              </a:ext>
            </a:extLst>
          </p:cNvPr>
          <p:cNvSpPr txBox="1"/>
          <p:nvPr/>
        </p:nvSpPr>
        <p:spPr>
          <a:xfrm>
            <a:off x="1364508" y="3012758"/>
            <a:ext cx="772224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0F59D2-0B95-E36C-9F2B-3F80752231B2}"/>
                  </a:ext>
                </a:extLst>
              </p:cNvPr>
              <p:cNvSpPr txBox="1"/>
              <p:nvPr/>
            </p:nvSpPr>
            <p:spPr>
              <a:xfrm>
                <a:off x="4092412" y="2856367"/>
                <a:ext cx="319406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0F59D2-0B95-E36C-9F2B-3F80752231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2412" y="2856367"/>
                <a:ext cx="319406" cy="7389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A491C9B-B67E-B928-DD81-D0173A4E98A1}"/>
              </a:ext>
            </a:extLst>
          </p:cNvPr>
          <p:cNvSpPr txBox="1"/>
          <p:nvPr/>
        </p:nvSpPr>
        <p:spPr>
          <a:xfrm>
            <a:off x="5709496" y="371984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B755A4-BE35-878D-48D6-015281051437}"/>
              </a:ext>
            </a:extLst>
          </p:cNvPr>
          <p:cNvSpPr txBox="1"/>
          <p:nvPr/>
        </p:nvSpPr>
        <p:spPr>
          <a:xfrm>
            <a:off x="7233496" y="371984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9CC736-5C15-652E-3FAD-A2F07875C1AA}"/>
              </a:ext>
            </a:extLst>
          </p:cNvPr>
          <p:cNvSpPr txBox="1"/>
          <p:nvPr/>
        </p:nvSpPr>
        <p:spPr>
          <a:xfrm>
            <a:off x="1364508" y="4195332"/>
            <a:ext cx="737299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730592E-0E08-AA9A-DE6A-3880DB17DCC5}"/>
                  </a:ext>
                </a:extLst>
              </p:cNvPr>
              <p:cNvSpPr txBox="1"/>
              <p:nvPr/>
            </p:nvSpPr>
            <p:spPr>
              <a:xfrm>
                <a:off x="4086635" y="4005055"/>
                <a:ext cx="325183" cy="693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730592E-0E08-AA9A-DE6A-3880DB17D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6635" y="4005055"/>
                <a:ext cx="325183" cy="6931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06DA8BA-2152-759F-FFCE-68748F94F80C}"/>
              </a:ext>
            </a:extLst>
          </p:cNvPr>
          <p:cNvSpPr txBox="1"/>
          <p:nvPr/>
        </p:nvSpPr>
        <p:spPr>
          <a:xfrm>
            <a:off x="1778727" y="485618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正弦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51FC0C-375D-6D4A-0A44-9D9C95275252}"/>
              </a:ext>
            </a:extLst>
          </p:cNvPr>
          <p:cNvSpPr txBox="1"/>
          <p:nvPr/>
        </p:nvSpPr>
        <p:spPr>
          <a:xfrm>
            <a:off x="3302727" y="485618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余弦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1F9A693-550C-4389-3652-1944FF1E087D}"/>
              </a:ext>
            </a:extLst>
          </p:cNvPr>
          <p:cNvSpPr txBox="1"/>
          <p:nvPr/>
        </p:nvSpPr>
        <p:spPr>
          <a:xfrm>
            <a:off x="4826727" y="485618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正切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21" name="yt_shape_12321"/>
              <p:cNvSpPr txBox="1"/>
              <p:nvPr/>
            </p:nvSpPr>
            <p:spPr>
              <a:xfrm>
                <a:off x="540119" y="1922516"/>
                <a:ext cx="11460472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321" name="yt_shape_123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22516"/>
                <a:ext cx="11460472" cy="1122871"/>
              </a:xfrm>
              <a:prstGeom prst="rect">
                <a:avLst/>
              </a:prstGeom>
              <a:blipFill>
                <a:blip r:embed="rId2"/>
                <a:stretch>
                  <a:fillRect l="-1649" t="-4324" r="-74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26" name="yt_shape_12326"/>
          <p:cNvSpPr txBox="1"/>
          <p:nvPr/>
        </p:nvSpPr>
        <p:spPr>
          <a:xfrm>
            <a:off x="540000" y="49728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23" name="yt_shape_12323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9524" y="3248539"/>
            <a:ext cx="1672950" cy="1673874"/>
            <a:chOff x="0" y="0"/>
            <a:chExt cx="1672950" cy="1673874"/>
          </a:xfrm>
        </p:grpSpPr>
        <p:pic>
          <p:nvPicPr>
            <p:cNvPr id="2" name="yt_image_1232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2950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25" name="yt_shape_12325"/>
            <p:cNvSpPr txBox="1"/>
            <p:nvPr/>
          </p:nvSpPr>
          <p:spPr>
            <a:xfrm>
              <a:off x="227011" y="13138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94697C-F6F6-8566-1538-334EC3CAF1B5}"/>
                  </a:ext>
                </a:extLst>
              </p:cNvPr>
              <p:cNvSpPr txBox="1"/>
              <p:nvPr/>
            </p:nvSpPr>
            <p:spPr>
              <a:xfrm>
                <a:off x="1991544" y="2204864"/>
                <a:ext cx="3086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94697C-F6F6-8566-1538-334EC3CAF1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544" y="2204864"/>
                <a:ext cx="308674" cy="730136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27" name="yt_shape_12327"/>
              <p:cNvSpPr txBox="1"/>
              <p:nvPr/>
            </p:nvSpPr>
            <p:spPr>
              <a:xfrm>
                <a:off x="540000" y="764023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（原创题）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327" name="yt_shape_123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023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348" r="-93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29" name="yt_image_1232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1883047"/>
            <a:ext cx="1730538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790EBB-8173-5972-896C-3FF081A4F444}"/>
                  </a:ext>
                </a:extLst>
              </p:cNvPr>
              <p:cNvSpPr txBox="1"/>
              <p:nvPr/>
            </p:nvSpPr>
            <p:spPr>
              <a:xfrm>
                <a:off x="449989" y="1654002"/>
                <a:ext cx="330054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790EBB-8173-5972-896C-3FF081A4F4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54002"/>
                <a:ext cx="3300540" cy="772110"/>
              </a:xfrm>
              <a:prstGeom prst="rect">
                <a:avLst/>
              </a:prstGeom>
              <a:blipFill>
                <a:blip r:embed="rId4"/>
                <a:stretch>
                  <a:fillRect l="-2957" r="-295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963243-0824-85DA-F51C-7925D45A7D3C}"/>
                  </a:ext>
                </a:extLst>
              </p:cNvPr>
              <p:cNvSpPr txBox="1"/>
              <p:nvPr/>
            </p:nvSpPr>
            <p:spPr>
              <a:xfrm>
                <a:off x="449989" y="2332500"/>
                <a:ext cx="27470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963243-0824-85DA-F51C-7925D45A7D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32500"/>
                <a:ext cx="2747074" cy="765061"/>
              </a:xfrm>
              <a:prstGeom prst="rect">
                <a:avLst/>
              </a:prstGeom>
              <a:blipFill>
                <a:blip r:embed="rId5"/>
                <a:stretch>
                  <a:fillRect l="-3556" r="-355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6D3515A-9246-75E0-7A61-0B015F3D6132}"/>
              </a:ext>
            </a:extLst>
          </p:cNvPr>
          <p:cNvSpPr txBox="1"/>
          <p:nvPr/>
        </p:nvSpPr>
        <p:spPr>
          <a:xfrm>
            <a:off x="449989" y="3003949"/>
            <a:ext cx="290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4D559E5-ABA5-02ED-FC78-DE48274C7534}"/>
                  </a:ext>
                </a:extLst>
              </p:cNvPr>
              <p:cNvSpPr txBox="1"/>
              <p:nvPr/>
            </p:nvSpPr>
            <p:spPr>
              <a:xfrm>
                <a:off x="449989" y="3479437"/>
                <a:ext cx="392963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4D559E5-ABA5-02ED-FC78-DE48274C75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9437"/>
                <a:ext cx="3929634" cy="630441"/>
              </a:xfrm>
              <a:prstGeom prst="rect">
                <a:avLst/>
              </a:prstGeom>
              <a:blipFill>
                <a:blip r:embed="rId6"/>
                <a:stretch>
                  <a:fillRect l="-2484" r="-2484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8FFDD96-4ECA-5CC1-5374-3EED5F5C6946}"/>
                  </a:ext>
                </a:extLst>
              </p:cNvPr>
              <p:cNvSpPr txBox="1"/>
              <p:nvPr/>
            </p:nvSpPr>
            <p:spPr>
              <a:xfrm>
                <a:off x="449989" y="4016266"/>
                <a:ext cx="6806565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8FFDD96-4ECA-5CC1-5374-3EED5F5C69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6266"/>
                <a:ext cx="6806565" cy="618693"/>
              </a:xfrm>
              <a:prstGeom prst="rect">
                <a:avLst/>
              </a:prstGeom>
              <a:blipFill>
                <a:blip r:embed="rId7"/>
                <a:stretch>
                  <a:fillRect l="-1434" r="-1434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BA16620-4AA5-9B16-2CC6-96A607DFAFBC}"/>
              </a:ext>
            </a:extLst>
          </p:cNvPr>
          <p:cNvSpPr txBox="1"/>
          <p:nvPr/>
        </p:nvSpPr>
        <p:spPr>
          <a:xfrm>
            <a:off x="449989" y="4541347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90CD345-0DFA-37EE-9A32-B06FA5BD0E5C}"/>
                  </a:ext>
                </a:extLst>
              </p:cNvPr>
              <p:cNvSpPr txBox="1"/>
              <p:nvPr/>
            </p:nvSpPr>
            <p:spPr>
              <a:xfrm>
                <a:off x="2414806" y="4464349"/>
                <a:ext cx="628269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由勾股定理，得（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90CD345-0DFA-37EE-9A32-B06FA5BD0E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4806" y="4464349"/>
                <a:ext cx="6282690" cy="618694"/>
              </a:xfrm>
              <a:prstGeom prst="rect">
                <a:avLst/>
              </a:prstGeom>
              <a:blipFill>
                <a:blip r:embed="rId8"/>
                <a:stretch>
                  <a:fillRect l="-1455" r="-1649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C998067-E6ED-9B46-A3B7-A78F2B2E138E}"/>
              </a:ext>
            </a:extLst>
          </p:cNvPr>
          <p:cNvSpPr txBox="1"/>
          <p:nvPr/>
        </p:nvSpPr>
        <p:spPr>
          <a:xfrm>
            <a:off x="449989" y="4944384"/>
            <a:ext cx="2802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E02D44-69A6-506A-D93C-5CC5E6B44228}"/>
              </a:ext>
            </a:extLst>
          </p:cNvPr>
          <p:cNvSpPr txBox="1"/>
          <p:nvPr/>
        </p:nvSpPr>
        <p:spPr>
          <a:xfrm>
            <a:off x="449989" y="5419872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1FF440C-6F89-C171-E047-55A00FB96A18}"/>
              </a:ext>
            </a:extLst>
          </p:cNvPr>
          <p:cNvSpPr txBox="1"/>
          <p:nvPr/>
        </p:nvSpPr>
        <p:spPr>
          <a:xfrm>
            <a:off x="449989" y="5895360"/>
            <a:ext cx="1424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5" name="yt_shape_12335"/>
          <p:cNvSpPr txBox="1"/>
          <p:nvPr/>
        </p:nvSpPr>
        <p:spPr>
          <a:xfrm>
            <a:off x="539881" y="787201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334" name="yt_image_1233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87201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37" name="yt_shape_12337"/>
              <p:cNvSpPr txBox="1"/>
              <p:nvPr/>
            </p:nvSpPr>
            <p:spPr>
              <a:xfrm>
                <a:off x="540001" y="1484784"/>
                <a:ext cx="10812584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推理能力）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的斜边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在平面直角坐标系的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的图象上，且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337" name="yt_shape_123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484784"/>
                <a:ext cx="10812584" cy="1131785"/>
              </a:xfrm>
              <a:prstGeom prst="rect">
                <a:avLst/>
              </a:prstGeom>
              <a:blipFill>
                <a:blip r:embed="rId3"/>
                <a:stretch>
                  <a:fillRect l="-1748" t="-4865" r="-790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39" name="yt_image_1233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40416" y="2492896"/>
            <a:ext cx="1892370" cy="169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1" name="yt_shape_12341"/>
          <p:cNvSpPr txBox="1"/>
          <p:nvPr/>
        </p:nvSpPr>
        <p:spPr>
          <a:xfrm>
            <a:off x="695400" y="2624728"/>
            <a:ext cx="376064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的值和边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7533E3-BA12-B542-B308-619F2F1699B9}"/>
                  </a:ext>
                </a:extLst>
              </p:cNvPr>
              <p:cNvSpPr txBox="1"/>
              <p:nvPr/>
            </p:nvSpPr>
            <p:spPr>
              <a:xfrm>
                <a:off x="539881" y="2914879"/>
                <a:ext cx="8719439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）在反比例函数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的图象上可得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7533E3-BA12-B542-B308-619F2F1699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914879"/>
                <a:ext cx="8719439" cy="778460"/>
              </a:xfrm>
              <a:prstGeom prst="rect">
                <a:avLst/>
              </a:prstGeom>
              <a:blipFill>
                <a:blip r:embed="rId5"/>
                <a:stretch>
                  <a:fillRect l="-1119" r="-1049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D450CA0-C734-32BC-AE27-566D6C46A0D1}"/>
              </a:ext>
            </a:extLst>
          </p:cNvPr>
          <p:cNvSpPr txBox="1"/>
          <p:nvPr/>
        </p:nvSpPr>
        <p:spPr>
          <a:xfrm>
            <a:off x="539881" y="3599727"/>
            <a:ext cx="272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BDC668-FED9-3D98-176E-A236C538AC32}"/>
              </a:ext>
            </a:extLst>
          </p:cNvPr>
          <p:cNvSpPr txBox="1"/>
          <p:nvPr/>
        </p:nvSpPr>
        <p:spPr>
          <a:xfrm>
            <a:off x="539881" y="4075215"/>
            <a:ext cx="378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4AC278D-2728-746A-E55F-0B9511549CBD}"/>
                  </a:ext>
                </a:extLst>
              </p:cNvPr>
              <p:cNvSpPr txBox="1"/>
              <p:nvPr/>
            </p:nvSpPr>
            <p:spPr>
              <a:xfrm>
                <a:off x="539881" y="4550703"/>
                <a:ext cx="2323847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4AC278D-2728-746A-E55F-0B9511549C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550703"/>
                <a:ext cx="2323847" cy="772109"/>
              </a:xfrm>
              <a:prstGeom prst="rect">
                <a:avLst/>
              </a:prstGeom>
              <a:blipFill>
                <a:blip r:embed="rId6"/>
                <a:stretch>
                  <a:fillRect l="-4199" r="-34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944E8E4-581F-E7ED-1EF1-14F457113964}"/>
                  </a:ext>
                </a:extLst>
              </p:cNvPr>
              <p:cNvSpPr txBox="1"/>
              <p:nvPr/>
            </p:nvSpPr>
            <p:spPr>
              <a:xfrm>
                <a:off x="539881" y="5229200"/>
                <a:ext cx="2621916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944E8E4-581F-E7ED-1EF1-14F4571139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5229200"/>
                <a:ext cx="2621916" cy="732994"/>
              </a:xfrm>
              <a:prstGeom prst="rect">
                <a:avLst/>
              </a:prstGeom>
              <a:blipFill>
                <a:blip r:embed="rId7"/>
                <a:stretch>
                  <a:fillRect l="-3721" r="-372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2347">
            <a:extLst>
              <a:ext uri="{FF2B5EF4-FFF2-40B4-BE49-F238E27FC236}">
                <a16:creationId xmlns:a16="http://schemas.microsoft.com/office/drawing/2014/main" id="{91CDFD51-9875-EE32-6DBE-B672E3EAB5DB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10188" y="4538932"/>
            <a:ext cx="1726968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45" name="yt_shape_12345"/>
              <p:cNvSpPr txBox="1"/>
              <p:nvPr/>
            </p:nvSpPr>
            <p:spPr>
              <a:xfrm>
                <a:off x="569387" y="1243558"/>
                <a:ext cx="5265865" cy="53361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345" name="yt_shape_123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243558"/>
                <a:ext cx="5265865" cy="5336141"/>
              </a:xfrm>
              <a:prstGeom prst="rect">
                <a:avLst/>
              </a:prstGeom>
              <a:blipFill>
                <a:blip r:embed="rId2"/>
                <a:stretch>
                  <a:fillRect l="-3472" t="-1029" r="-2662" b="-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5659F81-FB07-8823-8DBE-542E44EE08A9}"/>
              </a:ext>
            </a:extLst>
          </p:cNvPr>
          <p:cNvSpPr txBox="1"/>
          <p:nvPr/>
        </p:nvSpPr>
        <p:spPr>
          <a:xfrm>
            <a:off x="479376" y="1196752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A5F10A-F4E7-DAC3-C5CF-B568EC7FC555}"/>
              </a:ext>
            </a:extLst>
          </p:cNvPr>
          <p:cNvSpPr txBox="1"/>
          <p:nvPr/>
        </p:nvSpPr>
        <p:spPr>
          <a:xfrm>
            <a:off x="479376" y="1672240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48206B-E25A-5218-80B2-34E1F52A5560}"/>
                  </a:ext>
                </a:extLst>
              </p:cNvPr>
              <p:cNvSpPr txBox="1"/>
              <p:nvPr/>
            </p:nvSpPr>
            <p:spPr>
              <a:xfrm>
                <a:off x="479376" y="2147728"/>
                <a:ext cx="282073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48206B-E25A-5218-80B2-34E1F52A55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147728"/>
                <a:ext cx="2820733" cy="771792"/>
              </a:xfrm>
              <a:prstGeom prst="rect">
                <a:avLst/>
              </a:prstGeom>
              <a:blipFill>
                <a:blip r:embed="rId3"/>
                <a:stretch>
                  <a:fillRect l="-3463" r="-368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77DAD8A-2CBD-7C07-98CF-C922BCBAABB5}"/>
              </a:ext>
            </a:extLst>
          </p:cNvPr>
          <p:cNvSpPr txBox="1"/>
          <p:nvPr/>
        </p:nvSpPr>
        <p:spPr>
          <a:xfrm>
            <a:off x="479376" y="2825908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6D226C0-DCF4-FE60-3CD9-C61B7D6E3D25}"/>
                  </a:ext>
                </a:extLst>
              </p:cNvPr>
              <p:cNvSpPr txBox="1"/>
              <p:nvPr/>
            </p:nvSpPr>
            <p:spPr>
              <a:xfrm>
                <a:off x="479376" y="3301396"/>
                <a:ext cx="237998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6D226C0-DCF4-FE60-3CD9-C61B7D6E3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301396"/>
                <a:ext cx="2379981" cy="769062"/>
              </a:xfrm>
              <a:prstGeom prst="rect">
                <a:avLst/>
              </a:prstGeom>
              <a:blipFill>
                <a:blip r:embed="rId4"/>
                <a:stretch>
                  <a:fillRect l="-4103" r="-435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F4E7251-9A82-7002-FACE-798175B30F7E}"/>
                  </a:ext>
                </a:extLst>
              </p:cNvPr>
              <p:cNvSpPr txBox="1"/>
              <p:nvPr/>
            </p:nvSpPr>
            <p:spPr>
              <a:xfrm>
                <a:off x="479376" y="3976846"/>
                <a:ext cx="297116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F4E7251-9A82-7002-FACE-798175B30F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976846"/>
                <a:ext cx="2971166" cy="772808"/>
              </a:xfrm>
              <a:prstGeom prst="rect">
                <a:avLst/>
              </a:prstGeom>
              <a:blipFill>
                <a:blip r:embed="rId5"/>
                <a:stretch>
                  <a:fillRect l="-3285" r="-3491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99FC13B-8659-0F17-9B4F-B077712ED880}"/>
              </a:ext>
            </a:extLst>
          </p:cNvPr>
          <p:cNvSpPr txBox="1"/>
          <p:nvPr/>
        </p:nvSpPr>
        <p:spPr>
          <a:xfrm>
            <a:off x="479376" y="4656042"/>
            <a:ext cx="372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F9AD585-0E87-0729-A508-C56088FA7181}"/>
                  </a:ext>
                </a:extLst>
              </p:cNvPr>
              <p:cNvSpPr txBox="1"/>
              <p:nvPr/>
            </p:nvSpPr>
            <p:spPr>
              <a:xfrm>
                <a:off x="479376" y="5131530"/>
                <a:ext cx="38599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F9AD585-0E87-0729-A508-C56088FA71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131530"/>
                <a:ext cx="3859911" cy="772808"/>
              </a:xfrm>
              <a:prstGeom prst="rect">
                <a:avLst/>
              </a:prstGeom>
              <a:blipFill>
                <a:blip r:embed="rId6"/>
                <a:stretch>
                  <a:fillRect l="-2528" r="-268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0B3AFEC-D4F2-1176-0E74-7C273A6F6616}"/>
                  </a:ext>
                </a:extLst>
              </p:cNvPr>
              <p:cNvSpPr txBox="1"/>
              <p:nvPr/>
            </p:nvSpPr>
            <p:spPr>
              <a:xfrm>
                <a:off x="479376" y="5810727"/>
                <a:ext cx="3350704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0B3AFEC-D4F2-1176-0E74-7C273A6F6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810727"/>
                <a:ext cx="3350704" cy="764172"/>
              </a:xfrm>
              <a:prstGeom prst="rect">
                <a:avLst/>
              </a:prstGeom>
              <a:blipFill>
                <a:blip r:embed="rId7"/>
                <a:stretch>
                  <a:fillRect l="-2914" r="-309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342">
            <a:extLst>
              <a:ext uri="{FF2B5EF4-FFF2-40B4-BE49-F238E27FC236}">
                <a16:creationId xmlns:a16="http://schemas.microsoft.com/office/drawing/2014/main" id="{5E23F24B-7F37-06AB-5EB2-E38DAA634C85}"/>
              </a:ext>
            </a:extLst>
          </p:cNvPr>
          <p:cNvSpPr txBox="1"/>
          <p:nvPr/>
        </p:nvSpPr>
        <p:spPr>
          <a:xfrm>
            <a:off x="479376" y="800955"/>
            <a:ext cx="257282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12" name="yt_image_12339">
            <a:extLst>
              <a:ext uri="{FF2B5EF4-FFF2-40B4-BE49-F238E27FC236}">
                <a16:creationId xmlns:a16="http://schemas.microsoft.com/office/drawing/2014/main" id="{AFB1E0E6-CAB1-0CB2-E555-06A3BD9A01E7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840416" y="2492896"/>
            <a:ext cx="1892370" cy="169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1" name="yt_shape_12351"/>
          <p:cNvSpPr txBox="1"/>
          <p:nvPr/>
        </p:nvSpPr>
        <p:spPr>
          <a:xfrm>
            <a:off x="3431704" y="548680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2350" name="yt_image_1235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59807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3" name="yt_shape_12353"/>
          <p:cNvSpPr txBox="1"/>
          <p:nvPr/>
        </p:nvSpPr>
        <p:spPr>
          <a:xfrm>
            <a:off x="4311083" y="1027105"/>
            <a:ext cx="369331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设参数法求锐角三角函数值</a:t>
            </a:r>
          </a:p>
        </p:txBody>
      </p:sp>
      <p:sp>
        <p:nvSpPr>
          <p:cNvPr id="12354" name="yt_shape_12354"/>
          <p:cNvSpPr txBox="1"/>
          <p:nvPr/>
        </p:nvSpPr>
        <p:spPr>
          <a:xfrm>
            <a:off x="601861" y="151326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方法指导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若已知两边的比值或一个锐角三角函数值，而不能直接求出锐角三角函数相应边的长，则可采用设参数的方法，先用含参数的式子表示出锐角三角函数涉及的边的长，再根据锐角三角函数的公式计算它们的比值，即可得出锐角三角函数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5" name="yt_shape_12355"/>
          <p:cNvSpPr txBox="1"/>
          <p:nvPr/>
        </p:nvSpPr>
        <p:spPr>
          <a:xfrm>
            <a:off x="551384" y="1365521"/>
            <a:ext cx="1436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对应训练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56" name="yt_shape_12356"/>
              <p:cNvSpPr txBox="1"/>
              <p:nvPr/>
            </p:nvSpPr>
            <p:spPr>
              <a:xfrm>
                <a:off x="551384" y="1844824"/>
                <a:ext cx="815768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356" name="yt_shape_123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44824"/>
                <a:ext cx="8157682" cy="639855"/>
              </a:xfrm>
              <a:prstGeom prst="rect">
                <a:avLst/>
              </a:prstGeom>
              <a:blipFill>
                <a:blip r:embed="rId2"/>
                <a:stretch>
                  <a:fillRect l="-2240" r="-127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59" name="yt_table_12359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5316015"/>
                  </p:ext>
                </p:extLst>
              </p:nvPr>
            </p:nvGraphicFramePr>
            <p:xfrm>
              <a:off x="551384" y="2535467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9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359" name="yt_table_12359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5316015"/>
                  </p:ext>
                </p:extLst>
              </p:nvPr>
            </p:nvGraphicFramePr>
            <p:xfrm>
              <a:off x="551384" y="2535467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9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984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270" r="-15301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633" r="-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289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471C523-6430-8BBA-69B3-58384C29A60E}"/>
              </a:ext>
            </a:extLst>
          </p:cNvPr>
          <p:cNvSpPr txBox="1"/>
          <p:nvPr/>
        </p:nvSpPr>
        <p:spPr>
          <a:xfrm>
            <a:off x="7879760" y="1798018"/>
            <a:ext cx="3832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360">
                <a:extLst>
                  <a:ext uri="{FF2B5EF4-FFF2-40B4-BE49-F238E27FC236}">
                    <a16:creationId xmlns:a16="http://schemas.microsoft.com/office/drawing/2014/main" id="{5E3A78F0-0031-D47C-10B3-85AFA6613F3D}"/>
                  </a:ext>
                </a:extLst>
              </p:cNvPr>
              <p:cNvSpPr txBox="1"/>
              <p:nvPr/>
            </p:nvSpPr>
            <p:spPr>
              <a:xfrm>
                <a:off x="557955" y="3429000"/>
                <a:ext cx="10434589" cy="11287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的对边，且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2360">
                <a:extLst>
                  <a:ext uri="{FF2B5EF4-FFF2-40B4-BE49-F238E27FC236}">
                    <a16:creationId xmlns:a16="http://schemas.microsoft.com/office/drawing/2014/main" id="{5E3A78F0-0031-D47C-10B3-85AFA6613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955" y="3429000"/>
                <a:ext cx="10434589" cy="1128707"/>
              </a:xfrm>
              <a:prstGeom prst="rect">
                <a:avLst/>
              </a:prstGeom>
              <a:blipFill>
                <a:blip r:embed="rId4"/>
                <a:stretch>
                  <a:fillRect l="-1812" t="-486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82531A-BB67-3B34-A161-2728164399E3}"/>
                  </a:ext>
                </a:extLst>
              </p:cNvPr>
              <p:cNvSpPr txBox="1"/>
              <p:nvPr/>
            </p:nvSpPr>
            <p:spPr>
              <a:xfrm>
                <a:off x="3665564" y="3669338"/>
                <a:ext cx="437261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82531A-BB67-3B34-A161-2728164399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5564" y="3669338"/>
                <a:ext cx="437261" cy="73591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2358_skip" title="H_103.23">
            <a:extLst>
              <a:ext uri="{FF2B5EF4-FFF2-40B4-BE49-F238E27FC236}">
                <a16:creationId xmlns:a16="http://schemas.microsoft.com/office/drawing/2014/main" id="{6256A840-49ED-F032-E08E-825F4ED9D102}"/>
              </a:ex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7889" y="4846517"/>
            <a:ext cx="1756222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5" name="yt_shape_12275"/>
          <p:cNvSpPr txBox="1"/>
          <p:nvPr/>
        </p:nvSpPr>
        <p:spPr>
          <a:xfrm>
            <a:off x="540000" y="1248501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74" name="yt_image_1227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48501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7" name="yt_shape_12277"/>
          <p:cNvSpPr txBox="1"/>
          <p:nvPr/>
        </p:nvSpPr>
        <p:spPr>
          <a:xfrm>
            <a:off x="540000" y="1951798"/>
            <a:ext cx="22922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余弦</a:t>
            </a:r>
          </a:p>
        </p:txBody>
      </p:sp>
      <p:sp>
        <p:nvSpPr>
          <p:cNvPr id="12278" name="yt_shape_12278"/>
          <p:cNvSpPr txBox="1"/>
          <p:nvPr/>
        </p:nvSpPr>
        <p:spPr>
          <a:xfrm>
            <a:off x="540000" y="2456108"/>
            <a:ext cx="980717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80" name="yt_table_12280_skip" title="H_10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8172375"/>
                  </p:ext>
                </p:extLst>
              </p:nvPr>
            </p:nvGraphicFramePr>
            <p:xfrm>
              <a:off x="540000" y="2942272"/>
              <a:ext cx="4875848" cy="1270572"/>
            </p:xfrm>
            <a:graphic>
              <a:graphicData uri="http://schemas.openxmlformats.org/drawingml/2006/table">
                <a:tbl>
                  <a:tblPr/>
                  <a:tblGrid>
                    <a:gridCol w="3866198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280" name="yt_table_12280_skip" descr="{&quot;rangeId&quot;:4,&quot;type&quot;:&quot;Option&quot;,&quot;drawing&quot;:[&quot;yt_image_12279&quot;]}" title="H_10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8172375"/>
                  </p:ext>
                </p:extLst>
              </p:nvPr>
            </p:nvGraphicFramePr>
            <p:xfrm>
              <a:off x="540000" y="2593771"/>
              <a:ext cx="4875848" cy="1270572"/>
            </p:xfrm>
            <a:graphic>
              <a:graphicData uri="http://schemas.openxmlformats.org/drawingml/2006/table">
                <a:tbl>
                  <a:tblPr/>
                  <a:tblGrid>
                    <a:gridCol w="3866198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142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82530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2614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82530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279" name="yt_image_12279_skip" title="H_129.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44258" y="2942272"/>
            <a:ext cx="1105468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81" name="yt_shape_12281"/>
              <p:cNvSpPr txBox="1"/>
              <p:nvPr/>
            </p:nvSpPr>
            <p:spPr>
              <a:xfrm>
                <a:off x="540000" y="4638980"/>
                <a:ext cx="1005563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281" name="yt_shape_1228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38980"/>
                <a:ext cx="10055638" cy="639855"/>
              </a:xfrm>
              <a:prstGeom prst="rect">
                <a:avLst/>
              </a:prstGeom>
              <a:blipFill>
                <a:blip r:embed="rId5"/>
                <a:stretch>
                  <a:fillRect l="-1880" r="-91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83" name="yt_table_12283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0030119"/>
                  </p:ext>
                </p:extLst>
              </p:nvPr>
            </p:nvGraphicFramePr>
            <p:xfrm>
              <a:off x="540000" y="5329623"/>
              <a:ext cx="7348030" cy="64001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84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  <a:gridCol w="1428877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283" name="yt_table_12283" descr="{&quot;rangeId&quot;:5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0030119"/>
                  </p:ext>
                </p:extLst>
              </p:nvPr>
            </p:nvGraphicFramePr>
            <p:xfrm>
              <a:off x="540000" y="4981122"/>
              <a:ext cx="7348030" cy="64001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84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  <a:gridCol w="1428877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r="-27805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00949" r="-18069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88988" r="-6994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413191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9416664">
            <a:extLst>
              <a:ext uri="{FF2B5EF4-FFF2-40B4-BE49-F238E27FC236}">
                <a16:creationId xmlns:a16="http://schemas.microsoft.com/office/drawing/2014/main" id="{4B8307E8-5DFE-AAF3-60C1-31FA3A0350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9347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9BA7B5-22D6-E4E0-DD46-28E5ABE9BD35}"/>
              </a:ext>
            </a:extLst>
          </p:cNvPr>
          <p:cNvSpPr txBox="1"/>
          <p:nvPr/>
        </p:nvSpPr>
        <p:spPr>
          <a:xfrm>
            <a:off x="9484451" y="240930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C88EE2-B487-35B7-7CF3-482F2D6A7D83}"/>
              </a:ext>
            </a:extLst>
          </p:cNvPr>
          <p:cNvSpPr txBox="1"/>
          <p:nvPr/>
        </p:nvSpPr>
        <p:spPr>
          <a:xfrm>
            <a:off x="9747976" y="4592174"/>
            <a:ext cx="3832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84" name="yt_shape_12284"/>
              <p:cNvSpPr txBox="1"/>
              <p:nvPr/>
            </p:nvSpPr>
            <p:spPr>
              <a:xfrm>
                <a:off x="540119" y="2256006"/>
                <a:ext cx="11111999" cy="112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的一边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为直径的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84" name="yt_shape_12284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56006"/>
                <a:ext cx="11111999" cy="1120948"/>
              </a:xfrm>
              <a:prstGeom prst="rect">
                <a:avLst/>
              </a:prstGeom>
              <a:blipFill>
                <a:blip r:embed="rId2"/>
                <a:stretch>
                  <a:fillRect l="-1701" t="-4348" r="-220" b="-9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86" name="yt_image_1228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8302" y="3580106"/>
            <a:ext cx="195539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34B14F-B7F2-310C-A354-30DFF627B212}"/>
                  </a:ext>
                </a:extLst>
              </p:cNvPr>
              <p:cNvSpPr txBox="1"/>
              <p:nvPr/>
            </p:nvSpPr>
            <p:spPr>
              <a:xfrm>
                <a:off x="1055440" y="2492896"/>
                <a:ext cx="308674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34B14F-B7F2-310C-A354-30DFF627B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2492896"/>
                <a:ext cx="308674" cy="728231"/>
              </a:xfrm>
              <a:prstGeom prst="rect">
                <a:avLst/>
              </a:prstGeom>
              <a:blipFill>
                <a:blip r:embed="rId4"/>
                <a:stretch>
                  <a:fillRect l="-29412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" name="yt_shape_12288"/>
          <p:cNvSpPr txBox="1"/>
          <p:nvPr/>
        </p:nvSpPr>
        <p:spPr>
          <a:xfrm>
            <a:off x="540000" y="1921642"/>
            <a:ext cx="22922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正切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89" name="yt_shape_12289"/>
              <p:cNvSpPr txBox="1"/>
              <p:nvPr/>
            </p:nvSpPr>
            <p:spPr>
              <a:xfrm>
                <a:off x="540000" y="2425952"/>
                <a:ext cx="9356857" cy="4728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289" name="yt_shape_1228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5952"/>
                <a:ext cx="9356857" cy="472822"/>
              </a:xfrm>
              <a:prstGeom prst="rect">
                <a:avLst/>
              </a:prstGeom>
              <a:blipFill>
                <a:blip r:embed="rId2"/>
                <a:stretch>
                  <a:fillRect l="-2020" t="-5128" r="-977" b="-35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91" name="yt_table_12291" title="H_9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1195510"/>
                  </p:ext>
                </p:extLst>
              </p:nvPr>
            </p:nvGraphicFramePr>
            <p:xfrm>
              <a:off x="540000" y="2949562"/>
              <a:ext cx="4273995" cy="1176148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2092325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291" name="yt_table_12291" descr="{&quot;rangeId&quot;:8,&quot;type&quot;:&quot;Option&quot;}" title="H_9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1195510"/>
                  </p:ext>
                </p:extLst>
              </p:nvPr>
            </p:nvGraphicFramePr>
            <p:xfrm>
              <a:off x="540000" y="1927920"/>
              <a:ext cx="4273995" cy="1176148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2092325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632" r="-96089" b="-176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2"/>
                      </a:ext>
                    </a:extLst>
                  </a:tr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66102" r="-96089" b="-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92" name="yt_shape_12292"/>
              <p:cNvSpPr txBox="1"/>
              <p:nvPr/>
            </p:nvSpPr>
            <p:spPr>
              <a:xfrm>
                <a:off x="540000" y="4176238"/>
                <a:ext cx="9202969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292" name="yt_shape_1229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76238"/>
                <a:ext cx="9202969" cy="640816"/>
              </a:xfrm>
              <a:prstGeom prst="rect">
                <a:avLst/>
              </a:prstGeom>
              <a:blipFill>
                <a:blip r:embed="rId4"/>
                <a:stretch>
                  <a:fillRect l="-2054" r="-106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416727">
            <a:extLst>
              <a:ext uri="{FF2B5EF4-FFF2-40B4-BE49-F238E27FC236}">
                <a16:creationId xmlns:a16="http://schemas.microsoft.com/office/drawing/2014/main" id="{F4DCEFB0-3E75-2A5F-1229-2FC27236F8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331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0ED4B4-3968-2885-73D6-A87E4DD22DEA}"/>
              </a:ext>
            </a:extLst>
          </p:cNvPr>
          <p:cNvSpPr txBox="1"/>
          <p:nvPr/>
        </p:nvSpPr>
        <p:spPr>
          <a:xfrm>
            <a:off x="9055953" y="2379146"/>
            <a:ext cx="383285" cy="5618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5C55121-D746-AC7E-D1C5-8D131ABF55D3}"/>
                  </a:ext>
                </a:extLst>
              </p:cNvPr>
              <p:cNvSpPr txBox="1"/>
              <p:nvPr/>
            </p:nvSpPr>
            <p:spPr>
              <a:xfrm>
                <a:off x="8646251" y="4129432"/>
                <a:ext cx="716787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9, 'hasSerialNum': 1, 'mathAnswerShape': 1}">
                <a:extLst>
                  <a:ext uri="{FF2B5EF4-FFF2-40B4-BE49-F238E27FC236}">
                    <a16:creationId xmlns:a16="http://schemas.microsoft.com/office/drawing/2014/main" id="{15C55121-D746-AC7E-D1C5-8D131ABF55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6251" y="4129432"/>
                <a:ext cx="716787" cy="7282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0E5DF67-4CB3-48CE-7954-116451F63EE4}"/>
              </a:ext>
            </a:extLst>
          </p:cNvPr>
          <p:cNvCxnSpPr/>
          <p:nvPr/>
        </p:nvCxnSpPr>
        <p:spPr>
          <a:xfrm>
            <a:off x="8431463" y="4829907"/>
            <a:ext cx="11463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95" name="yt_shape_12295"/>
              <p:cNvSpPr txBox="1"/>
              <p:nvPr/>
            </p:nvSpPr>
            <p:spPr>
              <a:xfrm>
                <a:off x="540000" y="1263470"/>
                <a:ext cx="6061981" cy="33860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解：如图，设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中，由勾股定理，得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95" name="yt_shape_12295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3470"/>
                <a:ext cx="6061981" cy="3386055"/>
              </a:xfrm>
              <a:prstGeom prst="rect">
                <a:avLst/>
              </a:prstGeom>
              <a:blipFill>
                <a:blip r:embed="rId2"/>
                <a:stretch>
                  <a:fillRect l="-3119" t="-1439" r="-1911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98" name="yt_shape_12298"/>
          <p:cNvSpPr txBox="1"/>
          <p:nvPr/>
        </p:nvSpPr>
        <p:spPr>
          <a:xfrm>
            <a:off x="4897512" y="4852677"/>
            <a:ext cx="1982146" cy="10114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 spc="-5500">
                <a:solidFill>
                  <a:srgbClr val="1EE3CF"/>
                </a:solidFill>
                <a:effectLst/>
                <a:latin typeface="白正" pitchFamily="55"/>
                <a:ea typeface="宋体" pitchFamily="55"/>
                <a:cs typeface="宋体" pitchFamily="55"/>
              </a:rPr>
              <a:t> </a:t>
            </a:r>
            <a:r>
              <a:rPr lang="en-US" altLang="zh-CN" sz="5500" b="0" i="0" u="none" spc="14219">
                <a:solidFill>
                  <a:srgbClr val="1EE3CF"/>
                </a:solidFill>
                <a:effectLst/>
                <a:latin typeface="白正" pitchFamily="55"/>
                <a:ea typeface="宋体" pitchFamily="55"/>
                <a:cs typeface="宋体" pitchFamily="55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2297" name="yt_image_1229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1616714"/>
            <a:ext cx="1980061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125B41-421C-09FA-C1C2-E4C8AC8DCA8A}"/>
              </a:ext>
            </a:extLst>
          </p:cNvPr>
          <p:cNvSpPr txBox="1"/>
          <p:nvPr/>
        </p:nvSpPr>
        <p:spPr>
          <a:xfrm>
            <a:off x="449989" y="1216664"/>
            <a:ext cx="565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428498-7252-CC2D-8222-237C9EC74AA8}"/>
              </a:ext>
            </a:extLst>
          </p:cNvPr>
          <p:cNvSpPr txBox="1"/>
          <p:nvPr/>
        </p:nvSpPr>
        <p:spPr>
          <a:xfrm>
            <a:off x="449989" y="1692152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5B3125-F500-8F68-2525-5155AD8222BF}"/>
                  </a:ext>
                </a:extLst>
              </p:cNvPr>
              <p:cNvSpPr txBox="1"/>
              <p:nvPr/>
            </p:nvSpPr>
            <p:spPr>
              <a:xfrm>
                <a:off x="449989" y="2167640"/>
                <a:ext cx="4058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mathAnswerShape': 1}">
                <a:extLst>
                  <a:ext uri="{FF2B5EF4-FFF2-40B4-BE49-F238E27FC236}">
                    <a16:creationId xmlns:a16="http://schemas.microsoft.com/office/drawing/2014/main" id="{065B3125-F500-8F68-2525-5155AD8222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67640"/>
                <a:ext cx="4058348" cy="765061"/>
              </a:xfrm>
              <a:prstGeom prst="rect">
                <a:avLst/>
              </a:prstGeom>
              <a:blipFill>
                <a:blip r:embed="rId4"/>
                <a:stretch>
                  <a:fillRect l="-2402" r="-210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33401F9-030D-CB95-E60F-6FFC74212E4E}"/>
              </a:ext>
            </a:extLst>
          </p:cNvPr>
          <p:cNvSpPr txBox="1"/>
          <p:nvPr/>
        </p:nvSpPr>
        <p:spPr>
          <a:xfrm>
            <a:off x="449989" y="2839089"/>
            <a:ext cx="441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8B456A2-DD62-E43A-5B9A-EC434C437FC1}"/>
                  </a:ext>
                </a:extLst>
              </p:cNvPr>
              <p:cNvSpPr txBox="1"/>
              <p:nvPr/>
            </p:nvSpPr>
            <p:spPr>
              <a:xfrm>
                <a:off x="449989" y="3314577"/>
                <a:ext cx="6183439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9, 'mathAnswerShape': 1}">
                <a:extLst>
                  <a:ext uri="{FF2B5EF4-FFF2-40B4-BE49-F238E27FC236}">
                    <a16:creationId xmlns:a16="http://schemas.microsoft.com/office/drawing/2014/main" id="{18B456A2-DD62-E43A-5B9A-EC434C437F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14577"/>
                <a:ext cx="6183439" cy="632727"/>
              </a:xfrm>
              <a:prstGeom prst="rect">
                <a:avLst/>
              </a:prstGeom>
              <a:blipFill>
                <a:blip r:embed="rId5"/>
                <a:stretch>
                  <a:fillRect l="-1578" r="-1381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0DBA642-FAEE-8487-31FC-8C89749366EC}"/>
                  </a:ext>
                </a:extLst>
              </p:cNvPr>
              <p:cNvSpPr txBox="1"/>
              <p:nvPr/>
            </p:nvSpPr>
            <p:spPr>
              <a:xfrm>
                <a:off x="449989" y="3853692"/>
                <a:ext cx="2446148" cy="8098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9, 'mathAnswerShape': 1}">
                <a:extLst>
                  <a:ext uri="{FF2B5EF4-FFF2-40B4-BE49-F238E27FC236}">
                    <a16:creationId xmlns:a16="http://schemas.microsoft.com/office/drawing/2014/main" id="{20DBA642-FAEE-8487-31FC-8C89749366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3692"/>
                <a:ext cx="2446148" cy="809892"/>
              </a:xfrm>
              <a:prstGeom prst="rect">
                <a:avLst/>
              </a:prstGeom>
              <a:blipFill>
                <a:blip r:embed="rId6"/>
                <a:stretch>
                  <a:fillRect l="-3990" r="-4239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2294">
            <a:extLst>
              <a:ext uri="{FF2B5EF4-FFF2-40B4-BE49-F238E27FC236}">
                <a16:creationId xmlns:a16="http://schemas.microsoft.com/office/drawing/2014/main" id="{9D1763B3-F26C-070B-672C-221B70D3CEF1}"/>
              </a:ext>
            </a:extLst>
          </p:cNvPr>
          <p:cNvSpPr txBox="1"/>
          <p:nvPr/>
        </p:nvSpPr>
        <p:spPr>
          <a:xfrm>
            <a:off x="540000" y="788149"/>
            <a:ext cx="8906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已知等腰三角形的腰长为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，底边长为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，求底角的正切值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0" name="yt_shape_12300"/>
          <p:cNvSpPr txBox="1"/>
          <p:nvPr/>
        </p:nvSpPr>
        <p:spPr>
          <a:xfrm>
            <a:off x="540000" y="2042060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锐角三角函数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01" name="yt_shape_12301"/>
              <p:cNvSpPr txBox="1"/>
              <p:nvPr/>
            </p:nvSpPr>
            <p:spPr>
              <a:xfrm>
                <a:off x="540119" y="2546370"/>
                <a:ext cx="11111999" cy="12034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题变化）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301" name="yt_shape_12301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46370"/>
                <a:ext cx="11111999" cy="1203406"/>
              </a:xfrm>
              <a:prstGeom prst="rect">
                <a:avLst/>
              </a:prstGeom>
              <a:blipFill>
                <a:blip r:embed="rId2"/>
                <a:stretch>
                  <a:fillRect l="-1701" t="-4569" r="-933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03" name="yt_image_1230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8917" y="3952928"/>
            <a:ext cx="1474164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416788">
            <a:extLst>
              <a:ext uri="{FF2B5EF4-FFF2-40B4-BE49-F238E27FC236}">
                <a16:creationId xmlns:a16="http://schemas.microsoft.com/office/drawing/2014/main" id="{139D7F51-16A0-6B73-BBF3-6B41853891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83737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023306E-FFF6-FE50-60DB-9FD638C42ADC}"/>
                  </a:ext>
                </a:extLst>
              </p:cNvPr>
              <p:cNvSpPr txBox="1"/>
              <p:nvPr/>
            </p:nvSpPr>
            <p:spPr>
              <a:xfrm>
                <a:off x="2134446" y="2975052"/>
                <a:ext cx="583375" cy="8098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E023306E-FFF6-FE50-60DB-9FD638C42A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4446" y="2975052"/>
                <a:ext cx="583375" cy="809892"/>
              </a:xfrm>
              <a:prstGeom prst="rect">
                <a:avLst/>
              </a:prstGeom>
              <a:blipFill>
                <a:blip r:embed="rId5"/>
                <a:stretch>
                  <a:fillRect l="-15625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825A2C5-5440-5DC9-166F-79FA977E8130}"/>
              </a:ext>
            </a:extLst>
          </p:cNvPr>
          <p:cNvCxnSpPr/>
          <p:nvPr/>
        </p:nvCxnSpPr>
        <p:spPr>
          <a:xfrm>
            <a:off x="1919657" y="3757188"/>
            <a:ext cx="10129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E2AF41-4CFD-F746-3E39-898B245B578C}"/>
                  </a:ext>
                </a:extLst>
              </p:cNvPr>
              <p:cNvSpPr txBox="1"/>
              <p:nvPr/>
            </p:nvSpPr>
            <p:spPr>
              <a:xfrm>
                <a:off x="4349072" y="2975052"/>
                <a:ext cx="308674" cy="8098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1, 'hasSerialNum': 1, 'mathAnswerShape': 1}">
                <a:extLst>
                  <a:ext uri="{FF2B5EF4-FFF2-40B4-BE49-F238E27FC236}">
                    <a16:creationId xmlns:a16="http://schemas.microsoft.com/office/drawing/2014/main" id="{C8E2AF41-4CFD-F746-3E39-898B245B57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9072" y="2975052"/>
                <a:ext cx="308674" cy="809892"/>
              </a:xfrm>
              <a:prstGeom prst="rect">
                <a:avLst/>
              </a:prstGeom>
              <a:blipFill>
                <a:blip r:embed="rId6"/>
                <a:stretch>
                  <a:fillRect l="-29412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5071000-374A-DD68-5561-76ED80709719}"/>
              </a:ext>
            </a:extLst>
          </p:cNvPr>
          <p:cNvCxnSpPr/>
          <p:nvPr/>
        </p:nvCxnSpPr>
        <p:spPr>
          <a:xfrm>
            <a:off x="4134283" y="3757188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1270F19-B7DD-6155-844B-A77327C97F92}"/>
                  </a:ext>
                </a:extLst>
              </p:cNvPr>
              <p:cNvSpPr txBox="1"/>
              <p:nvPr/>
            </p:nvSpPr>
            <p:spPr>
              <a:xfrm>
                <a:off x="6254072" y="2975052"/>
                <a:ext cx="583375" cy="8098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11, 'hasSerialNum': 1, 'mathAnswerShape': 1}">
                <a:extLst>
                  <a:ext uri="{FF2B5EF4-FFF2-40B4-BE49-F238E27FC236}">
                    <a16:creationId xmlns:a16="http://schemas.microsoft.com/office/drawing/2014/main" id="{01270F19-B7DD-6155-844B-A77327C97F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4072" y="2975052"/>
                <a:ext cx="583375" cy="809892"/>
              </a:xfrm>
              <a:prstGeom prst="rect">
                <a:avLst/>
              </a:prstGeom>
              <a:blipFill>
                <a:blip r:embed="rId7"/>
                <a:stretch>
                  <a:fillRect l="-16667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F535AD5-0191-232B-63CD-2B324264F687}"/>
              </a:ext>
            </a:extLst>
          </p:cNvPr>
          <p:cNvCxnSpPr/>
          <p:nvPr/>
        </p:nvCxnSpPr>
        <p:spPr>
          <a:xfrm>
            <a:off x="6039283" y="3757188"/>
            <a:ext cx="10129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05" name="yt_shape_12305"/>
              <p:cNvSpPr txBox="1"/>
              <p:nvPr/>
            </p:nvSpPr>
            <p:spPr>
              <a:xfrm>
                <a:off x="540000" y="993703"/>
                <a:ext cx="1056699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05" name="yt_shape_12305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566995" cy="638893"/>
              </a:xfrm>
              <a:prstGeom prst="rect">
                <a:avLst/>
              </a:prstGeom>
              <a:blipFill>
                <a:blip r:embed="rId2"/>
                <a:stretch>
                  <a:fillRect l="-1789" r="-981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07" name="yt_image_123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8917" y="1835748"/>
            <a:ext cx="1474164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09" name="yt_shape_12309"/>
              <p:cNvSpPr txBox="1"/>
              <p:nvPr/>
            </p:nvSpPr>
            <p:spPr>
              <a:xfrm>
                <a:off x="540000" y="3109276"/>
                <a:ext cx="5353389" cy="31150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09" name="yt_shape_12309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9276"/>
                <a:ext cx="5353389" cy="3115020"/>
              </a:xfrm>
              <a:prstGeom prst="rect">
                <a:avLst/>
              </a:prstGeom>
              <a:blipFill>
                <a:blip r:embed="rId4"/>
                <a:stretch>
                  <a:fillRect l="-3531" t="-1566" r="-2506" b="-1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5D82BE9-A94D-FEB6-9E2E-D838A9B8DFA8}"/>
              </a:ext>
            </a:extLst>
          </p:cNvPr>
          <p:cNvSpPr txBox="1"/>
          <p:nvPr/>
        </p:nvSpPr>
        <p:spPr>
          <a:xfrm>
            <a:off x="449989" y="3062470"/>
            <a:ext cx="472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B45C4B-248F-0374-9751-399FA1E2C30A}"/>
                  </a:ext>
                </a:extLst>
              </p:cNvPr>
              <p:cNvSpPr txBox="1"/>
              <p:nvPr/>
            </p:nvSpPr>
            <p:spPr>
              <a:xfrm>
                <a:off x="449989" y="3537958"/>
                <a:ext cx="322675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mathAnswerShape': 1}">
                <a:extLst>
                  <a:ext uri="{FF2B5EF4-FFF2-40B4-BE49-F238E27FC236}">
                    <a16:creationId xmlns:a16="http://schemas.microsoft.com/office/drawing/2014/main" id="{C4B45C4B-248F-0374-9751-399FA1E2C3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7958"/>
                <a:ext cx="3226752" cy="772110"/>
              </a:xfrm>
              <a:prstGeom prst="rect">
                <a:avLst/>
              </a:prstGeom>
              <a:blipFill>
                <a:blip r:embed="rId5"/>
                <a:stretch>
                  <a:fillRect l="-3025" r="-302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95B7BC7-C1E7-BCAA-4DC8-350E008698D2}"/>
                  </a:ext>
                </a:extLst>
              </p:cNvPr>
              <p:cNvSpPr txBox="1"/>
              <p:nvPr/>
            </p:nvSpPr>
            <p:spPr>
              <a:xfrm>
                <a:off x="449989" y="4216456"/>
                <a:ext cx="3199766" cy="7691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mathAnswerShape': 1}">
                <a:extLst>
                  <a:ext uri="{FF2B5EF4-FFF2-40B4-BE49-F238E27FC236}">
                    <a16:creationId xmlns:a16="http://schemas.microsoft.com/office/drawing/2014/main" id="{D95B7BC7-C1E7-BCAA-4DC8-350E008698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16456"/>
                <a:ext cx="3199766" cy="769125"/>
              </a:xfrm>
              <a:prstGeom prst="rect">
                <a:avLst/>
              </a:prstGeom>
              <a:blipFill>
                <a:blip r:embed="rId6"/>
                <a:stretch>
                  <a:fillRect l="-3048" r="-304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C9AD49-2E65-6548-FA7D-50A029A5006C}"/>
                  </a:ext>
                </a:extLst>
              </p:cNvPr>
              <p:cNvSpPr txBox="1"/>
              <p:nvPr/>
            </p:nvSpPr>
            <p:spPr>
              <a:xfrm>
                <a:off x="449989" y="4891969"/>
                <a:ext cx="548170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mathAnswerShape': 1}">
                <a:extLst>
                  <a:ext uri="{FF2B5EF4-FFF2-40B4-BE49-F238E27FC236}">
                    <a16:creationId xmlns:a16="http://schemas.microsoft.com/office/drawing/2014/main" id="{7BC9AD49-2E65-6548-FA7D-50A029A500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1969"/>
                <a:ext cx="5481701" cy="630441"/>
              </a:xfrm>
              <a:prstGeom prst="rect">
                <a:avLst/>
              </a:prstGeom>
              <a:blipFill>
                <a:blip r:embed="rId7"/>
                <a:stretch>
                  <a:fillRect l="-1780" r="-1780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8CF0FE6-2620-D1B7-CC0E-21E776FBC345}"/>
                  </a:ext>
                </a:extLst>
              </p:cNvPr>
              <p:cNvSpPr txBox="1"/>
              <p:nvPr/>
            </p:nvSpPr>
            <p:spPr>
              <a:xfrm>
                <a:off x="449989" y="5428798"/>
                <a:ext cx="2745233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2, 'mathAnswerShape': 1}">
                <a:extLst>
                  <a:ext uri="{FF2B5EF4-FFF2-40B4-BE49-F238E27FC236}">
                    <a16:creationId xmlns:a16="http://schemas.microsoft.com/office/drawing/2014/main" id="{58CF0FE6-2620-D1B7-CC0E-21E776FBC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28798"/>
                <a:ext cx="2745233" cy="812178"/>
              </a:xfrm>
              <a:prstGeom prst="rect">
                <a:avLst/>
              </a:prstGeom>
              <a:blipFill>
                <a:blip r:embed="rId8"/>
                <a:stretch>
                  <a:fillRect l="-3556" r="-3778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312">
                <a:extLst>
                  <a:ext uri="{FF2B5EF4-FFF2-40B4-BE49-F238E27FC236}">
                    <a16:creationId xmlns:a16="http://schemas.microsoft.com/office/drawing/2014/main" id="{11DB5753-F1F7-6036-0663-06F1DC6796EB}"/>
                  </a:ext>
                </a:extLst>
              </p:cNvPr>
              <p:cNvSpPr txBox="1"/>
              <p:nvPr/>
            </p:nvSpPr>
            <p:spPr>
              <a:xfrm>
                <a:off x="695400" y="2996952"/>
                <a:ext cx="964206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为锐角）满足方程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2312">
                <a:extLst>
                  <a:ext uri="{FF2B5EF4-FFF2-40B4-BE49-F238E27FC236}">
                    <a16:creationId xmlns:a16="http://schemas.microsoft.com/office/drawing/2014/main" id="{11DB5753-F1F7-6036-0663-06F1DC6796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2996952"/>
                <a:ext cx="9642063" cy="638893"/>
              </a:xfrm>
              <a:prstGeom prst="rect">
                <a:avLst/>
              </a:prstGeom>
              <a:blipFill>
                <a:blip r:embed="rId2"/>
                <a:stretch>
                  <a:fillRect l="-1896" r="-1011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1BE6A8-9EC3-B524-B9E6-334FDE0F6716}"/>
                  </a:ext>
                </a:extLst>
              </p:cNvPr>
              <p:cNvSpPr txBox="1"/>
              <p:nvPr/>
            </p:nvSpPr>
            <p:spPr>
              <a:xfrm>
                <a:off x="9635776" y="2793800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1BE6A8-9EC3-B524-B9E6-334FDE0F67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35776" y="2793800"/>
                <a:ext cx="308674" cy="726326"/>
              </a:xfrm>
              <a:prstGeom prst="rect">
                <a:avLst/>
              </a:prstGeom>
              <a:blipFill>
                <a:blip r:embed="rId3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037">
            <a:extLst>
              <a:ext uri="{FF2B5EF4-FFF2-40B4-BE49-F238E27FC236}">
                <a16:creationId xmlns:a16="http://schemas.microsoft.com/office/drawing/2014/main" id="{93E654A2-C8BD-477E-1998-83B29E6EF3C6}"/>
              </a:ext>
            </a:extLst>
          </p:cNvPr>
          <p:cNvSpPr txBox="1"/>
          <p:nvPr/>
        </p:nvSpPr>
        <p:spPr>
          <a:xfrm>
            <a:off x="695400" y="2567039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忽视锐角三角函数值的范围而出错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5" name="yt_shape_1697709168870">
            <a:extLst>
              <a:ext uri="{FF2B5EF4-FFF2-40B4-BE49-F238E27FC236}">
                <a16:creationId xmlns:a16="http://schemas.microsoft.com/office/drawing/2014/main" id="{80A88B32-9A42-E35F-76F9-763A19E331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628249"/>
            <a:ext cx="1355917" cy="36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6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4" name="yt_image_1231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585003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6" name="yt_shape_12316"/>
          <p:cNvSpPr txBox="1"/>
          <p:nvPr/>
        </p:nvSpPr>
        <p:spPr>
          <a:xfrm>
            <a:off x="540000" y="227687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（贵港市中考）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的正方形网格中，每个小正方形的边长为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，顶点为格点，若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的顶点均是格点，则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20" name="yt_table_12320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1623211"/>
                  </p:ext>
                </p:extLst>
              </p:nvPr>
            </p:nvGraphicFramePr>
            <p:xfrm>
              <a:off x="539881" y="3243167"/>
              <a:ext cx="7495732" cy="718566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320" name="yt_table_12320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1623211"/>
                  </p:ext>
                </p:extLst>
              </p:nvPr>
            </p:nvGraphicFramePr>
            <p:xfrm>
              <a:off x="539881" y="3243167"/>
              <a:ext cx="7495732" cy="718566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889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5014" r="-14598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014" r="-4598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41566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17" name="yt_shape_12317_skip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4432" y="3250446"/>
            <a:ext cx="1593010" cy="1849896"/>
            <a:chOff x="0" y="0"/>
            <a:chExt cx="1593010" cy="1849896"/>
          </a:xfrm>
        </p:grpSpPr>
        <p:pic>
          <p:nvPicPr>
            <p:cNvPr id="2" name="yt_image_12317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93010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19" name="yt_shape_12319"/>
            <p:cNvSpPr txBox="1"/>
            <p:nvPr/>
          </p:nvSpPr>
          <p:spPr>
            <a:xfrm>
              <a:off x="187041" y="14898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42DD405-7106-12DE-2A5E-9F8344B27167}"/>
              </a:ext>
            </a:extLst>
          </p:cNvPr>
          <p:cNvSpPr txBox="1"/>
          <p:nvPr/>
        </p:nvSpPr>
        <p:spPr>
          <a:xfrm>
            <a:off x="8254138" y="270555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1668</Words>
  <Application>Microsoft Office PowerPoint</Application>
  <PresentationFormat>宽屏</PresentationFormat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47</cp:revision>
  <dcterms:created xsi:type="dcterms:W3CDTF">2023-05-05T05:33:04Z</dcterms:created>
  <dcterms:modified xsi:type="dcterms:W3CDTF">2023-10-21T04:35:07Z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