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3" r:id="rId7"/>
    <p:sldId id="374" r:id="rId8"/>
    <p:sldId id="375" r:id="rId9"/>
    <p:sldId id="376" r:id="rId10"/>
    <p:sldId id="377" r:id="rId11"/>
    <p:sldId id="378" r:id="rId12"/>
    <p:sldId id="379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bin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bin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2.bin"/><Relationship Id="rId7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3" name="yt_shape_14363"/>
              <p:cNvSpPr txBox="1"/>
              <p:nvPr/>
            </p:nvSpPr>
            <p:spPr>
              <a:xfrm>
                <a:off x="540000" y="972980"/>
                <a:ext cx="103634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363" name="yt_shape_14363" descr="{&quot;rangeId&quot;: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72980"/>
                <a:ext cx="10363414" cy="638893"/>
              </a:xfrm>
              <a:prstGeom prst="rect">
                <a:avLst/>
              </a:prstGeom>
              <a:blipFill>
                <a:blip r:embed="rId2"/>
                <a:stretch>
                  <a:fillRect l="-1824" r="-824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68" name="yt_table_1436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6552923"/>
                  </p:ext>
                </p:extLst>
              </p:nvPr>
            </p:nvGraphicFramePr>
            <p:xfrm>
              <a:off x="540000" y="1662661"/>
              <a:ext cx="7632320" cy="46463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368" name="yt_table_14368_skip" descr="{&quot;rangeId&quot;:1,&quot;type&quot;:&quot;Option&quot;,&quot;drawing&quot;:[&quot;yt_shape_14365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6552923"/>
                  </p:ext>
                </p:extLst>
              </p:nvPr>
            </p:nvGraphicFramePr>
            <p:xfrm>
              <a:off x="540000" y="1589681"/>
              <a:ext cx="7632320" cy="46463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9211" t="-1299" r="-6052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4783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65" name="yt_shape_14365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6236" y="1662661"/>
            <a:ext cx="1733628" cy="1574433"/>
            <a:chOff x="0" y="0"/>
            <a:chExt cx="1733628" cy="1574433"/>
          </a:xfrm>
        </p:grpSpPr>
        <p:pic>
          <p:nvPicPr>
            <p:cNvPr id="3" name="yt_image_1436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33628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7" name="yt_shape_14367"/>
            <p:cNvSpPr txBox="1"/>
            <p:nvPr/>
          </p:nvSpPr>
          <p:spPr>
            <a:xfrm>
              <a:off x="333533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69" name="yt_shape_14369"/>
          <p:cNvSpPr txBox="1"/>
          <p:nvPr/>
        </p:nvSpPr>
        <p:spPr>
          <a:xfrm>
            <a:off x="540119" y="328753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如图所示，小明站在自家阳台上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处观测到对面大楼底部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处到地面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，则两栋楼之间的距离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3" name="yt_table_14373_skip" title="H_84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0103"/>
                  </p:ext>
                </p:extLst>
              </p:nvPr>
            </p:nvGraphicFramePr>
            <p:xfrm>
              <a:off x="540000" y="4253829"/>
              <a:ext cx="5598161" cy="1070547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684338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A.35tanα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B.35sinα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35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35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373" name="yt_table_14373_skip" descr="{&quot;rangeId&quot;:2,&quot;type&quot;:&quot;Option&quot;,&quot;drawing&quot;:[&quot;yt_shape_14370&quot;]}" title="H_84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10103"/>
                  </p:ext>
                </p:extLst>
              </p:nvPr>
            </p:nvGraphicFramePr>
            <p:xfrm>
              <a:off x="540000" y="4180849"/>
              <a:ext cx="5598161" cy="1070547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1684338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A.35tanα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B.35sinα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0755" r="-4314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31769" t="-7075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70" name="yt_shape_14370_skip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8155" y="4253829"/>
            <a:ext cx="1401636" cy="1991628"/>
            <a:chOff x="0" y="0"/>
            <a:chExt cx="1401636" cy="1991628"/>
          </a:xfrm>
        </p:grpSpPr>
        <p:pic>
          <p:nvPicPr>
            <p:cNvPr id="2" name="yt_image_1437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0163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2" name="yt_shape_14372"/>
            <p:cNvSpPr txBox="1"/>
            <p:nvPr/>
          </p:nvSpPr>
          <p:spPr>
            <a:xfrm>
              <a:off x="167537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57A81C7-F41B-A614-41E0-22229DF68254}"/>
              </a:ext>
            </a:extLst>
          </p:cNvPr>
          <p:cNvSpPr txBox="1"/>
          <p:nvPr/>
        </p:nvSpPr>
        <p:spPr>
          <a:xfrm>
            <a:off x="10035314" y="926174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CD23F2-F460-85FE-0BA6-3476B71BCC27}"/>
              </a:ext>
            </a:extLst>
          </p:cNvPr>
          <p:cNvSpPr txBox="1"/>
          <p:nvPr/>
        </p:nvSpPr>
        <p:spPr>
          <a:xfrm>
            <a:off x="7035057" y="371621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5" name="yt_shape_14425"/>
          <p:cNvSpPr txBox="1"/>
          <p:nvPr/>
        </p:nvSpPr>
        <p:spPr>
          <a:xfrm>
            <a:off x="540000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分）如图，路边路灯的灯柱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垂直于地面，灯杆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米，灯杆与灯柱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角，锥形灯罩的轴线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与灯杆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垂直，且灯罩轴线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正好通过道路路面的中心线（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在中心线上）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米，求灯柱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的高（结果保留根号）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26" name="yt_image_144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171273"/>
            <a:ext cx="1837974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5A204D-41F6-96DD-11AB-56FDDE9C26D5}"/>
              </a:ext>
            </a:extLst>
          </p:cNvPr>
          <p:cNvSpPr txBox="1"/>
          <p:nvPr/>
        </p:nvSpPr>
        <p:spPr>
          <a:xfrm>
            <a:off x="540000" y="2605727"/>
            <a:ext cx="7711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4799D4-7CFC-03F6-9B48-3B511D9F7E81}"/>
              </a:ext>
            </a:extLst>
          </p:cNvPr>
          <p:cNvSpPr txBox="1"/>
          <p:nvPr/>
        </p:nvSpPr>
        <p:spPr>
          <a:xfrm>
            <a:off x="540000" y="3081215"/>
            <a:ext cx="224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1D2BA1-9C6B-0DB9-BD93-DA8B76EECF13}"/>
              </a:ext>
            </a:extLst>
          </p:cNvPr>
          <p:cNvSpPr txBox="1"/>
          <p:nvPr/>
        </p:nvSpPr>
        <p:spPr>
          <a:xfrm>
            <a:off x="540000" y="3556703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5CB57D-C17C-BD8D-0FA7-EAD401A42E39}"/>
                  </a:ext>
                </a:extLst>
              </p:cNvPr>
              <p:cNvSpPr txBox="1"/>
              <p:nvPr/>
            </p:nvSpPr>
            <p:spPr>
              <a:xfrm>
                <a:off x="540000" y="4032191"/>
                <a:ext cx="377482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5CB57D-C17C-BD8D-0FA7-EAD401A42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2191"/>
                <a:ext cx="3774822" cy="772110"/>
              </a:xfrm>
              <a:prstGeom prst="rect">
                <a:avLst/>
              </a:prstGeom>
              <a:blipFill>
                <a:blip r:embed="rId3"/>
                <a:stretch>
                  <a:fillRect l="-2585" r="-258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C820A2-D302-EC2E-B50A-18B778EFC6E6}"/>
                  </a:ext>
                </a:extLst>
              </p:cNvPr>
              <p:cNvSpPr txBox="1"/>
              <p:nvPr/>
            </p:nvSpPr>
            <p:spPr>
              <a:xfrm>
                <a:off x="540000" y="4710689"/>
                <a:ext cx="165042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C820A2-D302-EC2E-B50A-18B778EFC6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10689"/>
                <a:ext cx="1650429" cy="852437"/>
              </a:xfrm>
              <a:prstGeom prst="rect">
                <a:avLst/>
              </a:prstGeom>
              <a:blipFill>
                <a:blip r:embed="rId4"/>
                <a:stretch>
                  <a:fillRect r="-5926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7B52E8-D66C-D277-946E-9800BB3B9649}"/>
                  </a:ext>
                </a:extLst>
              </p:cNvPr>
              <p:cNvSpPr txBox="1"/>
              <p:nvPr/>
            </p:nvSpPr>
            <p:spPr>
              <a:xfrm>
                <a:off x="540000" y="5469514"/>
                <a:ext cx="39092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7B52E8-D66C-D277-946E-9800BB3B9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9514"/>
                <a:ext cx="3909251" cy="554685"/>
              </a:xfrm>
              <a:prstGeom prst="rect">
                <a:avLst/>
              </a:prstGeom>
              <a:blipFill>
                <a:blip r:embed="rId5"/>
                <a:stretch>
                  <a:fillRect l="-2496" r="-249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>
            <a:extLst>
              <a:ext uri="{FF2B5EF4-FFF2-40B4-BE49-F238E27FC236}">
                <a16:creationId xmlns:a16="http://schemas.microsoft.com/office/drawing/2014/main" id="{FD502A26-7B15-7D38-13D7-0CB3A3F872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1977" y="4125803"/>
            <a:ext cx="1937946" cy="2525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1" name="yt_shape_14431"/>
          <p:cNvSpPr txBox="1"/>
          <p:nvPr/>
        </p:nvSpPr>
        <p:spPr>
          <a:xfrm>
            <a:off x="540000" y="764704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分）某市正在进行商业街改造，如图，商业街起点在古民居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处，现已改造至古民居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的正东方向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为不破坏古民居的风貌，按照有关规定，在古民居周围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以内不得修建现代化商业街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若工程队继续向正东方向修建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商业街到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处，则对于从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的商业街改造是否违反有关规定？</a:t>
            </a:r>
          </a:p>
        </p:txBody>
      </p:sp>
      <p:pic>
        <p:nvPicPr>
          <p:cNvPr id="14432" name="yt_image_144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9749" y="2780928"/>
            <a:ext cx="2709596" cy="150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436">
            <a:extLst>
              <a:ext uri="{FF2B5EF4-FFF2-40B4-BE49-F238E27FC236}">
                <a16:creationId xmlns:a16="http://schemas.microsoft.com/office/drawing/2014/main" id="{202DED6F-85D7-FB85-70C8-81BB53C0E5F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8209" y="4581128"/>
            <a:ext cx="250113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1D1B2D-F8B5-7CAA-22D6-2B50020E981C}"/>
              </a:ext>
            </a:extLst>
          </p:cNvPr>
          <p:cNvSpPr txBox="1"/>
          <p:nvPr/>
        </p:nvSpPr>
        <p:spPr>
          <a:xfrm>
            <a:off x="540000" y="2496378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BF89BC-4666-CFAA-ADAA-9B8D26D56647}"/>
              </a:ext>
            </a:extLst>
          </p:cNvPr>
          <p:cNvSpPr txBox="1"/>
          <p:nvPr/>
        </p:nvSpPr>
        <p:spPr>
          <a:xfrm>
            <a:off x="540000" y="2971866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8E369B-F1E5-E8F1-A2E7-ECE42BFFDD9D}"/>
              </a:ext>
            </a:extLst>
          </p:cNvPr>
          <p:cNvSpPr txBox="1"/>
          <p:nvPr/>
        </p:nvSpPr>
        <p:spPr>
          <a:xfrm>
            <a:off x="2585611" y="2947476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543D5F-D38F-8F51-80C4-CF12E276E9BA}"/>
                  </a:ext>
                </a:extLst>
              </p:cNvPr>
              <p:cNvSpPr txBox="1"/>
              <p:nvPr/>
            </p:nvSpPr>
            <p:spPr>
              <a:xfrm>
                <a:off x="540000" y="3268214"/>
                <a:ext cx="451643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543D5F-D38F-8F51-80C4-CF12E276E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8214"/>
                <a:ext cx="4516438" cy="768681"/>
              </a:xfrm>
              <a:prstGeom prst="rect">
                <a:avLst/>
              </a:prstGeom>
              <a:blipFill>
                <a:blip r:embed="rId4"/>
                <a:stretch>
                  <a:fillRect l="-2162" r="-2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580EEC5-1D82-6C3A-C1E5-BB3F90C29BDE}"/>
              </a:ext>
            </a:extLst>
          </p:cNvPr>
          <p:cNvSpPr txBox="1"/>
          <p:nvPr/>
        </p:nvSpPr>
        <p:spPr>
          <a:xfrm>
            <a:off x="540000" y="3943283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7E9DB5A-A143-E681-33D1-3AA578CD82A9}"/>
                  </a:ext>
                </a:extLst>
              </p:cNvPr>
              <p:cNvSpPr txBox="1"/>
              <p:nvPr/>
            </p:nvSpPr>
            <p:spPr>
              <a:xfrm>
                <a:off x="540000" y="4180266"/>
                <a:ext cx="2558860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7E9DB5A-A143-E681-33D1-3AA578CD8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0266"/>
                <a:ext cx="2558860" cy="852437"/>
              </a:xfrm>
              <a:prstGeom prst="rect">
                <a:avLst/>
              </a:prstGeom>
              <a:blipFill>
                <a:blip r:embed="rId5"/>
                <a:stretch>
                  <a:fillRect l="-3819" r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65CCBF-60D6-39FA-B40B-BCD16D93991F}"/>
                  </a:ext>
                </a:extLst>
              </p:cNvPr>
              <p:cNvSpPr txBox="1"/>
              <p:nvPr/>
            </p:nvSpPr>
            <p:spPr>
              <a:xfrm>
                <a:off x="540000" y="4849401"/>
                <a:ext cx="54665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65CCBF-60D6-39FA-B40B-BCD16D939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9401"/>
                <a:ext cx="5466588" cy="613931"/>
              </a:xfrm>
              <a:prstGeom prst="rect">
                <a:avLst/>
              </a:prstGeom>
              <a:blipFill>
                <a:blip r:embed="rId6"/>
                <a:stretch>
                  <a:fillRect l="-1786" r="-2121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2CC0A4-9F8B-BE20-522A-59ECDAE50968}"/>
                  </a:ext>
                </a:extLst>
              </p:cNvPr>
              <p:cNvSpPr txBox="1"/>
              <p:nvPr/>
            </p:nvSpPr>
            <p:spPr>
              <a:xfrm>
                <a:off x="540000" y="5369720"/>
                <a:ext cx="57539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150m.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75m.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2CC0A4-9F8B-BE20-522A-59ECDAE50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69720"/>
                <a:ext cx="5753926" cy="613931"/>
              </a:xfrm>
              <a:prstGeom prst="rect">
                <a:avLst/>
              </a:prstGeom>
              <a:blipFill>
                <a:blip r:embed="rId7"/>
                <a:stretch>
                  <a:fillRect l="-1697" r="-127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CB2307-2752-E8EC-544B-AB158A9A2399}"/>
                  </a:ext>
                </a:extLst>
              </p:cNvPr>
              <p:cNvSpPr txBox="1"/>
              <p:nvPr/>
            </p:nvSpPr>
            <p:spPr>
              <a:xfrm>
                <a:off x="540000" y="5890039"/>
                <a:ext cx="22249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5CB2307-2752-E8EC-544B-AB158A9A23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90039"/>
                <a:ext cx="2224914" cy="613931"/>
              </a:xfrm>
              <a:prstGeom prst="rect">
                <a:avLst/>
              </a:prstGeom>
              <a:blipFill>
                <a:blip r:embed="rId8"/>
                <a:stretch>
                  <a:fillRect l="-4384" r="-411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633A4620-CC28-D0B8-D119-DF32761A02DC}"/>
              </a:ext>
            </a:extLst>
          </p:cNvPr>
          <p:cNvSpPr txBox="1"/>
          <p:nvPr/>
        </p:nvSpPr>
        <p:spPr>
          <a:xfrm>
            <a:off x="540000" y="6410359"/>
            <a:ext cx="2694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不违反有关规定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4" name="yt_shape_14374"/>
              <p:cNvSpPr txBox="1"/>
              <p:nvPr/>
            </p:nvSpPr>
            <p:spPr>
              <a:xfrm>
                <a:off x="540119" y="900000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如图是横断面为梯形的河坝，根据图中数据，若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，则斜坡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的坡比等于（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374" name="yt_shape_1437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2548" r="-1043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9" name="yt_table_14379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0848868"/>
                  </p:ext>
                </p:extLst>
              </p:nvPr>
            </p:nvGraphicFramePr>
            <p:xfrm>
              <a:off x="540000" y="3294811"/>
              <a:ext cx="9448547" cy="46107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379" name="yt_table_14379_skip" descr="{&quot;rangeId&quot;:3,&quot;type&quot;:&quot;Option&quot;,&quot;drawing&quot;:[&quot;yt_shape_14376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0848868"/>
                  </p:ext>
                </p:extLst>
              </p:nvPr>
            </p:nvGraphicFramePr>
            <p:xfrm>
              <a:off x="540000" y="3294811"/>
              <a:ext cx="9448547" cy="46107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2558" t="-6494" r="-16814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2558" t="-6494" r="-6814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52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76" name="yt_shape_14376_skip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1075" y="1911564"/>
            <a:ext cx="2067856" cy="1383552"/>
            <a:chOff x="0" y="0"/>
            <a:chExt cx="2067856" cy="1383552"/>
          </a:xfrm>
        </p:grpSpPr>
        <p:pic>
          <p:nvPicPr>
            <p:cNvPr id="3" name="yt_image_143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67856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8" name="yt_shape_14378"/>
            <p:cNvSpPr txBox="1"/>
            <p:nvPr/>
          </p:nvSpPr>
          <p:spPr>
            <a:xfrm>
              <a:off x="500647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80" name="yt_shape_14380"/>
          <p:cNvSpPr txBox="1"/>
          <p:nvPr/>
        </p:nvSpPr>
        <p:spPr>
          <a:xfrm>
            <a:off x="540119" y="380657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如图，某停车场入口的栏杆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，从水平位置绕点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若栏杆的旋转角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，则栏杆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端升高的高度为（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84" name="yt_table_14384_skip" title="H_9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9673727"/>
                  </p:ext>
                </p:extLst>
              </p:nvPr>
            </p:nvGraphicFramePr>
            <p:xfrm>
              <a:off x="540000" y="4772866"/>
              <a:ext cx="6880988" cy="1268476"/>
            </p:xfrm>
            <a:graphic>
              <a:graphicData uri="http://schemas.openxmlformats.org/drawingml/2006/table">
                <a:tbl>
                  <a:tblPr/>
                  <a:tblGrid>
                    <a:gridCol w="504425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83673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B.4sinαm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D.4cosαm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384" name="yt_table_14384_skip" descr="{&quot;rangeId&quot;:4,&quot;type&quot;:&quot;Option&quot;,&quot;drawing&quot;:[&quot;yt_shape_14381&quot;]}" title="H_9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9673727"/>
                  </p:ext>
                </p:extLst>
              </p:nvPr>
            </p:nvGraphicFramePr>
            <p:xfrm>
              <a:off x="540000" y="4772866"/>
              <a:ext cx="6880988" cy="1268476"/>
            </p:xfrm>
            <a:graphic>
              <a:graphicData uri="http://schemas.openxmlformats.org/drawingml/2006/table">
                <a:tbl>
                  <a:tblPr/>
                  <a:tblGrid>
                    <a:gridCol w="504425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83673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6342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36473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B.4sinαm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1"/>
                      </a:ext>
                    </a:extLst>
                  </a:tr>
                  <a:tr h="6342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36473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D.4cosαm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81" name="yt_shape_14381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6908" y="4772866"/>
            <a:ext cx="1662942" cy="1783602"/>
            <a:chOff x="0" y="0"/>
            <a:chExt cx="1662942" cy="1783602"/>
          </a:xfrm>
        </p:grpSpPr>
        <p:pic>
          <p:nvPicPr>
            <p:cNvPr id="2" name="yt_image_1438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662942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3" name="yt_shape_14383"/>
            <p:cNvSpPr txBox="1"/>
            <p:nvPr/>
          </p:nvSpPr>
          <p:spPr>
            <a:xfrm>
              <a:off x="29819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7B2CE44-A415-D854-D602-C61C510FF9A5}"/>
              </a:ext>
            </a:extLst>
          </p:cNvPr>
          <p:cNvSpPr txBox="1"/>
          <p:nvPr/>
        </p:nvSpPr>
        <p:spPr>
          <a:xfrm>
            <a:off x="2126508" y="137351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6D96D8-73C0-17CE-DF9D-E78D500ADC97}"/>
              </a:ext>
            </a:extLst>
          </p:cNvPr>
          <p:cNvSpPr txBox="1"/>
          <p:nvPr/>
        </p:nvSpPr>
        <p:spPr>
          <a:xfrm>
            <a:off x="9081346" y="423525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5" name="yt_shape_14385"/>
          <p:cNvSpPr txBox="1"/>
          <p:nvPr/>
        </p:nvSpPr>
        <p:spPr>
          <a:xfrm>
            <a:off x="540119" y="222513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如图，直立于地面上的电线杆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，在阳光下落在水平地面和坡面上的影子分别是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处测得电线杆顶端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，则电线杆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87" name="yt_table_14387_skip" title="H_147.65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9058031"/>
                  </p:ext>
                </p:extLst>
              </p:nvPr>
            </p:nvGraphicFramePr>
            <p:xfrm>
              <a:off x="540000" y="3671558"/>
              <a:ext cx="2765552" cy="1875156"/>
            </p:xfrm>
            <a:graphic>
              <a:graphicData uri="http://schemas.openxmlformats.org/drawingml/2006/table">
                <a:tbl>
                  <a:tblPr/>
                  <a:tblGrid>
                    <a:gridCol w="2765552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387" name="yt_table_14387_skip" descr="{&quot;rangeId&quot;:5,&quot;type&quot;:&quot;Option&quot;,&quot;drawing&quot;:[&quot;yt_image_14386&quot;]}" title="H_147.65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9058031"/>
                  </p:ext>
                </p:extLst>
              </p:nvPr>
            </p:nvGraphicFramePr>
            <p:xfrm>
              <a:off x="540000" y="2346426"/>
              <a:ext cx="2765552" cy="1875156"/>
            </p:xfrm>
            <a:graphic>
              <a:graphicData uri="http://schemas.openxmlformats.org/drawingml/2006/table">
                <a:tbl>
                  <a:tblPr/>
                  <a:tblGrid>
                    <a:gridCol w="2765552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</a:tblGrid>
                  <a:tr h="4682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b="-3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  <a:tr h="4682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896" b="-2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469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1282" b="-135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469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5195" b="-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386" name="yt_image_14386_skip" title="H_104.0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4459" y="3671558"/>
            <a:ext cx="1735407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3F9938-14A2-7BCA-6CA1-4E012F008483}"/>
              </a:ext>
            </a:extLst>
          </p:cNvPr>
          <p:cNvSpPr txBox="1"/>
          <p:nvPr/>
        </p:nvSpPr>
        <p:spPr>
          <a:xfrm>
            <a:off x="5058621" y="312930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8" name="yt_shape_14388"/>
          <p:cNvSpPr txBox="1"/>
          <p:nvPr/>
        </p:nvSpPr>
        <p:spPr>
          <a:xfrm>
            <a:off x="540000" y="1637358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89" name="yt_shape_14389"/>
              <p:cNvSpPr txBox="1"/>
              <p:nvPr/>
            </p:nvSpPr>
            <p:spPr>
              <a:xfrm>
                <a:off x="540000" y="2123522"/>
                <a:ext cx="832772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89" name="yt_shape_143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3522"/>
                <a:ext cx="8327729" cy="465577"/>
              </a:xfrm>
              <a:prstGeom prst="rect">
                <a:avLst/>
              </a:prstGeom>
              <a:blipFill>
                <a:blip r:embed="rId2"/>
                <a:stretch>
                  <a:fillRect l="-2269" t="-3896" r="-124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91" name="yt_shape_14391"/>
              <p:cNvSpPr txBox="1"/>
              <p:nvPr/>
            </p:nvSpPr>
            <p:spPr>
              <a:xfrm>
                <a:off x="540119" y="2639887"/>
                <a:ext cx="1111199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91" name="yt_shape_1439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39887"/>
                <a:ext cx="11111999" cy="1128707"/>
              </a:xfrm>
              <a:prstGeom prst="rect">
                <a:avLst/>
              </a:prstGeom>
              <a:blipFill>
                <a:blip r:embed="rId3"/>
                <a:stretch>
                  <a:fillRect l="-1701" t="-4324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96" name="yt_shape_14396"/>
          <p:cNvSpPr txBox="1"/>
          <p:nvPr/>
        </p:nvSpPr>
        <p:spPr>
          <a:xfrm>
            <a:off x="540000" y="52579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93" name="yt_shape_14393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5645" y="3819382"/>
            <a:ext cx="1820709" cy="1388124"/>
            <a:chOff x="0" y="0"/>
            <a:chExt cx="1820709" cy="1388124"/>
          </a:xfrm>
        </p:grpSpPr>
        <p:pic>
          <p:nvPicPr>
            <p:cNvPr id="2" name="yt_image_14393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20709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95" name="yt_shape_14395"/>
            <p:cNvSpPr txBox="1"/>
            <p:nvPr/>
          </p:nvSpPr>
          <p:spPr>
            <a:xfrm>
              <a:off x="377073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E08ECA4-A65C-E0F7-8DEF-156E8B4AEBC3}"/>
              </a:ext>
            </a:extLst>
          </p:cNvPr>
          <p:cNvSpPr txBox="1"/>
          <p:nvPr/>
        </p:nvSpPr>
        <p:spPr>
          <a:xfrm>
            <a:off x="7889140" y="2076716"/>
            <a:ext cx="607124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18562B-67EB-3B2D-56ED-CA9036790C22}"/>
                  </a:ext>
                </a:extLst>
              </p:cNvPr>
              <p:cNvSpPr txBox="1"/>
              <p:nvPr/>
            </p:nvSpPr>
            <p:spPr>
              <a:xfrm>
                <a:off x="2207568" y="2924944"/>
                <a:ext cx="437261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18562B-67EB-3B2D-56ED-CA9036790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568" y="2924944"/>
                <a:ext cx="437261" cy="7359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" name="yt_shape_14397"/>
          <p:cNvSpPr txBox="1"/>
          <p:nvPr/>
        </p:nvSpPr>
        <p:spPr>
          <a:xfrm>
            <a:off x="540119" y="1589008"/>
            <a:ext cx="11244448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人字梯为现代家庭常用的工具（如图）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时，人字梯顶端离地面的高度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401" name="yt_shape_14401"/>
          <p:cNvSpPr txBox="1"/>
          <p:nvPr/>
        </p:nvSpPr>
        <p:spPr>
          <a:xfrm>
            <a:off x="540000" y="53063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98" name="yt_shape_14398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800" y="3187798"/>
            <a:ext cx="1710399" cy="2068209"/>
            <a:chOff x="0" y="0"/>
            <a:chExt cx="1710399" cy="2068209"/>
          </a:xfrm>
        </p:grpSpPr>
        <p:pic>
          <p:nvPicPr>
            <p:cNvPr id="2" name="yt_image_143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0399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0" name="yt_shape_14400"/>
            <p:cNvSpPr txBox="1"/>
            <p:nvPr/>
          </p:nvSpPr>
          <p:spPr>
            <a:xfrm>
              <a:off x="321918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9454300-17F5-8596-EF35-0C6AFF7A3E69}"/>
              </a:ext>
            </a:extLst>
          </p:cNvPr>
          <p:cNvSpPr txBox="1"/>
          <p:nvPr/>
        </p:nvSpPr>
        <p:spPr>
          <a:xfrm>
            <a:off x="4223792" y="20022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2" name="yt_shape_14402"/>
          <p:cNvSpPr txBox="1"/>
          <p:nvPr/>
        </p:nvSpPr>
        <p:spPr>
          <a:xfrm>
            <a:off x="540119" y="192954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如图，某公园入口处原有三级台阶，每级台阶高为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，深为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，为方便残疾人士，拟将台阶改为斜坡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设台阶的起始点为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，斜坡的起始点为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，现设计斜坡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4406" name="yt_shape_14406"/>
          <p:cNvSpPr txBox="1"/>
          <p:nvPr/>
        </p:nvSpPr>
        <p:spPr>
          <a:xfrm>
            <a:off x="540000" y="49657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3" name="yt_shape_14403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82008" y="3521479"/>
            <a:ext cx="2427982" cy="1393839"/>
            <a:chOff x="0" y="0"/>
            <a:chExt cx="2427982" cy="1393839"/>
          </a:xfrm>
        </p:grpSpPr>
        <p:pic>
          <p:nvPicPr>
            <p:cNvPr id="2" name="yt_image_144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27982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5" name="yt_shape_14405"/>
            <p:cNvSpPr txBox="1"/>
            <p:nvPr/>
          </p:nvSpPr>
          <p:spPr>
            <a:xfrm>
              <a:off x="680710" y="10338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75769C-9368-3D32-C7C4-70BFA3B0933F}"/>
              </a:ext>
            </a:extLst>
          </p:cNvPr>
          <p:cNvSpPr txBox="1"/>
          <p:nvPr/>
        </p:nvSpPr>
        <p:spPr>
          <a:xfrm>
            <a:off x="4885583" y="28337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7" name="yt_shape_14407"/>
              <p:cNvSpPr txBox="1"/>
              <p:nvPr/>
            </p:nvSpPr>
            <p:spPr>
              <a:xfrm>
                <a:off x="540119" y="1072382"/>
                <a:ext cx="11111999" cy="2642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如图，一艘渔船正以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小时的速度向正东方向航行，在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处测得岛礁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在东北方向上，继续航行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小时后到达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处，此时测得岛礁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方向，同时测得岛礁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正东方向上的避风港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为了在台风到来之前用最短时间到达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处，渔船立刻加速以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小时的速度继续航行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18+6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小时即可到达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（结果保留根号）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7" name="yt_shape_1440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2382"/>
                <a:ext cx="11111999" cy="2642583"/>
              </a:xfrm>
              <a:prstGeom prst="rect">
                <a:avLst/>
              </a:prstGeom>
              <a:blipFill>
                <a:blip r:embed="rId2"/>
                <a:stretch>
                  <a:fillRect l="-1701" t="-2079" r="-659" b="-5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12" name="yt_shape_14412"/>
          <p:cNvSpPr txBox="1"/>
          <p:nvPr/>
        </p:nvSpPr>
        <p:spPr>
          <a:xfrm>
            <a:off x="540000" y="58229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9" name="yt_shape_14409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60437" y="3918117"/>
            <a:ext cx="2671124" cy="1854468"/>
            <a:chOff x="0" y="0"/>
            <a:chExt cx="2671124" cy="1854468"/>
          </a:xfrm>
        </p:grpSpPr>
        <p:pic>
          <p:nvPicPr>
            <p:cNvPr id="2" name="yt_image_1440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71124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1" name="yt_shape_14411"/>
            <p:cNvSpPr txBox="1"/>
            <p:nvPr/>
          </p:nvSpPr>
          <p:spPr>
            <a:xfrm>
              <a:off x="726098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195438-B1E7-C903-389A-A002228C1D46}"/>
                  </a:ext>
                </a:extLst>
              </p:cNvPr>
              <p:cNvSpPr txBox="1"/>
              <p:nvPr/>
            </p:nvSpPr>
            <p:spPr>
              <a:xfrm>
                <a:off x="7752184" y="2276872"/>
                <a:ext cx="1002475" cy="8530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18+6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195438-B1E7-C903-389A-A002228C1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2184" y="2276872"/>
                <a:ext cx="1002475" cy="853009"/>
              </a:xfrm>
              <a:prstGeom prst="rect">
                <a:avLst/>
              </a:prstGeom>
              <a:blipFill>
                <a:blip r:embed="rId4"/>
                <a:stretch>
                  <a:fillRect l="-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13" name="yt_shape_14413"/>
              <p:cNvSpPr txBox="1"/>
              <p:nvPr/>
            </p:nvSpPr>
            <p:spPr>
              <a:xfrm>
                <a:off x="540119" y="1830115"/>
                <a:ext cx="11111999" cy="35577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，解这个直角三角形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4·tan60°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3" name="yt_shape_14413" descr="{&quot;rangeId&quot;:1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0115"/>
                <a:ext cx="11111999" cy="3557769"/>
              </a:xfrm>
              <a:prstGeom prst="rect">
                <a:avLst/>
              </a:prstGeom>
              <a:blipFill>
                <a:blip r:embed="rId2"/>
                <a:stretch>
                  <a:fillRect l="-1701" t="-1370" r="-659" b="-4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53BD17-3847-1A13-C8B5-942AAD6D1825}"/>
              </a:ext>
            </a:extLst>
          </p:cNvPr>
          <p:cNvSpPr txBox="1"/>
          <p:nvPr/>
        </p:nvSpPr>
        <p:spPr>
          <a:xfrm>
            <a:off x="450108" y="3209773"/>
            <a:ext cx="594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7F6FBB-4AAC-4297-62A9-4DA3913BB0D1}"/>
              </a:ext>
            </a:extLst>
          </p:cNvPr>
          <p:cNvSpPr txBox="1"/>
          <p:nvPr/>
        </p:nvSpPr>
        <p:spPr>
          <a:xfrm>
            <a:off x="450108" y="3685261"/>
            <a:ext cx="500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331655-3490-C52D-CF6C-87BF5D29E729}"/>
                  </a:ext>
                </a:extLst>
              </p:cNvPr>
              <p:cNvSpPr txBox="1"/>
              <p:nvPr/>
            </p:nvSpPr>
            <p:spPr>
              <a:xfrm>
                <a:off x="450108" y="4160750"/>
                <a:ext cx="429393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isTopic': 1, 'pageBreak': True}">
                <a:extLst>
                  <a:ext uri="{FF2B5EF4-FFF2-40B4-BE49-F238E27FC236}">
                    <a16:creationId xmlns:a16="http://schemas.microsoft.com/office/drawing/2014/main" id="{36331655-3490-C52D-CF6C-87BF5D29E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60750"/>
                <a:ext cx="4293933" cy="778460"/>
              </a:xfrm>
              <a:prstGeom prst="rect">
                <a:avLst/>
              </a:prstGeom>
              <a:blipFill>
                <a:blip r:embed="rId3"/>
                <a:stretch>
                  <a:fillRect l="-2273" r="-241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21D6D1-2E5A-5E83-664B-4C2C23261FD5}"/>
                  </a:ext>
                </a:extLst>
              </p:cNvPr>
              <p:cNvSpPr txBox="1"/>
              <p:nvPr/>
            </p:nvSpPr>
            <p:spPr>
              <a:xfrm>
                <a:off x="450108" y="4845597"/>
                <a:ext cx="4012438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4·tan60°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isTopic': 1, 'pageBreak': True}">
                <a:extLst>
                  <a:ext uri="{FF2B5EF4-FFF2-40B4-BE49-F238E27FC236}">
                    <a16:creationId xmlns:a16="http://schemas.microsoft.com/office/drawing/2014/main" id="{D821D6D1-2E5A-5E83-664B-4C2C23261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45597"/>
                <a:ext cx="4012438" cy="554685"/>
              </a:xfrm>
              <a:prstGeom prst="rect">
                <a:avLst/>
              </a:prstGeom>
              <a:blipFill>
                <a:blip r:embed="rId4"/>
                <a:stretch>
                  <a:fillRect l="-2432" r="-243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7" name="yt_shape_14417"/>
          <p:cNvSpPr txBox="1"/>
          <p:nvPr/>
        </p:nvSpPr>
        <p:spPr>
          <a:xfrm>
            <a:off x="540000" y="62068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分）如图，某同学在大楼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的观光电梯中的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点测得大楼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楼底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，此时该同学距地面的高度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米，电梯再上升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点，此时测得大楼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楼顶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，求大楼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（结果保留根号）</a:t>
            </a:r>
          </a:p>
        </p:txBody>
      </p:sp>
      <p:pic>
        <p:nvPicPr>
          <p:cNvPr id="14418" name="yt_image_144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9628" y="1628800"/>
            <a:ext cx="1502371" cy="249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422">
            <a:extLst>
              <a:ext uri="{FF2B5EF4-FFF2-40B4-BE49-F238E27FC236}">
                <a16:creationId xmlns:a16="http://schemas.microsoft.com/office/drawing/2014/main" id="{12D42984-7113-640F-661F-F95252714B2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8705" y="4293096"/>
            <a:ext cx="1263293" cy="231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A52509B-3CEB-9726-F071-9993511E93CC}"/>
              </a:ext>
            </a:extLst>
          </p:cNvPr>
          <p:cNvSpPr txBox="1"/>
          <p:nvPr/>
        </p:nvSpPr>
        <p:spPr>
          <a:xfrm>
            <a:off x="540000" y="2016326"/>
            <a:ext cx="6692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A78FE-1188-F1B1-B66B-C7FDFB81BA8F}"/>
              </a:ext>
            </a:extLst>
          </p:cNvPr>
          <p:cNvSpPr txBox="1"/>
          <p:nvPr/>
        </p:nvSpPr>
        <p:spPr>
          <a:xfrm>
            <a:off x="540000" y="2491814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C9A6C7-4929-4188-D719-887648319651}"/>
              </a:ext>
            </a:extLst>
          </p:cNvPr>
          <p:cNvSpPr txBox="1"/>
          <p:nvPr/>
        </p:nvSpPr>
        <p:spPr>
          <a:xfrm>
            <a:off x="540000" y="2967302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006157-A4C4-BE0F-989E-7695EFAFB60D}"/>
                  </a:ext>
                </a:extLst>
              </p:cNvPr>
              <p:cNvSpPr txBox="1"/>
              <p:nvPr/>
            </p:nvSpPr>
            <p:spPr>
              <a:xfrm>
                <a:off x="540000" y="3442790"/>
                <a:ext cx="650494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006157-A4C4-BE0F-989E-7695EFAFB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2790"/>
                <a:ext cx="6504940" cy="772110"/>
              </a:xfrm>
              <a:prstGeom prst="rect">
                <a:avLst/>
              </a:prstGeom>
              <a:blipFill>
                <a:blip r:embed="rId4"/>
                <a:stretch>
                  <a:fillRect l="-1500" r="-15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B15D16-7E4C-0B73-9F80-24F5C0DF0DBC}"/>
                  </a:ext>
                </a:extLst>
              </p:cNvPr>
              <p:cNvSpPr txBox="1"/>
              <p:nvPr/>
            </p:nvSpPr>
            <p:spPr>
              <a:xfrm>
                <a:off x="540000" y="4121288"/>
                <a:ext cx="3588639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B15D16-7E4C-0B73-9F80-24F5C0DF0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1288"/>
                <a:ext cx="3588639" cy="796303"/>
              </a:xfrm>
              <a:prstGeom prst="rect">
                <a:avLst/>
              </a:prstGeom>
              <a:blipFill>
                <a:blip r:embed="rId5"/>
                <a:stretch>
                  <a:fillRect l="-2721" r="-272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321970-D8D4-3B52-8320-FE5581EBF936}"/>
                  </a:ext>
                </a:extLst>
              </p:cNvPr>
              <p:cNvSpPr txBox="1"/>
              <p:nvPr/>
            </p:nvSpPr>
            <p:spPr>
              <a:xfrm>
                <a:off x="4025771" y="4214900"/>
                <a:ext cx="25392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321970-D8D4-3B52-8320-FE5581EBF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771" y="4214900"/>
                <a:ext cx="2539239" cy="613931"/>
              </a:xfrm>
              <a:prstGeom prst="rect">
                <a:avLst/>
              </a:prstGeom>
              <a:blipFill>
                <a:blip r:embed="rId6"/>
                <a:stretch>
                  <a:fillRect l="-3597" r="-383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420">
                <a:extLst>
                  <a:ext uri="{FF2B5EF4-FFF2-40B4-BE49-F238E27FC236}">
                    <a16:creationId xmlns:a16="http://schemas.microsoft.com/office/drawing/2014/main" id="{21B609DF-B3A1-6C43-C5FF-F2FFEF7B7BBC}"/>
                  </a:ext>
                </a:extLst>
              </p:cNvPr>
              <p:cNvSpPr txBox="1"/>
              <p:nvPr/>
            </p:nvSpPr>
            <p:spPr>
              <a:xfrm>
                <a:off x="630011" y="1547665"/>
                <a:ext cx="6575518" cy="53569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大楼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的高度为（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4420">
                <a:extLst>
                  <a:ext uri="{FF2B5EF4-FFF2-40B4-BE49-F238E27FC236}">
                    <a16:creationId xmlns:a16="http://schemas.microsoft.com/office/drawing/2014/main" id="{21B609DF-B3A1-6C43-C5FF-F2FFEF7B7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547665"/>
                <a:ext cx="6575518" cy="5356979"/>
              </a:xfrm>
              <a:prstGeom prst="rect">
                <a:avLst/>
              </a:prstGeom>
              <a:blipFill>
                <a:blip r:embed="rId7"/>
                <a:stretch>
                  <a:fillRect l="-2780" t="-1024" r="-1946" b="-2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54BB701-B6ED-F9D0-6749-588C1B39D381}"/>
              </a:ext>
            </a:extLst>
          </p:cNvPr>
          <p:cNvSpPr txBox="1"/>
          <p:nvPr/>
        </p:nvSpPr>
        <p:spPr>
          <a:xfrm>
            <a:off x="540000" y="4828831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ED8AAD1-5B76-A922-E5A9-7E5F6397CDDB}"/>
                  </a:ext>
                </a:extLst>
              </p:cNvPr>
              <p:cNvSpPr txBox="1"/>
              <p:nvPr/>
            </p:nvSpPr>
            <p:spPr>
              <a:xfrm>
                <a:off x="540000" y="5304319"/>
                <a:ext cx="25392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ED8AAD1-5B76-A922-E5A9-7E5F6397C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04319"/>
                <a:ext cx="2539239" cy="613931"/>
              </a:xfrm>
              <a:prstGeom prst="rect">
                <a:avLst/>
              </a:prstGeom>
              <a:blipFill>
                <a:blip r:embed="rId8"/>
                <a:stretch>
                  <a:fillRect l="-3846" r="-38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5B92CD-2BF7-4151-1B4F-78E2E3ECB8EF}"/>
                  </a:ext>
                </a:extLst>
              </p:cNvPr>
              <p:cNvSpPr txBox="1"/>
              <p:nvPr/>
            </p:nvSpPr>
            <p:spPr>
              <a:xfrm>
                <a:off x="540000" y="5824638"/>
                <a:ext cx="66160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95B92CD-2BF7-4151-1B4F-78E2E3ECB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24638"/>
                <a:ext cx="6616065" cy="613931"/>
              </a:xfrm>
              <a:prstGeom prst="rect">
                <a:avLst/>
              </a:prstGeom>
              <a:blipFill>
                <a:blip r:embed="rId9"/>
                <a:stretch>
                  <a:fillRect l="-1475" r="-138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6CA6FDD-0AF6-7AF0-EC32-D5B26B81A66D}"/>
                  </a:ext>
                </a:extLst>
              </p:cNvPr>
              <p:cNvSpPr txBox="1"/>
              <p:nvPr/>
            </p:nvSpPr>
            <p:spPr>
              <a:xfrm>
                <a:off x="540000" y="6344957"/>
                <a:ext cx="48236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大楼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的高度为（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6CA6FDD-0AF6-7AF0-EC32-D5B26B81A6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344957"/>
                <a:ext cx="4823651" cy="554685"/>
              </a:xfrm>
              <a:prstGeom prst="rect">
                <a:avLst/>
              </a:prstGeom>
              <a:blipFill>
                <a:blip r:embed="rId10"/>
                <a:stretch>
                  <a:fillRect l="-2023" r="-202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1794</Words>
  <Application>Microsoft Office PowerPoint</Application>
  <PresentationFormat>宽屏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43</cp:revision>
  <dcterms:created xsi:type="dcterms:W3CDTF">2023-05-05T05:33:04Z</dcterms:created>
  <dcterms:modified xsi:type="dcterms:W3CDTF">2023-10-20T05:02:52Z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