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8" r:id="rId5"/>
    <p:sldId id="379" r:id="rId6"/>
    <p:sldId id="366" r:id="rId7"/>
    <p:sldId id="380" r:id="rId8"/>
    <p:sldId id="381" r:id="rId9"/>
    <p:sldId id="373" r:id="rId10"/>
    <p:sldId id="383" r:id="rId11"/>
    <p:sldId id="374" r:id="rId12"/>
    <p:sldId id="376" r:id="rId13"/>
    <p:sldId id="38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6.bin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26.bin"/><Relationship Id="rId4" Type="http://schemas.openxmlformats.org/officeDocument/2006/relationships/image" Target="../media/image25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6.png"/><Relationship Id="rId7" Type="http://schemas.openxmlformats.org/officeDocument/2006/relationships/image" Target="../media/image4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30.png"/><Relationship Id="rId2" Type="http://schemas.openxmlformats.org/officeDocument/2006/relationships/image" Target="../media/image4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31.bin"/><Relationship Id="rId4" Type="http://schemas.openxmlformats.org/officeDocument/2006/relationships/image" Target="../media/image51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bin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9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4.png"/><Relationship Id="rId7" Type="http://schemas.openxmlformats.org/officeDocument/2006/relationships/image" Target="../media/image15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9" name="yt_shape_12549"/>
          <p:cNvSpPr txBox="1"/>
          <p:nvPr/>
        </p:nvSpPr>
        <p:spPr>
          <a:xfrm>
            <a:off x="551384" y="764704"/>
            <a:ext cx="54950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求与圆有关的锐角三角函数值</a:t>
            </a:r>
          </a:p>
        </p:txBody>
      </p:sp>
      <p:sp>
        <p:nvSpPr>
          <p:cNvPr id="12550" name="yt_shape_12550"/>
          <p:cNvSpPr txBox="1"/>
          <p:nvPr/>
        </p:nvSpPr>
        <p:spPr>
          <a:xfrm>
            <a:off x="551503" y="12690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51" name="yt_image_125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230084"/>
            <a:ext cx="1839794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3" name="yt_shape_12553"/>
          <p:cNvSpPr txBox="1"/>
          <p:nvPr/>
        </p:nvSpPr>
        <p:spPr>
          <a:xfrm>
            <a:off x="551384" y="2177661"/>
            <a:ext cx="40844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9457223">
            <a:extLst>
              <a:ext uri="{FF2B5EF4-FFF2-40B4-BE49-F238E27FC236}">
                <a16:creationId xmlns:a16="http://schemas.microsoft.com/office/drawing/2014/main" id="{752147CF-A47E-CF32-4756-9F208887A6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06082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554">
                <a:extLst>
                  <a:ext uri="{FF2B5EF4-FFF2-40B4-BE49-F238E27FC236}">
                    <a16:creationId xmlns:a16="http://schemas.microsoft.com/office/drawing/2014/main" id="{76CE02C0-AF22-6531-2D4F-02DB4914004E}"/>
                  </a:ext>
                </a:extLst>
              </p:cNvPr>
              <p:cNvSpPr txBox="1"/>
              <p:nvPr/>
            </p:nvSpPr>
            <p:spPr>
              <a:xfrm>
                <a:off x="551384" y="2491791"/>
                <a:ext cx="4130554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 xmlns="">
          <p:sp>
            <p:nvSpPr>
              <p:cNvPr id="2" name="yt_shape_12554">
                <a:extLst>
                  <a:ext uri="{FF2B5EF4-FFF2-40B4-BE49-F238E27FC236}">
                    <a16:creationId xmlns:a16="http://schemas.microsoft.com/office/drawing/2014/main" id="{76CE02C0-AF22-6531-2D4F-02DB491400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491791"/>
                <a:ext cx="4130554" cy="645305"/>
              </a:xfrm>
              <a:prstGeom prst="rect">
                <a:avLst/>
              </a:prstGeom>
              <a:blipFill>
                <a:blip r:embed="rId4"/>
                <a:stretch>
                  <a:fillRect l="-4425" r="-3687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223997C-BE27-2F79-7174-612E98EEACB4}"/>
                  </a:ext>
                </a:extLst>
              </p:cNvPr>
              <p:cNvSpPr txBox="1"/>
              <p:nvPr/>
            </p:nvSpPr>
            <p:spPr>
              <a:xfrm>
                <a:off x="4042392" y="2444985"/>
                <a:ext cx="308674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223997C-BE27-2F79-7174-612E98EEA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392" y="2444985"/>
                <a:ext cx="308674" cy="7717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5DF9C8D-8869-6B6D-C549-3A2972E3C54F}"/>
              </a:ext>
            </a:extLst>
          </p:cNvPr>
          <p:cNvCxnSpPr/>
          <p:nvPr/>
        </p:nvCxnSpPr>
        <p:spPr>
          <a:xfrm>
            <a:off x="3810030" y="3216777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5CAF4F2-6D8E-BEA1-9636-AC7C3141B881}"/>
              </a:ext>
            </a:extLst>
          </p:cNvPr>
          <p:cNvSpPr txBox="1"/>
          <p:nvPr/>
        </p:nvSpPr>
        <p:spPr>
          <a:xfrm>
            <a:off x="655806" y="3256090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039AC8-3660-5F41-E5D1-F93008132618}"/>
              </a:ext>
            </a:extLst>
          </p:cNvPr>
          <p:cNvSpPr txBox="1"/>
          <p:nvPr/>
        </p:nvSpPr>
        <p:spPr>
          <a:xfrm>
            <a:off x="655806" y="3731578"/>
            <a:ext cx="363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207267-2B7A-0D95-806D-073F6CA7AEDF}"/>
              </a:ext>
            </a:extLst>
          </p:cNvPr>
          <p:cNvSpPr txBox="1"/>
          <p:nvPr/>
        </p:nvSpPr>
        <p:spPr>
          <a:xfrm>
            <a:off x="655806" y="4207066"/>
            <a:ext cx="379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由题意知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7EB224-6DE6-EB4C-B15F-BF2E42AA7826}"/>
              </a:ext>
            </a:extLst>
          </p:cNvPr>
          <p:cNvSpPr txBox="1"/>
          <p:nvPr/>
        </p:nvSpPr>
        <p:spPr>
          <a:xfrm>
            <a:off x="655806" y="4682554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0868C7-F1B5-4CD4-326B-0F453DCAB1ED}"/>
              </a:ext>
            </a:extLst>
          </p:cNvPr>
          <p:cNvSpPr txBox="1"/>
          <p:nvPr/>
        </p:nvSpPr>
        <p:spPr>
          <a:xfrm>
            <a:off x="2846433" y="4682554"/>
            <a:ext cx="3213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7A23F8-84C2-5DB8-292D-77813813EFB9}"/>
              </a:ext>
            </a:extLst>
          </p:cNvPr>
          <p:cNvSpPr txBox="1"/>
          <p:nvPr/>
        </p:nvSpPr>
        <p:spPr>
          <a:xfrm>
            <a:off x="655806" y="5109221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D33430-7DE1-1DEE-1C53-14EAED69C6F6}"/>
              </a:ext>
            </a:extLst>
          </p:cNvPr>
          <p:cNvSpPr txBox="1"/>
          <p:nvPr/>
        </p:nvSpPr>
        <p:spPr>
          <a:xfrm>
            <a:off x="5087888" y="5109221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9691D55-F6C3-BB5C-972D-E4CD19B1E05D}"/>
              </a:ext>
            </a:extLst>
          </p:cNvPr>
          <p:cNvSpPr txBox="1"/>
          <p:nvPr/>
        </p:nvSpPr>
        <p:spPr>
          <a:xfrm>
            <a:off x="655806" y="5524196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1C54AC-636E-0F3F-A995-C042FC3CF1CC}"/>
              </a:ext>
            </a:extLst>
          </p:cNvPr>
          <p:cNvSpPr txBox="1"/>
          <p:nvPr/>
        </p:nvSpPr>
        <p:spPr>
          <a:xfrm>
            <a:off x="674095" y="5982950"/>
            <a:ext cx="262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0" name="yt_shape_12600"/>
          <p:cNvSpPr txBox="1"/>
          <p:nvPr/>
        </p:nvSpPr>
        <p:spPr>
          <a:xfrm>
            <a:off x="551384" y="692696"/>
            <a:ext cx="716542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250" b="0" i="0" u="none">
                <a:noFill/>
                <a:effectLst/>
                <a:latin typeface="Times New Roman" pitchFamily="22"/>
                <a:ea typeface="Times New Roman" pitchFamily="22"/>
                <a:cs typeface="宋体" pitchFamily="2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利用已知条件中的三角函数进行计算或证明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01" name="yt_shape_12601"/>
              <p:cNvSpPr txBox="1"/>
              <p:nvPr/>
            </p:nvSpPr>
            <p:spPr>
              <a:xfrm>
                <a:off x="551503" y="1076639"/>
                <a:ext cx="11111999" cy="8939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如图所示，在四边形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，对角线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求证：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601" name="yt_shape_126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503" y="1076639"/>
                <a:ext cx="11111999" cy="893963"/>
              </a:xfrm>
              <a:prstGeom prst="rect">
                <a:avLst/>
              </a:prstGeom>
              <a:blipFill>
                <a:blip r:embed="rId2"/>
                <a:stretch>
                  <a:fillRect l="-1646" t="-13014" r="-823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03" name="yt_image_12603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6920" y="1897716"/>
            <a:ext cx="2091690" cy="167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457381">
            <a:extLst>
              <a:ext uri="{FF2B5EF4-FFF2-40B4-BE49-F238E27FC236}">
                <a16:creationId xmlns:a16="http://schemas.microsoft.com/office/drawing/2014/main" id="{0631B8B0-402A-03A0-C6F0-DA7ED2A0E5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52315"/>
            <a:ext cx="1000317" cy="311927"/>
          </a:xfrm>
          <a:prstGeom prst="rect">
            <a:avLst/>
          </a:prstGeom>
        </p:spPr>
      </p:pic>
      <p:pic>
        <p:nvPicPr>
          <p:cNvPr id="2" name="yt_image_12607">
            <a:extLst>
              <a:ext uri="{FF2B5EF4-FFF2-40B4-BE49-F238E27FC236}">
                <a16:creationId xmlns:a16="http://schemas.microsoft.com/office/drawing/2014/main" id="{0E6E34B6-0CCE-D84A-881D-4B581112F4A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69490" y="3759223"/>
            <a:ext cx="1866549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D1BA710-F5BF-9D39-9368-760362B9B567}"/>
              </a:ext>
            </a:extLst>
          </p:cNvPr>
          <p:cNvSpPr txBox="1"/>
          <p:nvPr/>
        </p:nvSpPr>
        <p:spPr>
          <a:xfrm>
            <a:off x="479376" y="1840098"/>
            <a:ext cx="428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，可得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B87FE1-EB18-87ED-3830-9F322E0C15BA}"/>
              </a:ext>
            </a:extLst>
          </p:cNvPr>
          <p:cNvSpPr txBox="1"/>
          <p:nvPr/>
        </p:nvSpPr>
        <p:spPr>
          <a:xfrm>
            <a:off x="472639" y="2213675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4E1696-70D2-4D38-A4A4-68AAF8860D7F}"/>
              </a:ext>
            </a:extLst>
          </p:cNvPr>
          <p:cNvSpPr txBox="1"/>
          <p:nvPr/>
        </p:nvSpPr>
        <p:spPr>
          <a:xfrm>
            <a:off x="460656" y="2602787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7BF4AC-265F-4F8A-93E0-3D7055BBE40B}"/>
              </a:ext>
            </a:extLst>
          </p:cNvPr>
          <p:cNvSpPr txBox="1"/>
          <p:nvPr/>
        </p:nvSpPr>
        <p:spPr>
          <a:xfrm>
            <a:off x="479376" y="2998958"/>
            <a:ext cx="344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63A5DFB-AD3C-A630-1E8D-E4F6182DC522}"/>
                  </a:ext>
                </a:extLst>
              </p:cNvPr>
              <p:cNvSpPr txBox="1"/>
              <p:nvPr/>
            </p:nvSpPr>
            <p:spPr>
              <a:xfrm>
                <a:off x="551384" y="3260738"/>
                <a:ext cx="34423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63A5DFB-AD3C-A630-1E8D-E4F6182DC5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260738"/>
                <a:ext cx="3442398" cy="769062"/>
              </a:xfrm>
              <a:prstGeom prst="rect">
                <a:avLst/>
              </a:prstGeom>
              <a:blipFill>
                <a:blip r:embed="rId6"/>
                <a:stretch>
                  <a:fillRect l="-2655" r="-3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DEF749-11E4-54C0-4CA8-F359125A05D5}"/>
                  </a:ext>
                </a:extLst>
              </p:cNvPr>
              <p:cNvSpPr txBox="1"/>
              <p:nvPr/>
            </p:nvSpPr>
            <p:spPr>
              <a:xfrm>
                <a:off x="478423" y="3714878"/>
                <a:ext cx="29518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7DEF749-11E4-54C0-4CA8-F359125A05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423" y="3714878"/>
                <a:ext cx="2951861" cy="769061"/>
              </a:xfrm>
              <a:prstGeom prst="rect">
                <a:avLst/>
              </a:prstGeom>
              <a:blipFill>
                <a:blip r:embed="rId7"/>
                <a:stretch>
                  <a:fillRect l="-3093" r="-3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9ECA35B-2490-1F73-0D7E-F2CB36F26579}"/>
                  </a:ext>
                </a:extLst>
              </p:cNvPr>
              <p:cNvSpPr txBox="1"/>
              <p:nvPr/>
            </p:nvSpPr>
            <p:spPr>
              <a:xfrm>
                <a:off x="498414" y="4206395"/>
                <a:ext cx="531152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根据勾股定理得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9ECA35B-2490-1F73-0D7E-F2CB36F265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414" y="4206395"/>
                <a:ext cx="5311522" cy="769062"/>
              </a:xfrm>
              <a:prstGeom prst="rect">
                <a:avLst/>
              </a:prstGeom>
              <a:blipFill>
                <a:blip r:embed="rId8"/>
                <a:stretch>
                  <a:fillRect l="-1837" r="-1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6F837B0-8A00-5C51-BC5E-9C6638729321}"/>
                  </a:ext>
                </a:extLst>
              </p:cNvPr>
              <p:cNvSpPr txBox="1"/>
              <p:nvPr/>
            </p:nvSpPr>
            <p:spPr>
              <a:xfrm>
                <a:off x="497143" y="4715241"/>
                <a:ext cx="508488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6F837B0-8A00-5C51-BC5E-9C66387293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143" y="4715241"/>
                <a:ext cx="5084889" cy="630441"/>
              </a:xfrm>
              <a:prstGeom prst="rect">
                <a:avLst/>
              </a:prstGeom>
              <a:blipFill>
                <a:blip r:embed="rId9"/>
                <a:stretch>
                  <a:fillRect l="-1918" r="-2158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823509B-08BD-C701-49BD-BC2B04896E1F}"/>
              </a:ext>
            </a:extLst>
          </p:cNvPr>
          <p:cNvSpPr txBox="1"/>
          <p:nvPr/>
        </p:nvSpPr>
        <p:spPr>
          <a:xfrm>
            <a:off x="490406" y="5252070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92EDB6D-CD51-92BD-DBCA-A267A3A985DB}"/>
              </a:ext>
            </a:extLst>
          </p:cNvPr>
          <p:cNvSpPr txBox="1"/>
          <p:nvPr/>
        </p:nvSpPr>
        <p:spPr>
          <a:xfrm>
            <a:off x="497143" y="5681267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E7E437-2FCB-4775-DB60-6BD73376F2B5}"/>
              </a:ext>
            </a:extLst>
          </p:cNvPr>
          <p:cNvSpPr txBox="1"/>
          <p:nvPr/>
        </p:nvSpPr>
        <p:spPr>
          <a:xfrm>
            <a:off x="507114" y="6099008"/>
            <a:ext cx="26470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0" name="yt_shape_12610"/>
          <p:cNvSpPr txBox="1"/>
          <p:nvPr/>
        </p:nvSpPr>
        <p:spPr>
          <a:xfrm>
            <a:off x="540000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，其内接锐角三角形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所对的边分别是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11" name="yt_image_1261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995336"/>
            <a:ext cx="1608433" cy="13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13" name="yt_shape_12613"/>
              <p:cNvSpPr txBox="1"/>
              <p:nvPr/>
            </p:nvSpPr>
            <p:spPr>
              <a:xfrm>
                <a:off x="540000" y="1669509"/>
                <a:ext cx="469243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）求证：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2613" name="yt_shape_126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9509"/>
                <a:ext cx="4692438" cy="651653"/>
              </a:xfrm>
              <a:prstGeom prst="rect">
                <a:avLst/>
              </a:prstGeom>
              <a:blipFill>
                <a:blip r:embed="rId3"/>
                <a:stretch>
                  <a:fillRect l="-4031" r="-2991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617">
                <a:extLst>
                  <a:ext uri="{FF2B5EF4-FFF2-40B4-BE49-F238E27FC236}">
                    <a16:creationId xmlns:a16="http://schemas.microsoft.com/office/drawing/2014/main" id="{79CB2815-84F1-40EC-A07B-C2323E1D61E4}"/>
                  </a:ext>
                </a:extLst>
              </p:cNvPr>
              <p:cNvSpPr txBox="1"/>
              <p:nvPr/>
            </p:nvSpPr>
            <p:spPr>
              <a:xfrm>
                <a:off x="560266" y="2408983"/>
                <a:ext cx="4615046" cy="36279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）证明：作直径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同理：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617">
                <a:extLst>
                  <a:ext uri="{FF2B5EF4-FFF2-40B4-BE49-F238E27FC236}">
                    <a16:creationId xmlns:a16="http://schemas.microsoft.com/office/drawing/2014/main" id="{79CB2815-84F1-40EC-A07B-C2323E1D61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266" y="2408983"/>
                <a:ext cx="4615046" cy="3627981"/>
              </a:xfrm>
              <a:prstGeom prst="rect">
                <a:avLst/>
              </a:prstGeom>
              <a:blipFill>
                <a:blip r:embed="rId4"/>
                <a:stretch>
                  <a:fillRect l="-4095" t="-1345" r="-3170" b="-20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9C6872B-B914-5655-0E66-FB5EEF853BA0}"/>
              </a:ext>
            </a:extLst>
          </p:cNvPr>
          <p:cNvSpPr txBox="1"/>
          <p:nvPr/>
        </p:nvSpPr>
        <p:spPr>
          <a:xfrm>
            <a:off x="470255" y="2362177"/>
            <a:ext cx="475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）证明：作直径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7C1BFA-0D00-9EF9-BB30-D5320906AB6C}"/>
              </a:ext>
            </a:extLst>
          </p:cNvPr>
          <p:cNvSpPr txBox="1"/>
          <p:nvPr/>
        </p:nvSpPr>
        <p:spPr>
          <a:xfrm>
            <a:off x="470255" y="2837665"/>
            <a:ext cx="399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479BC2-30BE-D7B7-BF90-02F35F1261CE}"/>
                  </a:ext>
                </a:extLst>
              </p:cNvPr>
              <p:cNvSpPr txBox="1"/>
              <p:nvPr/>
            </p:nvSpPr>
            <p:spPr>
              <a:xfrm>
                <a:off x="470255" y="3313153"/>
                <a:ext cx="337051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479BC2-30BE-D7B7-BF90-02F35F1261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55" y="3313153"/>
                <a:ext cx="3370516" cy="769062"/>
              </a:xfrm>
              <a:prstGeom prst="rect">
                <a:avLst/>
              </a:prstGeom>
              <a:blipFill>
                <a:blip r:embed="rId5"/>
                <a:stretch>
                  <a:fillRect l="-2712" r="-217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BB3296-0169-62D6-D39B-9012FFC365DE}"/>
                  </a:ext>
                </a:extLst>
              </p:cNvPr>
              <p:cNvSpPr txBox="1"/>
              <p:nvPr/>
            </p:nvSpPr>
            <p:spPr>
              <a:xfrm>
                <a:off x="470255" y="3988603"/>
                <a:ext cx="1674495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DBB3296-0169-62D6-D39B-9012FFC365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55" y="3988603"/>
                <a:ext cx="1674495" cy="729882"/>
              </a:xfrm>
              <a:prstGeom prst="rect">
                <a:avLst/>
              </a:prstGeom>
              <a:blipFill>
                <a:blip r:embed="rId6"/>
                <a:stretch>
                  <a:fillRect l="-5455" r="-618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A91F6AF-D7B0-D36D-2C3E-79C56EF22913}"/>
                  </a:ext>
                </a:extLst>
              </p:cNvPr>
              <p:cNvSpPr txBox="1"/>
              <p:nvPr/>
            </p:nvSpPr>
            <p:spPr>
              <a:xfrm>
                <a:off x="470255" y="4624873"/>
                <a:ext cx="3932809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同理：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A91F6AF-D7B0-D36D-2C3E-79C56EF229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55" y="4624873"/>
                <a:ext cx="3932809" cy="778459"/>
              </a:xfrm>
              <a:prstGeom prst="rect">
                <a:avLst/>
              </a:prstGeom>
              <a:blipFill>
                <a:blip r:embed="rId7"/>
                <a:stretch>
                  <a:fillRect l="-2326" r="-263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FDDCC5A-ED9E-DF23-389F-37C4072C25E2}"/>
                  </a:ext>
                </a:extLst>
              </p:cNvPr>
              <p:cNvSpPr txBox="1"/>
              <p:nvPr/>
            </p:nvSpPr>
            <p:spPr>
              <a:xfrm>
                <a:off x="470255" y="5309720"/>
                <a:ext cx="3226944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FDDCC5A-ED9E-DF23-389F-37C4072C2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55" y="5309720"/>
                <a:ext cx="3226944" cy="738963"/>
              </a:xfrm>
              <a:prstGeom prst="rect">
                <a:avLst/>
              </a:prstGeom>
              <a:blipFill>
                <a:blip r:embed="rId8"/>
                <a:stretch>
                  <a:fillRect l="-2836" r="-3214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2611">
            <a:extLst>
              <a:ext uri="{FF2B5EF4-FFF2-40B4-BE49-F238E27FC236}">
                <a16:creationId xmlns:a16="http://schemas.microsoft.com/office/drawing/2014/main" id="{52DDE146-6E42-CDA1-1DE3-4B9E6020D4EB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7425" y="3611218"/>
            <a:ext cx="1608433" cy="13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93BE2F-3EAD-2F33-B41E-0D8452BE1D88}"/>
              </a:ext>
            </a:extLst>
          </p:cNvPr>
          <p:cNvCxnSpPr>
            <a:cxnSpLocks/>
          </p:cNvCxnSpPr>
          <p:nvPr/>
        </p:nvCxnSpPr>
        <p:spPr>
          <a:xfrm>
            <a:off x="11225577" y="4005064"/>
            <a:ext cx="28746" cy="629519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8F4416C-44AF-000A-76CA-7B4208F133B3}"/>
              </a:ext>
            </a:extLst>
          </p:cNvPr>
          <p:cNvCxnSpPr>
            <a:cxnSpLocks/>
          </p:cNvCxnSpPr>
          <p:nvPr/>
        </p:nvCxnSpPr>
        <p:spPr>
          <a:xfrm flipH="1">
            <a:off x="10200456" y="4005064"/>
            <a:ext cx="1008112" cy="629519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386FBBDD-31B1-4572-8923-6204415734A4}"/>
              </a:ext>
            </a:extLst>
          </p:cNvPr>
          <p:cNvSpPr txBox="1"/>
          <p:nvPr/>
        </p:nvSpPr>
        <p:spPr>
          <a:xfrm>
            <a:off x="11179466" y="3611218"/>
            <a:ext cx="576064" cy="41383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endParaRPr lang="zh-CN" altLang="en-US" i="1" dirty="0">
              <a:solidFill>
                <a:srgbClr val="FF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2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21" name="yt_shape_12621"/>
              <p:cNvSpPr txBox="1"/>
              <p:nvPr/>
            </p:nvSpPr>
            <p:spPr>
              <a:xfrm>
                <a:off x="497379" y="1192622"/>
                <a:ext cx="5083315" cy="56267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）得：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 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621" name="yt_shape_126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192622"/>
                <a:ext cx="5083315" cy="5626797"/>
              </a:xfrm>
              <a:prstGeom prst="rect">
                <a:avLst/>
              </a:prstGeom>
              <a:blipFill>
                <a:blip r:embed="rId2"/>
                <a:stretch>
                  <a:fillRect l="-3721" r="-2761" b="-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9A3AC2-183F-5EFD-4D17-98BF616C4285}"/>
                  </a:ext>
                </a:extLst>
              </p:cNvPr>
              <p:cNvSpPr txBox="1"/>
              <p:nvPr/>
            </p:nvSpPr>
            <p:spPr>
              <a:xfrm>
                <a:off x="407368" y="1145816"/>
                <a:ext cx="521423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）解：由（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）得：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9A3AC2-183F-5EFD-4D17-98BF616C42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145816"/>
                <a:ext cx="5214239" cy="771792"/>
              </a:xfrm>
              <a:prstGeom prst="rect">
                <a:avLst/>
              </a:prstGeom>
              <a:blipFill>
                <a:blip r:embed="rId3"/>
                <a:stretch>
                  <a:fillRect l="-1871" r="-187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E6C611-CD6D-52C3-D0E2-DDCE867823A4}"/>
                  </a:ext>
                </a:extLst>
              </p:cNvPr>
              <p:cNvSpPr txBox="1"/>
              <p:nvPr/>
            </p:nvSpPr>
            <p:spPr>
              <a:xfrm>
                <a:off x="407368" y="1823996"/>
                <a:ext cx="3502723" cy="870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E6C611-CD6D-52C3-D0E2-DDCE867823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823996"/>
                <a:ext cx="3502723" cy="870154"/>
              </a:xfrm>
              <a:prstGeom prst="rect">
                <a:avLst/>
              </a:prstGeom>
              <a:blipFill>
                <a:blip r:embed="rId4"/>
                <a:stretch>
                  <a:fillRect l="-2787" r="-2962" b="-2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191C96-1509-E400-B5A0-F402058674B0}"/>
                  </a:ext>
                </a:extLst>
              </p:cNvPr>
              <p:cNvSpPr txBox="1"/>
              <p:nvPr/>
            </p:nvSpPr>
            <p:spPr>
              <a:xfrm>
                <a:off x="407368" y="2600538"/>
                <a:ext cx="4891468" cy="129122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191C96-1509-E400-B5A0-F402058674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600538"/>
                <a:ext cx="4891468" cy="1291222"/>
              </a:xfrm>
              <a:prstGeom prst="rect">
                <a:avLst/>
              </a:prstGeom>
              <a:blipFill>
                <a:blip r:embed="rId5"/>
                <a:stretch>
                  <a:fillRect l="-1995" r="-2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795FA18-FCC2-44C0-D133-5CA9B4F17C00}"/>
              </a:ext>
            </a:extLst>
          </p:cNvPr>
          <p:cNvSpPr txBox="1"/>
          <p:nvPr/>
        </p:nvSpPr>
        <p:spPr>
          <a:xfrm>
            <a:off x="407368" y="3798148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17FA92-CF23-9600-9ECC-E149A93373AD}"/>
              </a:ext>
            </a:extLst>
          </p:cNvPr>
          <p:cNvSpPr txBox="1"/>
          <p:nvPr/>
        </p:nvSpPr>
        <p:spPr>
          <a:xfrm>
            <a:off x="407368" y="4273636"/>
            <a:ext cx="363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27AFD99-95C5-7D4B-015A-56BFCFE6E181}"/>
                  </a:ext>
                </a:extLst>
              </p:cNvPr>
              <p:cNvSpPr txBox="1"/>
              <p:nvPr/>
            </p:nvSpPr>
            <p:spPr>
              <a:xfrm>
                <a:off x="407368" y="4749124"/>
                <a:ext cx="496824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·cos 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27AFD99-95C5-7D4B-015A-56BFCFE6E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749124"/>
                <a:ext cx="4968240" cy="765061"/>
              </a:xfrm>
              <a:prstGeom prst="rect">
                <a:avLst/>
              </a:prstGeom>
              <a:blipFill>
                <a:blip r:embed="rId6"/>
                <a:stretch>
                  <a:fillRect l="-1963" r="-15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31D43A4-B374-869D-5164-DF83740FADF3}"/>
                  </a:ext>
                </a:extLst>
              </p:cNvPr>
              <p:cNvSpPr txBox="1"/>
              <p:nvPr/>
            </p:nvSpPr>
            <p:spPr>
              <a:xfrm>
                <a:off x="5225385" y="4662955"/>
                <a:ext cx="2702814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31D43A4-B374-869D-5164-DF83740FAD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5385" y="4662955"/>
                <a:ext cx="2702814" cy="851230"/>
              </a:xfrm>
              <a:prstGeom prst="rect">
                <a:avLst/>
              </a:prstGeom>
              <a:blipFill>
                <a:blip r:embed="rId7"/>
                <a:stretch>
                  <a:fillRect l="-3378" r="-3378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9E405F5-2E1F-E33A-0B62-B98BF7EF7BFD}"/>
                  </a:ext>
                </a:extLst>
              </p:cNvPr>
              <p:cNvSpPr txBox="1"/>
              <p:nvPr/>
            </p:nvSpPr>
            <p:spPr>
              <a:xfrm>
                <a:off x="407368" y="5432971"/>
                <a:ext cx="472694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9E405F5-2E1F-E33A-0B62-B98BF7EF7B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432971"/>
                <a:ext cx="4726940" cy="555765"/>
              </a:xfrm>
              <a:prstGeom prst="rect">
                <a:avLst/>
              </a:prstGeom>
              <a:blipFill>
                <a:blip r:embed="rId8"/>
                <a:stretch>
                  <a:fillRect l="-2065" r="-193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615">
                <a:extLst>
                  <a:ext uri="{FF2B5EF4-FFF2-40B4-BE49-F238E27FC236}">
                    <a16:creationId xmlns:a16="http://schemas.microsoft.com/office/drawing/2014/main" id="{49F5EF88-FEF5-6EC2-F9D4-210BECA4986E}"/>
                  </a:ext>
                </a:extLst>
              </p:cNvPr>
              <p:cNvSpPr txBox="1"/>
              <p:nvPr/>
            </p:nvSpPr>
            <p:spPr>
              <a:xfrm>
                <a:off x="497379" y="829727"/>
                <a:ext cx="1111199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，利用（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）的结论求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2615">
                <a:extLst>
                  <a:ext uri="{FF2B5EF4-FFF2-40B4-BE49-F238E27FC236}">
                    <a16:creationId xmlns:a16="http://schemas.microsoft.com/office/drawing/2014/main" id="{49F5EF88-FEF5-6EC2-F9D4-210BECA49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829727"/>
                <a:ext cx="11111999" cy="465577"/>
              </a:xfrm>
              <a:prstGeom prst="rect">
                <a:avLst/>
              </a:prstGeom>
              <a:blipFill>
                <a:blip r:embed="rId9"/>
                <a:stretch>
                  <a:fillRect l="-1701" t="-3947" r="-1098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2624">
            <a:extLst>
              <a:ext uri="{FF2B5EF4-FFF2-40B4-BE49-F238E27FC236}">
                <a16:creationId xmlns:a16="http://schemas.microsoft.com/office/drawing/2014/main" id="{D59D06B8-7E54-1543-41B4-546B1087BE7C}"/>
              </a:ext>
            </a:extLst>
          </p:cNvPr>
          <p:cNvSpPr txBox="1"/>
          <p:nvPr/>
        </p:nvSpPr>
        <p:spPr>
          <a:xfrm>
            <a:off x="9863898" y="3682018"/>
            <a:ext cx="1360437" cy="11677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白正" pitchFamily="64"/>
                <a:ea typeface="宋体" pitchFamily="64"/>
                <a:cs typeface="MS Gothic" pitchFamily="64"/>
              </a:rPr>
              <a:t> </a:t>
            </a:r>
            <a:r>
              <a:rPr lang="en-US" altLang="zh-CN" sz="6350" b="0" i="0" u="none" spc="9171">
                <a:solidFill>
                  <a:srgbClr val="1EE3CF"/>
                </a:solidFill>
                <a:effectLst/>
                <a:latin typeface="白正" pitchFamily="64"/>
                <a:ea typeface="宋体" pitchFamily="64"/>
                <a:cs typeface="MS Gothic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MS Gothic"/>
              </a:rPr>
              <a:t>⁠</a:t>
            </a:r>
          </a:p>
        </p:txBody>
      </p:sp>
      <p:pic>
        <p:nvPicPr>
          <p:cNvPr id="13" name="yt_image_12623">
            <a:extLst>
              <a:ext uri="{FF2B5EF4-FFF2-40B4-BE49-F238E27FC236}">
                <a16:creationId xmlns:a16="http://schemas.microsoft.com/office/drawing/2014/main" id="{390147EC-E038-3CBB-A232-03D71F4E474D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806374" y="3682018"/>
            <a:ext cx="1417961" cy="131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568D66A-48F3-7981-9B72-39D0BDA9E581}"/>
                  </a:ext>
                </a:extLst>
              </p:cNvPr>
              <p:cNvSpPr txBox="1"/>
              <p:nvPr/>
            </p:nvSpPr>
            <p:spPr>
              <a:xfrm>
                <a:off x="407368" y="5848835"/>
                <a:ext cx="4755769" cy="8438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568D66A-48F3-7981-9B72-39D0BDA9E5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848835"/>
                <a:ext cx="4755769" cy="843801"/>
              </a:xfrm>
              <a:prstGeom prst="rect">
                <a:avLst/>
              </a:prstGeom>
              <a:blipFill>
                <a:blip r:embed="rId11"/>
                <a:stretch>
                  <a:fillRect l="-2051" r="-1667" b="-7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2611">
            <a:extLst>
              <a:ext uri="{FF2B5EF4-FFF2-40B4-BE49-F238E27FC236}">
                <a16:creationId xmlns:a16="http://schemas.microsoft.com/office/drawing/2014/main" id="{EA0A652F-FACF-1384-6AB0-D629AA3FDC80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624392" y="2108633"/>
            <a:ext cx="1608433" cy="13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7" name="yt_shape_12557"/>
          <p:cNvSpPr txBox="1"/>
          <p:nvPr/>
        </p:nvSpPr>
        <p:spPr>
          <a:xfrm>
            <a:off x="479376" y="1772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两点，交对角线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58" name="yt_image_1255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6430" y="2884615"/>
            <a:ext cx="2477653" cy="165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0" name="yt_shape_12560"/>
          <p:cNvSpPr txBox="1"/>
          <p:nvPr/>
        </p:nvSpPr>
        <p:spPr>
          <a:xfrm>
            <a:off x="479257" y="4592385"/>
            <a:ext cx="408926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7EA869-7CD3-B721-AED9-C6CC5333E3EE}"/>
              </a:ext>
            </a:extLst>
          </p:cNvPr>
          <p:cNvSpPr txBox="1"/>
          <p:nvPr/>
        </p:nvSpPr>
        <p:spPr>
          <a:xfrm>
            <a:off x="449989" y="1422964"/>
            <a:ext cx="317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2F209A-45D8-166C-BE08-6DD30D80FDC1}"/>
              </a:ext>
            </a:extLst>
          </p:cNvPr>
          <p:cNvSpPr txBox="1"/>
          <p:nvPr/>
        </p:nvSpPr>
        <p:spPr>
          <a:xfrm>
            <a:off x="449989" y="1898452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189D4E-6736-DF5A-158F-FD147E19D18F}"/>
              </a:ext>
            </a:extLst>
          </p:cNvPr>
          <p:cNvSpPr txBox="1"/>
          <p:nvPr/>
        </p:nvSpPr>
        <p:spPr>
          <a:xfrm>
            <a:off x="449989" y="2373940"/>
            <a:ext cx="343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由垂径定理知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A498CD-77F7-8AFA-46B2-1A0B70E662BB}"/>
              </a:ext>
            </a:extLst>
          </p:cNvPr>
          <p:cNvSpPr txBox="1"/>
          <p:nvPr/>
        </p:nvSpPr>
        <p:spPr>
          <a:xfrm>
            <a:off x="449989" y="2849428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5A73CF-5AF1-5E33-9D7D-641FA8F62777}"/>
              </a:ext>
            </a:extLst>
          </p:cNvPr>
          <p:cNvSpPr txBox="1"/>
          <p:nvPr/>
        </p:nvSpPr>
        <p:spPr>
          <a:xfrm>
            <a:off x="449989" y="3324916"/>
            <a:ext cx="608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CB9E98-9ACF-8C41-C8E3-942D6CE58C6C}"/>
              </a:ext>
            </a:extLst>
          </p:cNvPr>
          <p:cNvSpPr txBox="1"/>
          <p:nvPr/>
        </p:nvSpPr>
        <p:spPr>
          <a:xfrm>
            <a:off x="449989" y="3800404"/>
            <a:ext cx="598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E876474-A3C0-5342-CAEA-EF2929B5BAAC}"/>
              </a:ext>
            </a:extLst>
          </p:cNvPr>
          <p:cNvSpPr txBox="1"/>
          <p:nvPr/>
        </p:nvSpPr>
        <p:spPr>
          <a:xfrm>
            <a:off x="449989" y="4275892"/>
            <a:ext cx="45762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54B24D-5A7F-CF45-954F-ECD60D461F4D}"/>
              </a:ext>
            </a:extLst>
          </p:cNvPr>
          <p:cNvSpPr txBox="1"/>
          <p:nvPr/>
        </p:nvSpPr>
        <p:spPr>
          <a:xfrm>
            <a:off x="449989" y="4751380"/>
            <a:ext cx="5823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F9EE84D-C0D8-CC86-2875-37250385A97E}"/>
              </a:ext>
            </a:extLst>
          </p:cNvPr>
          <p:cNvSpPr txBox="1"/>
          <p:nvPr/>
        </p:nvSpPr>
        <p:spPr>
          <a:xfrm>
            <a:off x="449989" y="5226868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BBA482B-C24E-C7C6-4963-6C3838792B49}"/>
              </a:ext>
            </a:extLst>
          </p:cNvPr>
          <p:cNvSpPr txBox="1"/>
          <p:nvPr/>
        </p:nvSpPr>
        <p:spPr>
          <a:xfrm>
            <a:off x="449989" y="5702356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558">
            <a:extLst>
              <a:ext uri="{FF2B5EF4-FFF2-40B4-BE49-F238E27FC236}">
                <a16:creationId xmlns:a16="http://schemas.microsoft.com/office/drawing/2014/main" id="{D57602DB-0A98-5A1D-167F-554674EFB8C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1689768"/>
            <a:ext cx="2261629" cy="151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2560">
            <a:extLst>
              <a:ext uri="{FF2B5EF4-FFF2-40B4-BE49-F238E27FC236}">
                <a16:creationId xmlns:a16="http://schemas.microsoft.com/office/drawing/2014/main" id="{9FA990A0-0303-8D8F-7C5A-DEB1DFF7C71D}"/>
              </a:ext>
            </a:extLst>
          </p:cNvPr>
          <p:cNvSpPr txBox="1"/>
          <p:nvPr/>
        </p:nvSpPr>
        <p:spPr>
          <a:xfrm>
            <a:off x="449989" y="967532"/>
            <a:ext cx="408926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pic>
        <p:nvPicPr>
          <p:cNvPr id="15" name="yt_image_12565">
            <a:extLst>
              <a:ext uri="{FF2B5EF4-FFF2-40B4-BE49-F238E27FC236}">
                <a16:creationId xmlns:a16="http://schemas.microsoft.com/office/drawing/2014/main" id="{DAFC6FFA-6BCE-DE11-8226-709E81131590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7647" y="3508918"/>
            <a:ext cx="206231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63" name="yt_shape_12563"/>
              <p:cNvSpPr txBox="1"/>
              <p:nvPr/>
            </p:nvSpPr>
            <p:spPr>
              <a:xfrm>
                <a:off x="479376" y="1988840"/>
                <a:ext cx="6208431" cy="40691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的半径与菱形的边长之比为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是菱形，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563" name="yt_shape_125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988840"/>
                <a:ext cx="6208431" cy="4069127"/>
              </a:xfrm>
              <a:prstGeom prst="rect">
                <a:avLst/>
              </a:prstGeom>
              <a:blipFill>
                <a:blip r:embed="rId2"/>
                <a:stretch>
                  <a:fillRect l="-3045" t="-1198" r="-2063" b="-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17CDB13-F8B4-6963-732F-DC3AE112BDBE}"/>
              </a:ext>
            </a:extLst>
          </p:cNvPr>
          <p:cNvSpPr txBox="1"/>
          <p:nvPr/>
        </p:nvSpPr>
        <p:spPr>
          <a:xfrm>
            <a:off x="389365" y="1942034"/>
            <a:ext cx="331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0784CF-A6BD-80B6-AF0F-24A82C082004}"/>
              </a:ext>
            </a:extLst>
          </p:cNvPr>
          <p:cNvSpPr txBox="1"/>
          <p:nvPr/>
        </p:nvSpPr>
        <p:spPr>
          <a:xfrm>
            <a:off x="389365" y="2417522"/>
            <a:ext cx="553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的半径与菱形的边长之比为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8A5722-D2DB-B552-D737-74FE14F06E82}"/>
              </a:ext>
            </a:extLst>
          </p:cNvPr>
          <p:cNvSpPr txBox="1"/>
          <p:nvPr/>
        </p:nvSpPr>
        <p:spPr>
          <a:xfrm>
            <a:off x="389365" y="2893010"/>
            <a:ext cx="495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15E000-BC64-16FE-1D46-7636F29423B0}"/>
                  </a:ext>
                </a:extLst>
              </p:cNvPr>
              <p:cNvSpPr txBox="1"/>
              <p:nvPr/>
            </p:nvSpPr>
            <p:spPr>
              <a:xfrm>
                <a:off x="389365" y="3368498"/>
                <a:ext cx="5129149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15E000-BC64-16FE-1D46-7636F2942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368498"/>
                <a:ext cx="5129149" cy="631076"/>
              </a:xfrm>
              <a:prstGeom prst="rect">
                <a:avLst/>
              </a:prstGeom>
              <a:blipFill>
                <a:blip r:embed="rId3"/>
                <a:stretch>
                  <a:fillRect l="-1902" r="-1902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2B77307-A0F0-08D1-AFA3-D7336403604B}"/>
              </a:ext>
            </a:extLst>
          </p:cNvPr>
          <p:cNvSpPr txBox="1"/>
          <p:nvPr/>
        </p:nvSpPr>
        <p:spPr>
          <a:xfrm>
            <a:off x="389365" y="3905962"/>
            <a:ext cx="326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5851C8-5673-4E0C-0AD2-9959CD78281F}"/>
              </a:ext>
            </a:extLst>
          </p:cNvPr>
          <p:cNvSpPr txBox="1"/>
          <p:nvPr/>
        </p:nvSpPr>
        <p:spPr>
          <a:xfrm>
            <a:off x="389365" y="4381450"/>
            <a:ext cx="512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701969-65FF-575B-0F77-AFC64F0E2D5E}"/>
              </a:ext>
            </a:extLst>
          </p:cNvPr>
          <p:cNvSpPr txBox="1"/>
          <p:nvPr/>
        </p:nvSpPr>
        <p:spPr>
          <a:xfrm>
            <a:off x="389365" y="4856938"/>
            <a:ext cx="632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0FDE62E-6AD6-D7EC-9E45-29DA7849B7BF}"/>
                  </a:ext>
                </a:extLst>
              </p:cNvPr>
              <p:cNvSpPr txBox="1"/>
              <p:nvPr/>
            </p:nvSpPr>
            <p:spPr>
              <a:xfrm>
                <a:off x="389365" y="5332426"/>
                <a:ext cx="5046663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0FDE62E-6AD6-D7EC-9E45-29DA7849B7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332426"/>
                <a:ext cx="5046663" cy="732994"/>
              </a:xfrm>
              <a:prstGeom prst="rect">
                <a:avLst/>
              </a:prstGeom>
              <a:blipFill>
                <a:blip r:embed="rId4"/>
                <a:stretch>
                  <a:fillRect l="-1932" r="-205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2561">
            <a:extLst>
              <a:ext uri="{FF2B5EF4-FFF2-40B4-BE49-F238E27FC236}">
                <a16:creationId xmlns:a16="http://schemas.microsoft.com/office/drawing/2014/main" id="{245720DB-E9E9-2915-5D26-7F6DDB757787}"/>
              </a:ext>
            </a:extLst>
          </p:cNvPr>
          <p:cNvSpPr txBox="1"/>
          <p:nvPr/>
        </p:nvSpPr>
        <p:spPr>
          <a:xfrm>
            <a:off x="389365" y="1498182"/>
            <a:ext cx="899605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的半径与菱形的边长之比为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的值。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1" name="yt_image_12558">
            <a:extLst>
              <a:ext uri="{FF2B5EF4-FFF2-40B4-BE49-F238E27FC236}">
                <a16:creationId xmlns:a16="http://schemas.microsoft.com/office/drawing/2014/main" id="{E3E824DC-7714-6CF4-9B94-0092E441329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75975" y="2260259"/>
            <a:ext cx="2171752" cy="14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8" name="yt_shape_12568"/>
          <p:cNvSpPr txBox="1"/>
          <p:nvPr/>
        </p:nvSpPr>
        <p:spPr>
          <a:xfrm>
            <a:off x="539881" y="764450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求圆中某线段的长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69" name="yt_shape_12569"/>
              <p:cNvSpPr txBox="1"/>
              <p:nvPr/>
            </p:nvSpPr>
            <p:spPr>
              <a:xfrm>
                <a:off x="540000" y="1220448"/>
                <a:ext cx="11111999" cy="983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（随州市中考）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垂直于过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点的直线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的延长线交直线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569" name="yt_shape_125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20448"/>
                <a:ext cx="11111999" cy="983346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71" name="yt_shape_12571"/>
          <p:cNvSpPr txBox="1"/>
          <p:nvPr/>
        </p:nvSpPr>
        <p:spPr>
          <a:xfrm>
            <a:off x="539363" y="2220751"/>
            <a:ext cx="414216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pic>
        <p:nvPicPr>
          <p:cNvPr id="12574" name="yt_image_1257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8691" y="2645378"/>
            <a:ext cx="2663190" cy="182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457299">
            <a:extLst>
              <a:ext uri="{FF2B5EF4-FFF2-40B4-BE49-F238E27FC236}">
                <a16:creationId xmlns:a16="http://schemas.microsoft.com/office/drawing/2014/main" id="{6B3779F8-460B-1A02-C51F-C1687148BF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805828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578">
                <a:extLst>
                  <a:ext uri="{FF2B5EF4-FFF2-40B4-BE49-F238E27FC236}">
                    <a16:creationId xmlns:a16="http://schemas.microsoft.com/office/drawing/2014/main" id="{CD508788-71CD-10A9-BA3E-DCF1B8D30DA7}"/>
                  </a:ext>
                </a:extLst>
              </p:cNvPr>
              <p:cNvSpPr txBox="1"/>
              <p:nvPr/>
            </p:nvSpPr>
            <p:spPr>
              <a:xfrm>
                <a:off x="497379" y="2692184"/>
                <a:ext cx="4496424" cy="3941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）证明：如图，连接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578">
                <a:extLst>
                  <a:ext uri="{FF2B5EF4-FFF2-40B4-BE49-F238E27FC236}">
                    <a16:creationId xmlns:a16="http://schemas.microsoft.com/office/drawing/2014/main" id="{CD508788-71CD-10A9-BA3E-DCF1B8D30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692184"/>
                <a:ext cx="4496424" cy="3941977"/>
              </a:xfrm>
              <a:prstGeom prst="rect">
                <a:avLst/>
              </a:prstGeom>
              <a:blipFill>
                <a:blip r:embed="rId5"/>
                <a:stretch>
                  <a:fillRect l="-4206" t="-1393" r="-3256" b="-3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09AC273-3FBC-BFA0-6240-DF36CEAA5567}"/>
              </a:ext>
            </a:extLst>
          </p:cNvPr>
          <p:cNvSpPr txBox="1"/>
          <p:nvPr/>
        </p:nvSpPr>
        <p:spPr>
          <a:xfrm>
            <a:off x="406238" y="2718629"/>
            <a:ext cx="410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）证明：如图，连接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F165B2-68B7-DBDE-DC02-F11542519F81}"/>
                  </a:ext>
                </a:extLst>
              </p:cNvPr>
              <p:cNvSpPr txBox="1"/>
              <p:nvPr/>
            </p:nvSpPr>
            <p:spPr>
              <a:xfrm>
                <a:off x="407368" y="3120866"/>
                <a:ext cx="2919350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F165B2-68B7-DBDE-DC02-F11542519F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120866"/>
                <a:ext cx="2919350" cy="643078"/>
              </a:xfrm>
              <a:prstGeom prst="rect">
                <a:avLst/>
              </a:prstGeom>
              <a:blipFill>
                <a:blip r:embed="rId6"/>
                <a:stretch>
                  <a:fillRect l="-3340" r="-3132" b="-18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76F931-84CF-A649-1956-0FB5EDE05509}"/>
                  </a:ext>
                </a:extLst>
              </p:cNvPr>
              <p:cNvSpPr txBox="1"/>
              <p:nvPr/>
            </p:nvSpPr>
            <p:spPr>
              <a:xfrm>
                <a:off x="407368" y="3670332"/>
                <a:ext cx="187026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76F931-84CF-A649-1956-0FB5EDE055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70332"/>
                <a:ext cx="1870265" cy="646189"/>
              </a:xfrm>
              <a:prstGeom prst="rect">
                <a:avLst/>
              </a:prstGeom>
              <a:blipFill>
                <a:blip r:embed="rId7"/>
                <a:stretch>
                  <a:fillRect l="-5212" r="-4886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C43EEC5-35A8-BDA1-B07F-80087FE849E9}"/>
              </a:ext>
            </a:extLst>
          </p:cNvPr>
          <p:cNvSpPr txBox="1"/>
          <p:nvPr/>
        </p:nvSpPr>
        <p:spPr>
          <a:xfrm>
            <a:off x="2063552" y="3752468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0B520A-70F2-8A09-731B-E19A6815E24A}"/>
              </a:ext>
            </a:extLst>
          </p:cNvPr>
          <p:cNvSpPr txBox="1"/>
          <p:nvPr/>
        </p:nvSpPr>
        <p:spPr>
          <a:xfrm>
            <a:off x="417534" y="4182958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A76F80-9ED7-F1F0-A0F4-3F094BE18EF4}"/>
              </a:ext>
            </a:extLst>
          </p:cNvPr>
          <p:cNvSpPr txBox="1"/>
          <p:nvPr/>
        </p:nvSpPr>
        <p:spPr>
          <a:xfrm>
            <a:off x="417534" y="4658446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611E4E-67A2-A829-BC81-2DAB6FD1A920}"/>
              </a:ext>
            </a:extLst>
          </p:cNvPr>
          <p:cNvSpPr txBox="1"/>
          <p:nvPr/>
        </p:nvSpPr>
        <p:spPr>
          <a:xfrm>
            <a:off x="417534" y="5133934"/>
            <a:ext cx="368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A5ACEE-147C-7720-5066-B891D6CCF980}"/>
              </a:ext>
            </a:extLst>
          </p:cNvPr>
          <p:cNvSpPr txBox="1"/>
          <p:nvPr/>
        </p:nvSpPr>
        <p:spPr>
          <a:xfrm>
            <a:off x="417534" y="5609422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B235DE-1005-178C-5878-D0344485F380}"/>
              </a:ext>
            </a:extLst>
          </p:cNvPr>
          <p:cNvSpPr txBox="1"/>
          <p:nvPr/>
        </p:nvSpPr>
        <p:spPr>
          <a:xfrm>
            <a:off x="417534" y="6084910"/>
            <a:ext cx="26819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574">
            <a:extLst>
              <a:ext uri="{FF2B5EF4-FFF2-40B4-BE49-F238E27FC236}">
                <a16:creationId xmlns:a16="http://schemas.microsoft.com/office/drawing/2014/main" id="{1964FB1B-4559-7B2B-D81B-9F8CFB90557A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2863" y="4539319"/>
            <a:ext cx="2663190" cy="182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D63A51D-4DFF-FF02-320C-65E8D5937E4B}"/>
              </a:ext>
            </a:extLst>
          </p:cNvPr>
          <p:cNvCxnSpPr>
            <a:cxnSpLocks/>
          </p:cNvCxnSpPr>
          <p:nvPr/>
        </p:nvCxnSpPr>
        <p:spPr>
          <a:xfrm flipH="1">
            <a:off x="9912424" y="5095308"/>
            <a:ext cx="216024" cy="552368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0" name="yt_shape_12580"/>
              <p:cNvSpPr txBox="1"/>
              <p:nvPr/>
            </p:nvSpPr>
            <p:spPr>
              <a:xfrm>
                <a:off x="479376" y="2492896"/>
                <a:ext cx="6152325" cy="30307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如图，连接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580" name="yt_shape_125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492896"/>
                <a:ext cx="6152325" cy="3030701"/>
              </a:xfrm>
              <a:prstGeom prst="rect">
                <a:avLst/>
              </a:prstGeom>
              <a:blipFill>
                <a:blip r:embed="rId2"/>
                <a:stretch>
                  <a:fillRect l="-3072" t="-1811" r="-2180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00FBA7-0425-BDEE-EAB0-0DC0ACBDF7C5}"/>
              </a:ext>
            </a:extLst>
          </p:cNvPr>
          <p:cNvSpPr txBox="1"/>
          <p:nvPr/>
        </p:nvSpPr>
        <p:spPr>
          <a:xfrm>
            <a:off x="389365" y="2446090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01E8BC-47BF-E9E3-0A0E-93E7666A9552}"/>
              </a:ext>
            </a:extLst>
          </p:cNvPr>
          <p:cNvSpPr txBox="1"/>
          <p:nvPr/>
        </p:nvSpPr>
        <p:spPr>
          <a:xfrm>
            <a:off x="389365" y="2921578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4E93E1-670D-3DD0-ECC0-6C690C8CE5F6}"/>
              </a:ext>
            </a:extLst>
          </p:cNvPr>
          <p:cNvSpPr txBox="1"/>
          <p:nvPr/>
        </p:nvSpPr>
        <p:spPr>
          <a:xfrm>
            <a:off x="389365" y="3397066"/>
            <a:ext cx="6272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709EC9-2010-EE22-DFB4-9C50D1D205F2}"/>
                  </a:ext>
                </a:extLst>
              </p:cNvPr>
              <p:cNvSpPr txBox="1"/>
              <p:nvPr/>
            </p:nvSpPr>
            <p:spPr>
              <a:xfrm>
                <a:off x="389365" y="3872554"/>
                <a:ext cx="5345430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709EC9-2010-EE22-DFB4-9C50D1D205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872554"/>
                <a:ext cx="5345430" cy="768681"/>
              </a:xfrm>
              <a:prstGeom prst="rect">
                <a:avLst/>
              </a:prstGeom>
              <a:blipFill>
                <a:blip r:embed="rId3"/>
                <a:stretch>
                  <a:fillRect l="-1824" r="-136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B28D9FC-9F08-0192-419E-4783825400B2}"/>
              </a:ext>
            </a:extLst>
          </p:cNvPr>
          <p:cNvSpPr txBox="1"/>
          <p:nvPr/>
        </p:nvSpPr>
        <p:spPr>
          <a:xfrm>
            <a:off x="389365" y="4547623"/>
            <a:ext cx="305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BB5C6F-6638-432F-87F5-C8D35051B1BB}"/>
              </a:ext>
            </a:extLst>
          </p:cNvPr>
          <p:cNvSpPr txBox="1"/>
          <p:nvPr/>
        </p:nvSpPr>
        <p:spPr>
          <a:xfrm>
            <a:off x="389365" y="5023111"/>
            <a:ext cx="24105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572">
                <a:extLst>
                  <a:ext uri="{FF2B5EF4-FFF2-40B4-BE49-F238E27FC236}">
                    <a16:creationId xmlns:a16="http://schemas.microsoft.com/office/drawing/2014/main" id="{D0D1A28B-6B78-2199-EDC7-B7D43642E888}"/>
                  </a:ext>
                </a:extLst>
              </p:cNvPr>
              <p:cNvSpPr txBox="1"/>
              <p:nvPr/>
            </p:nvSpPr>
            <p:spPr>
              <a:xfrm>
                <a:off x="479376" y="986588"/>
                <a:ext cx="400109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2572">
                <a:extLst>
                  <a:ext uri="{FF2B5EF4-FFF2-40B4-BE49-F238E27FC236}">
                    <a16:creationId xmlns:a16="http://schemas.microsoft.com/office/drawing/2014/main" id="{D0D1A28B-6B78-2199-EDC7-B7D43642E8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986588"/>
                <a:ext cx="4001095" cy="641201"/>
              </a:xfrm>
              <a:prstGeom prst="rect">
                <a:avLst/>
              </a:prstGeom>
              <a:blipFill>
                <a:blip r:embed="rId4"/>
                <a:stretch>
                  <a:fillRect l="-4726" r="-335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576">
            <a:extLst>
              <a:ext uri="{FF2B5EF4-FFF2-40B4-BE49-F238E27FC236}">
                <a16:creationId xmlns:a16="http://schemas.microsoft.com/office/drawing/2014/main" id="{809B2338-2C67-37DC-DB31-2BD6BF190FE9}"/>
              </a:ext>
            </a:extLst>
          </p:cNvPr>
          <p:cNvSpPr txBox="1"/>
          <p:nvPr/>
        </p:nvSpPr>
        <p:spPr>
          <a:xfrm>
            <a:off x="1282848" y="1613253"/>
            <a:ext cx="232916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的半径；</a:t>
            </a:r>
          </a:p>
        </p:txBody>
      </p:sp>
      <p:sp>
        <p:nvSpPr>
          <p:cNvPr id="12" name="yt_shape_12577">
            <a:extLst>
              <a:ext uri="{FF2B5EF4-FFF2-40B4-BE49-F238E27FC236}">
                <a16:creationId xmlns:a16="http://schemas.microsoft.com/office/drawing/2014/main" id="{1309C3F1-F146-D48E-5242-8AEB1024A0E0}"/>
              </a:ext>
            </a:extLst>
          </p:cNvPr>
          <p:cNvSpPr txBox="1"/>
          <p:nvPr/>
        </p:nvSpPr>
        <p:spPr>
          <a:xfrm>
            <a:off x="1282848" y="2099417"/>
            <a:ext cx="23339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" name="yt_image_12574">
            <a:extLst>
              <a:ext uri="{FF2B5EF4-FFF2-40B4-BE49-F238E27FC236}">
                <a16:creationId xmlns:a16="http://schemas.microsoft.com/office/drawing/2014/main" id="{40850344-100F-129E-8F63-9F5855DAE730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88810" y="1465217"/>
            <a:ext cx="2663190" cy="182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2574">
            <a:extLst>
              <a:ext uri="{FF2B5EF4-FFF2-40B4-BE49-F238E27FC236}">
                <a16:creationId xmlns:a16="http://schemas.microsoft.com/office/drawing/2014/main" id="{202F46DD-9C65-4C8D-0D6E-E2C64898ED27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81201" y="3681616"/>
            <a:ext cx="2663190" cy="182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BCC81E8-C385-44AC-FBF8-E11D7E85674E}"/>
              </a:ext>
            </a:extLst>
          </p:cNvPr>
          <p:cNvCxnSpPr>
            <a:cxnSpLocks/>
          </p:cNvCxnSpPr>
          <p:nvPr/>
        </p:nvCxnSpPr>
        <p:spPr>
          <a:xfrm>
            <a:off x="9480376" y="4328952"/>
            <a:ext cx="1008112" cy="46820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2" name="yt_shape_12582"/>
              <p:cNvSpPr txBox="1"/>
              <p:nvPr/>
            </p:nvSpPr>
            <p:spPr>
              <a:xfrm>
                <a:off x="551384" y="2060848"/>
                <a:ext cx="6693820" cy="43972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）可知，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582" name="yt_shape_125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060848"/>
                <a:ext cx="6693820" cy="4397294"/>
              </a:xfrm>
              <a:prstGeom prst="rect">
                <a:avLst/>
              </a:prstGeom>
              <a:blipFill>
                <a:blip r:embed="rId2"/>
                <a:stretch>
                  <a:fillRect l="-2730" r="-1365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474D223-871B-604A-0852-C1B6619656B7}"/>
                  </a:ext>
                </a:extLst>
              </p:cNvPr>
              <p:cNvSpPr txBox="1"/>
              <p:nvPr/>
            </p:nvSpPr>
            <p:spPr>
              <a:xfrm>
                <a:off x="461373" y="2014042"/>
                <a:ext cx="680916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）可知，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474D223-871B-604A-0852-C1B661965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014042"/>
                <a:ext cx="6809168" cy="772110"/>
              </a:xfrm>
              <a:prstGeom prst="rect">
                <a:avLst/>
              </a:prstGeom>
              <a:blipFill>
                <a:blip r:embed="rId3"/>
                <a:stretch>
                  <a:fillRect l="-1432" r="-98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257B977-94DA-3BD4-5707-4DB605527404}"/>
              </a:ext>
            </a:extLst>
          </p:cNvPr>
          <p:cNvSpPr txBox="1"/>
          <p:nvPr/>
        </p:nvSpPr>
        <p:spPr>
          <a:xfrm>
            <a:off x="461373" y="2692540"/>
            <a:ext cx="490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FC8469-960E-8886-4ECB-6DC137502E89}"/>
                  </a:ext>
                </a:extLst>
              </p:cNvPr>
              <p:cNvSpPr txBox="1"/>
              <p:nvPr/>
            </p:nvSpPr>
            <p:spPr>
              <a:xfrm>
                <a:off x="461373" y="3168028"/>
                <a:ext cx="324999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FC8469-960E-8886-4ECB-6DC137502E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168028"/>
                <a:ext cx="3249993" cy="768490"/>
              </a:xfrm>
              <a:prstGeom prst="rect">
                <a:avLst/>
              </a:prstGeom>
              <a:blipFill>
                <a:blip r:embed="rId4"/>
                <a:stretch>
                  <a:fillRect l="-3002" r="-30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212BF9-2969-4E26-4D6D-61D566A8348F}"/>
              </a:ext>
            </a:extLst>
          </p:cNvPr>
          <p:cNvSpPr txBox="1"/>
          <p:nvPr/>
        </p:nvSpPr>
        <p:spPr>
          <a:xfrm>
            <a:off x="461373" y="3842906"/>
            <a:ext cx="403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310C89-B5C9-C40C-13E3-A5A03597ABD1}"/>
                  </a:ext>
                </a:extLst>
              </p:cNvPr>
              <p:cNvSpPr txBox="1"/>
              <p:nvPr/>
            </p:nvSpPr>
            <p:spPr>
              <a:xfrm>
                <a:off x="461373" y="4318394"/>
                <a:ext cx="5435981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310C89-B5C9-C40C-13E3-A5A03597AB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318394"/>
                <a:ext cx="5435981" cy="768680"/>
              </a:xfrm>
              <a:prstGeom prst="rect">
                <a:avLst/>
              </a:prstGeom>
              <a:blipFill>
                <a:blip r:embed="rId5"/>
                <a:stretch>
                  <a:fillRect l="-1796" r="-13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18A7A43-8C61-01A8-70BE-CC1992D3DED3}"/>
              </a:ext>
            </a:extLst>
          </p:cNvPr>
          <p:cNvSpPr txBox="1"/>
          <p:nvPr/>
        </p:nvSpPr>
        <p:spPr>
          <a:xfrm>
            <a:off x="461373" y="4993462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830ECF-BAEA-9782-66B4-E22A2E44FFEB}"/>
              </a:ext>
            </a:extLst>
          </p:cNvPr>
          <p:cNvSpPr txBox="1"/>
          <p:nvPr/>
        </p:nvSpPr>
        <p:spPr>
          <a:xfrm>
            <a:off x="461373" y="5468950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E4A732-8434-9C83-72ED-5B5DFD6770A7}"/>
              </a:ext>
            </a:extLst>
          </p:cNvPr>
          <p:cNvSpPr txBox="1"/>
          <p:nvPr/>
        </p:nvSpPr>
        <p:spPr>
          <a:xfrm>
            <a:off x="461373" y="5944438"/>
            <a:ext cx="372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572">
                <a:extLst>
                  <a:ext uri="{FF2B5EF4-FFF2-40B4-BE49-F238E27FC236}">
                    <a16:creationId xmlns:a16="http://schemas.microsoft.com/office/drawing/2014/main" id="{0AB639CD-8624-2A68-9080-6556777DCA73}"/>
                  </a:ext>
                </a:extLst>
              </p:cNvPr>
              <p:cNvSpPr txBox="1"/>
              <p:nvPr/>
            </p:nvSpPr>
            <p:spPr>
              <a:xfrm>
                <a:off x="461373" y="650496"/>
                <a:ext cx="400109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2572">
                <a:extLst>
                  <a:ext uri="{FF2B5EF4-FFF2-40B4-BE49-F238E27FC236}">
                    <a16:creationId xmlns:a16="http://schemas.microsoft.com/office/drawing/2014/main" id="{0AB639CD-8624-2A68-9080-6556777DCA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650496"/>
                <a:ext cx="4001095" cy="641201"/>
              </a:xfrm>
              <a:prstGeom prst="rect">
                <a:avLst/>
              </a:prstGeom>
              <a:blipFill>
                <a:blip r:embed="rId6"/>
                <a:stretch>
                  <a:fillRect l="-4726" r="-335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576">
            <a:extLst>
              <a:ext uri="{FF2B5EF4-FFF2-40B4-BE49-F238E27FC236}">
                <a16:creationId xmlns:a16="http://schemas.microsoft.com/office/drawing/2014/main" id="{B6BEEF07-35EA-53D1-5930-9DCE3B9C1C8B}"/>
              </a:ext>
            </a:extLst>
          </p:cNvPr>
          <p:cNvSpPr txBox="1"/>
          <p:nvPr/>
        </p:nvSpPr>
        <p:spPr>
          <a:xfrm>
            <a:off x="1264845" y="1277161"/>
            <a:ext cx="232916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的半径；</a:t>
            </a:r>
          </a:p>
        </p:txBody>
      </p:sp>
      <p:sp>
        <p:nvSpPr>
          <p:cNvPr id="12" name="yt_shape_12577">
            <a:extLst>
              <a:ext uri="{FF2B5EF4-FFF2-40B4-BE49-F238E27FC236}">
                <a16:creationId xmlns:a16="http://schemas.microsoft.com/office/drawing/2014/main" id="{D470AD63-3B73-AA51-EB6C-661775DAC67E}"/>
              </a:ext>
            </a:extLst>
          </p:cNvPr>
          <p:cNvSpPr txBox="1"/>
          <p:nvPr/>
        </p:nvSpPr>
        <p:spPr>
          <a:xfrm>
            <a:off x="1264845" y="1763325"/>
            <a:ext cx="23339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" name="yt_image_12574">
            <a:extLst>
              <a:ext uri="{FF2B5EF4-FFF2-40B4-BE49-F238E27FC236}">
                <a16:creationId xmlns:a16="http://schemas.microsoft.com/office/drawing/2014/main" id="{4C40B743-6754-0404-4EB0-D9112B9459A9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88810" y="1465217"/>
            <a:ext cx="2663190" cy="182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7" name="yt_shape_12587"/>
          <p:cNvSpPr txBox="1"/>
          <p:nvPr/>
        </p:nvSpPr>
        <p:spPr>
          <a:xfrm>
            <a:off x="600625" y="13460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（成都市中考）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88" name="yt_image_1258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6985" y="2381495"/>
            <a:ext cx="2012374" cy="170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0" name="yt_shape_12590"/>
          <p:cNvSpPr txBox="1"/>
          <p:nvPr/>
        </p:nvSpPr>
        <p:spPr>
          <a:xfrm>
            <a:off x="600625" y="2254358"/>
            <a:ext cx="309379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363222-2938-1B28-6BD1-163F24BB34BE}"/>
              </a:ext>
            </a:extLst>
          </p:cNvPr>
          <p:cNvSpPr txBox="1"/>
          <p:nvPr/>
        </p:nvSpPr>
        <p:spPr>
          <a:xfrm>
            <a:off x="479376" y="2632467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EE5634-35F9-06A9-4C99-B46310D3D406}"/>
              </a:ext>
            </a:extLst>
          </p:cNvPr>
          <p:cNvSpPr txBox="1"/>
          <p:nvPr/>
        </p:nvSpPr>
        <p:spPr>
          <a:xfrm>
            <a:off x="540000" y="3126015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EC7E2C-9484-7D11-AA4F-EB731DF39ABB}"/>
              </a:ext>
            </a:extLst>
          </p:cNvPr>
          <p:cNvSpPr txBox="1"/>
          <p:nvPr/>
        </p:nvSpPr>
        <p:spPr>
          <a:xfrm>
            <a:off x="540000" y="3601503"/>
            <a:ext cx="405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F76C34-75E6-25A4-38FB-310C4AFD65F8}"/>
              </a:ext>
            </a:extLst>
          </p:cNvPr>
          <p:cNvSpPr txBox="1"/>
          <p:nvPr/>
        </p:nvSpPr>
        <p:spPr>
          <a:xfrm>
            <a:off x="540000" y="4076991"/>
            <a:ext cx="476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EF1BCE-8038-D8BB-156A-4C9142E07E42}"/>
              </a:ext>
            </a:extLst>
          </p:cNvPr>
          <p:cNvSpPr txBox="1"/>
          <p:nvPr/>
        </p:nvSpPr>
        <p:spPr>
          <a:xfrm>
            <a:off x="540000" y="4552479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DBA1D99-E427-AD09-828E-BEC70AD505A1}"/>
              </a:ext>
            </a:extLst>
          </p:cNvPr>
          <p:cNvSpPr txBox="1"/>
          <p:nvPr/>
        </p:nvSpPr>
        <p:spPr>
          <a:xfrm>
            <a:off x="302038" y="1063516"/>
            <a:ext cx="570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）解：设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E37AE76-DEC0-C902-978B-1B1918085CED}"/>
                  </a:ext>
                </a:extLst>
              </p:cNvPr>
              <p:cNvSpPr txBox="1"/>
              <p:nvPr/>
            </p:nvSpPr>
            <p:spPr>
              <a:xfrm>
                <a:off x="302038" y="1280881"/>
                <a:ext cx="6643433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2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E37AE76-DEC0-C902-978B-1B1918085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038" y="1280881"/>
                <a:ext cx="6643433" cy="768681"/>
              </a:xfrm>
              <a:prstGeom prst="rect">
                <a:avLst/>
              </a:prstGeom>
              <a:blipFill>
                <a:blip r:embed="rId2"/>
                <a:stretch>
                  <a:fillRect l="-1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517FF75-D049-F545-E0F1-83D90331B4F5}"/>
              </a:ext>
            </a:extLst>
          </p:cNvPr>
          <p:cNvSpPr txBox="1"/>
          <p:nvPr/>
        </p:nvSpPr>
        <p:spPr>
          <a:xfrm>
            <a:off x="302038" y="1822011"/>
            <a:ext cx="529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，根据（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）中的结论，可得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4A30D6-0CAB-7C70-0159-8DE314A4EAEB}"/>
              </a:ext>
            </a:extLst>
          </p:cNvPr>
          <p:cNvSpPr txBox="1"/>
          <p:nvPr/>
        </p:nvSpPr>
        <p:spPr>
          <a:xfrm>
            <a:off x="5087888" y="1828525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B18F89-2481-4FC3-FB36-EDD437B984FB}"/>
              </a:ext>
            </a:extLst>
          </p:cNvPr>
          <p:cNvSpPr txBox="1"/>
          <p:nvPr/>
        </p:nvSpPr>
        <p:spPr>
          <a:xfrm>
            <a:off x="302038" y="2178578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根据勾股定理，可得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2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2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2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9BF6744-111C-B56B-0C9C-9359C4EAFAA8}"/>
              </a:ext>
            </a:extLst>
          </p:cNvPr>
          <p:cNvSpPr txBox="1"/>
          <p:nvPr/>
        </p:nvSpPr>
        <p:spPr>
          <a:xfrm>
            <a:off x="5037088" y="2193023"/>
            <a:ext cx="39551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即（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2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2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2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14" name="yt_shape_12591">
            <a:extLst>
              <a:ext uri="{FF2B5EF4-FFF2-40B4-BE49-F238E27FC236}">
                <a16:creationId xmlns:a16="http://schemas.microsoft.com/office/drawing/2014/main" id="{DA64C3DF-2844-FB8E-4BDF-DFCD902C898D}"/>
              </a:ext>
            </a:extLst>
          </p:cNvPr>
          <p:cNvSpPr txBox="1"/>
          <p:nvPr/>
        </p:nvSpPr>
        <p:spPr>
          <a:xfrm>
            <a:off x="395722" y="764704"/>
            <a:ext cx="5228996" cy="3385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2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2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" name="yt_image_12588">
            <a:extLst>
              <a:ext uri="{FF2B5EF4-FFF2-40B4-BE49-F238E27FC236}">
                <a16:creationId xmlns:a16="http://schemas.microsoft.com/office/drawing/2014/main" id="{A8948688-3B6C-BED6-66B2-123108C38FD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2471" y="1280881"/>
            <a:ext cx="1787910" cy="151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1E5E5A7E-C172-AB50-0959-61EB1EEFB82B}"/>
              </a:ext>
            </a:extLst>
          </p:cNvPr>
          <p:cNvSpPr txBox="1"/>
          <p:nvPr/>
        </p:nvSpPr>
        <p:spPr>
          <a:xfrm>
            <a:off x="302038" y="2563268"/>
            <a:ext cx="641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2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2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（舍去），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13CEE35-F6E8-405E-1894-081E8B4F773A}"/>
                  </a:ext>
                </a:extLst>
              </p:cNvPr>
              <p:cNvSpPr txBox="1"/>
              <p:nvPr/>
            </p:nvSpPr>
            <p:spPr>
              <a:xfrm>
                <a:off x="302038" y="2824139"/>
                <a:ext cx="613384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根据勾股定理，可得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13CEE35-F6E8-405E-1894-081E8B4F7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038" y="2824139"/>
                <a:ext cx="6133847" cy="630441"/>
              </a:xfrm>
              <a:prstGeom prst="rect">
                <a:avLst/>
              </a:prstGeom>
              <a:blipFill>
                <a:blip r:embed="rId4"/>
                <a:stretch>
                  <a:fillRect l="-1292" b="-6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36FD0680-048C-D050-6DBF-7CC9EB7001F6}"/>
              </a:ext>
            </a:extLst>
          </p:cNvPr>
          <p:cNvSpPr txBox="1"/>
          <p:nvPr/>
        </p:nvSpPr>
        <p:spPr>
          <a:xfrm>
            <a:off x="303310" y="3298292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如图，过点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的垂线段，交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的延长线于点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A557622-3C63-1001-CA2B-12B6D798F82D}"/>
              </a:ext>
            </a:extLst>
          </p:cNvPr>
          <p:cNvSpPr txBox="1"/>
          <p:nvPr/>
        </p:nvSpPr>
        <p:spPr>
          <a:xfrm>
            <a:off x="302038" y="3637964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999A1F1-0063-3473-FC7B-680A85B6F51C}"/>
              </a:ext>
            </a:extLst>
          </p:cNvPr>
          <p:cNvSpPr txBox="1"/>
          <p:nvPr/>
        </p:nvSpPr>
        <p:spPr>
          <a:xfrm>
            <a:off x="308725" y="3998408"/>
            <a:ext cx="413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CE736C40-8B4A-71FC-F648-6B8601243947}"/>
                  </a:ext>
                </a:extLst>
              </p:cNvPr>
              <p:cNvSpPr txBox="1"/>
              <p:nvPr/>
            </p:nvSpPr>
            <p:spPr>
              <a:xfrm>
                <a:off x="3863752" y="3834257"/>
                <a:ext cx="502164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2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2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CE736C40-8B4A-71FC-F648-6B86012439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752" y="3834257"/>
                <a:ext cx="5021643" cy="769379"/>
              </a:xfrm>
              <a:prstGeom prst="rect">
                <a:avLst/>
              </a:prstGeom>
              <a:blipFill>
                <a:blip r:embed="rId5"/>
                <a:stretch>
                  <a:fillRect l="-1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F4F9140E-47E9-2904-9CAB-8DD8E26865AC}"/>
              </a:ext>
            </a:extLst>
          </p:cNvPr>
          <p:cNvSpPr txBox="1"/>
          <p:nvPr/>
        </p:nvSpPr>
        <p:spPr>
          <a:xfrm>
            <a:off x="302038" y="4371449"/>
            <a:ext cx="634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66C9A88-2538-2996-69BE-8ADFF13658E4}"/>
              </a:ext>
            </a:extLst>
          </p:cNvPr>
          <p:cNvSpPr txBox="1"/>
          <p:nvPr/>
        </p:nvSpPr>
        <p:spPr>
          <a:xfrm>
            <a:off x="5924985" y="4371449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C0AE4F-3540-27BC-1008-AE0DABC8B75E}"/>
              </a:ext>
            </a:extLst>
          </p:cNvPr>
          <p:cNvSpPr txBox="1"/>
          <p:nvPr/>
        </p:nvSpPr>
        <p:spPr>
          <a:xfrm>
            <a:off x="308725" y="4755574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72A0586-7AA8-3B51-DB59-3EFD54F23095}"/>
              </a:ext>
            </a:extLst>
          </p:cNvPr>
          <p:cNvSpPr txBox="1"/>
          <p:nvPr/>
        </p:nvSpPr>
        <p:spPr>
          <a:xfrm>
            <a:off x="2750429" y="4758473"/>
            <a:ext cx="634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B482464-20A7-D706-1625-B621E66AD95C}"/>
                  </a:ext>
                </a:extLst>
              </p:cNvPr>
              <p:cNvSpPr txBox="1"/>
              <p:nvPr/>
            </p:nvSpPr>
            <p:spPr>
              <a:xfrm>
                <a:off x="308725" y="4983313"/>
                <a:ext cx="4597781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2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2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B482464-20A7-D706-1625-B621E66AD9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725" y="4983313"/>
                <a:ext cx="4597781" cy="727533"/>
              </a:xfrm>
              <a:prstGeom prst="rect">
                <a:avLst/>
              </a:prstGeom>
              <a:blipFill>
                <a:blip r:embed="rId6"/>
                <a:stretch>
                  <a:fillRect l="-1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yt_image_12597">
            <a:extLst>
              <a:ext uri="{FF2B5EF4-FFF2-40B4-BE49-F238E27FC236}">
                <a16:creationId xmlns:a16="http://schemas.microsoft.com/office/drawing/2014/main" id="{89F9A75A-D3BB-43A6-4FE2-ADCFB18DEDAB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408" y="3139282"/>
            <a:ext cx="1601834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F091FB5F-4404-8CD1-FC33-20DC940774AB}"/>
              </a:ext>
            </a:extLst>
          </p:cNvPr>
          <p:cNvSpPr txBox="1"/>
          <p:nvPr/>
        </p:nvSpPr>
        <p:spPr>
          <a:xfrm>
            <a:off x="302038" y="5546895"/>
            <a:ext cx="498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3CF849A4-C717-2AEA-EFE9-787752729036}"/>
                  </a:ext>
                </a:extLst>
              </p:cNvPr>
              <p:cNvSpPr txBox="1"/>
              <p:nvPr/>
            </p:nvSpPr>
            <p:spPr>
              <a:xfrm>
                <a:off x="290498" y="5791678"/>
                <a:ext cx="571157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，可得方程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3CF849A4-C717-2AEA-EFE9-787752729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498" y="5791678"/>
                <a:ext cx="5711572" cy="768617"/>
              </a:xfrm>
              <a:prstGeom prst="rect">
                <a:avLst/>
              </a:prstGeom>
              <a:blipFill>
                <a:blip r:embed="rId8"/>
                <a:stretch>
                  <a:fillRect l="-1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文本框 30">
            <a:extLst>
              <a:ext uri="{FF2B5EF4-FFF2-40B4-BE49-F238E27FC236}">
                <a16:creationId xmlns:a16="http://schemas.microsoft.com/office/drawing/2014/main" id="{F101E7FD-9501-0CE7-455B-CAE225A7FB39}"/>
              </a:ext>
            </a:extLst>
          </p:cNvPr>
          <p:cNvSpPr txBox="1"/>
          <p:nvPr/>
        </p:nvSpPr>
        <p:spPr>
          <a:xfrm>
            <a:off x="5257768" y="5996594"/>
            <a:ext cx="278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DBA3409-9AD1-D2C5-6C38-6176E3CDBC87}"/>
                  </a:ext>
                </a:extLst>
              </p:cNvPr>
              <p:cNvSpPr txBox="1"/>
              <p:nvPr/>
            </p:nvSpPr>
            <p:spPr>
              <a:xfrm>
                <a:off x="298164" y="6234394"/>
                <a:ext cx="614159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根据勾股定理，可得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2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2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DBA3409-9AD1-D2C5-6C38-6176E3CDBC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164" y="6234394"/>
                <a:ext cx="6141593" cy="630441"/>
              </a:xfrm>
              <a:prstGeom prst="rect">
                <a:avLst/>
              </a:prstGeom>
              <a:blipFill>
                <a:blip r:embed="rId9"/>
                <a:stretch>
                  <a:fillRect l="-1291" b="-6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855849F9-F139-00FD-EFD7-F8EC447459D6}"/>
                  </a:ext>
                </a:extLst>
              </p:cNvPr>
              <p:cNvSpPr txBox="1"/>
              <p:nvPr/>
            </p:nvSpPr>
            <p:spPr>
              <a:xfrm>
                <a:off x="5924984" y="6270493"/>
                <a:ext cx="3295016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855849F9-F139-00FD-EFD7-F8EC447459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4984" y="6270493"/>
                <a:ext cx="3295016" cy="558242"/>
              </a:xfrm>
              <a:prstGeom prst="rect">
                <a:avLst/>
              </a:prstGeom>
              <a:blipFill>
                <a:blip r:embed="rId10"/>
                <a:stretch>
                  <a:fillRect l="-2407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9" grpId="0" build="allAtOnce"/>
      <p:bldP spid="30" grpId="0" build="allAtOnce"/>
      <p:bldP spid="31" grpId="0" build="allAtOnce"/>
      <p:bldP spid="32" grpId="0" build="allAtOnce"/>
      <p:bldP spid="3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2383</Words>
  <Application>Microsoft Office PowerPoint</Application>
  <PresentationFormat>宽屏</PresentationFormat>
  <Paragraphs>181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49</cp:revision>
  <dcterms:created xsi:type="dcterms:W3CDTF">2023-05-05T05:33:04Z</dcterms:created>
  <dcterms:modified xsi:type="dcterms:W3CDTF">2023-10-19T21:01:03Z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