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8" r:id="rId7"/>
    <p:sldId id="370" r:id="rId8"/>
    <p:sldId id="377" r:id="rId9"/>
    <p:sldId id="378" r:id="rId10"/>
    <p:sldId id="379" r:id="rId11"/>
    <p:sldId id="380" r:id="rId12"/>
    <p:sldId id="384" r:id="rId13"/>
    <p:sldId id="386" r:id="rId14"/>
    <p:sldId id="387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32.bin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0" name="yt_shape_14070"/>
          <p:cNvSpPr txBox="1"/>
          <p:nvPr/>
        </p:nvSpPr>
        <p:spPr>
          <a:xfrm>
            <a:off x="540000" y="1189516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071" name="yt_shape_14071"/>
          <p:cNvSpPr txBox="1"/>
          <p:nvPr/>
        </p:nvSpPr>
        <p:spPr>
          <a:xfrm>
            <a:off x="540119" y="167568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，下列图形中，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不存在位似关系的是（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072" name="yt_table_14072" title="H_274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4969742"/>
              </p:ext>
            </p:extLst>
          </p:nvPr>
        </p:nvGraphicFramePr>
        <p:xfrm>
          <a:off x="540000" y="2641975"/>
          <a:ext cx="5372418" cy="3486912"/>
        </p:xfrm>
        <a:graphic>
          <a:graphicData uri="http://schemas.openxmlformats.org/drawingml/2006/table">
            <a:tbl>
              <a:tblPr/>
              <a:tblGrid>
                <a:gridCol w="3143568">
                  <a:extLst>
                    <a:ext uri="{9D8B030D-6E8A-4147-A177-3AD203B41FA5}">
                      <a16:colId xmlns:a16="http://schemas.microsoft.com/office/drawing/2014/main" val="10504"/>
                    </a:ext>
                  </a:extLst>
                </a:gridCol>
                <a:gridCol w="2228850">
                  <a:extLst>
                    <a:ext uri="{9D8B030D-6E8A-4147-A177-3AD203B41FA5}">
                      <a16:colId xmlns:a16="http://schemas.microsoft.com/office/drawing/2014/main" val="105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8800" b="0" i="0" u="none">
                          <a:noFill/>
                          <a:effectLst/>
                          <a:latin typeface="Times New Roman" pitchFamily="88"/>
                          <a:ea typeface="Times New Roman" pitchFamily="88"/>
                          <a:cs typeface="宋体" pitchFamily="88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 </a:t>
                      </a:r>
                      <a:r>
                        <a:rPr lang="en-US" altLang="zh-CN" sz="1100" b="0" i="0" u="none">
                          <a:solidFill>
                            <a:srgbClr val="1EE3CF"/>
                          </a:solidFill>
                          <a:effectLst/>
                          <a:latin typeface="Times New Roman" pitchFamily="11"/>
                          <a:ea typeface="宋体" pitchFamily="11"/>
                          <a:cs typeface="宋体" pitchFamily="11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8950" b="0" i="0" u="none">
                          <a:noFill/>
                          <a:effectLst/>
                          <a:latin typeface="Times New Roman" pitchFamily="90"/>
                          <a:ea typeface="Times New Roman" pitchFamily="90"/>
                          <a:cs typeface="宋体" pitchFamily="90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 </a:t>
                      </a:r>
                      <a:r>
                        <a:rPr lang="en-US" altLang="zh-CN" sz="2200" b="0" i="0" u="none">
                          <a:solidFill>
                            <a:srgbClr val="1EE3CF"/>
                          </a:solidFill>
                          <a:effectLst/>
                          <a:latin typeface="Times New Roman" pitchFamily="22"/>
                          <a:ea typeface="宋体" pitchFamily="22"/>
                          <a:cs typeface="宋体" pitchFamily="22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8650" b="0" i="0" u="none">
                          <a:noFill/>
                          <a:effectLst/>
                          <a:latin typeface="Times New Roman" pitchFamily="86"/>
                          <a:ea typeface="Times New Roman" pitchFamily="86"/>
                          <a:cs typeface="宋体" pitchFamily="86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</a:t>
                      </a:r>
                      <a:r>
                        <a:rPr lang="en-US" altLang="zh-CN" sz="1300" b="0" i="0" u="none">
                          <a:solidFill>
                            <a:srgbClr val="1EE3CF"/>
                          </a:solidFill>
                          <a:effectLst/>
                          <a:latin typeface="Times New Roman" pitchFamily="13"/>
                          <a:ea typeface="宋体" pitchFamily="13"/>
                          <a:cs typeface="宋体" pitchFamily="13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8300" b="0" i="0" u="none">
                          <a:noFill/>
                          <a:effectLst/>
                          <a:latin typeface="Times New Roman" pitchFamily="83"/>
                          <a:ea typeface="Times New Roman" pitchFamily="83"/>
                          <a:cs typeface="宋体" pitchFamily="83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</a:t>
                      </a:r>
                      <a:r>
                        <a:rPr lang="en-US" altLang="zh-CN" sz="1600" b="0" i="0" u="none">
                          <a:solidFill>
                            <a:srgbClr val="1EE3CF"/>
                          </a:solidFill>
                          <a:effectLst/>
                          <a:latin typeface="Times New Roman" pitchFamily="16"/>
                          <a:ea typeface="宋体" pitchFamily="16"/>
                          <a:cs typeface="宋体" pitchFamily="16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7"/>
                  </a:ext>
                </a:extLst>
              </a:tr>
            </a:tbl>
          </a:graphicData>
        </a:graphic>
      </p:graphicFrame>
      <p:pic>
        <p:nvPicPr>
          <p:cNvPr id="3" name="yt_shape_1697709611415">
            <a:extLst>
              <a:ext uri="{FF2B5EF4-FFF2-40B4-BE49-F238E27FC236}">
                <a16:creationId xmlns:a16="http://schemas.microsoft.com/office/drawing/2014/main" id="{48D2C1CB-A48D-183F-C388-1DE1DD90AE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63" y="2720945"/>
            <a:ext cx="1330514" cy="1615233"/>
          </a:xfrm>
          <a:prstGeom prst="rect">
            <a:avLst/>
          </a:prstGeom>
        </p:spPr>
      </p:pic>
      <p:pic>
        <p:nvPicPr>
          <p:cNvPr id="5" name="yt_shape_1697709611463">
            <a:extLst>
              <a:ext uri="{FF2B5EF4-FFF2-40B4-BE49-F238E27FC236}">
                <a16:creationId xmlns:a16="http://schemas.microsoft.com/office/drawing/2014/main" id="{63215369-424D-96A1-35F1-C2284FE275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968" y="2705200"/>
            <a:ext cx="1365442" cy="1646723"/>
          </a:xfrm>
          <a:prstGeom prst="rect">
            <a:avLst/>
          </a:prstGeom>
        </p:spPr>
      </p:pic>
      <p:pic>
        <p:nvPicPr>
          <p:cNvPr id="7" name="yt_shape_1697709611510">
            <a:extLst>
              <a:ext uri="{FF2B5EF4-FFF2-40B4-BE49-F238E27FC236}">
                <a16:creationId xmlns:a16="http://schemas.microsoft.com/office/drawing/2014/main" id="{3CC9C437-A2D2-D75F-1958-C9E3E953092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00" y="4479189"/>
            <a:ext cx="1184467" cy="1585658"/>
          </a:xfrm>
          <a:prstGeom prst="rect">
            <a:avLst/>
          </a:prstGeom>
        </p:spPr>
      </p:pic>
      <p:pic>
        <p:nvPicPr>
          <p:cNvPr id="9" name="yt_shape_1697709611557">
            <a:extLst>
              <a:ext uri="{FF2B5EF4-FFF2-40B4-BE49-F238E27FC236}">
                <a16:creationId xmlns:a16="http://schemas.microsoft.com/office/drawing/2014/main" id="{754A4F6F-FE76-BE4D-7D8C-8029ACAF54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431" y="4515553"/>
            <a:ext cx="1193989" cy="151293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C07E5D8-0E3E-F0D9-22EE-64D2D5BB53B3}"/>
              </a:ext>
            </a:extLst>
          </p:cNvPr>
          <p:cNvSpPr txBox="1"/>
          <p:nvPr/>
        </p:nvSpPr>
        <p:spPr>
          <a:xfrm>
            <a:off x="907308" y="210436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0" name="yt_shape_14130"/>
          <p:cNvSpPr txBox="1"/>
          <p:nvPr/>
        </p:nvSpPr>
        <p:spPr>
          <a:xfrm>
            <a:off x="540119" y="145155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分）如图，在平面直角坐标系中，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是以坐标原点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为位似中心的位似图形，且点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131" name="yt_image_1413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4429" y="2410991"/>
            <a:ext cx="2023140" cy="189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33" name="yt_shape_14133"/>
          <p:cNvSpPr txBox="1"/>
          <p:nvPr/>
        </p:nvSpPr>
        <p:spPr>
          <a:xfrm>
            <a:off x="540000" y="4358740"/>
            <a:ext cx="865140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）请你根据位似的特征并结合点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的坐标变化回答下列问题：</a:t>
            </a:r>
          </a:p>
        </p:txBody>
      </p:sp>
      <p:sp>
        <p:nvSpPr>
          <p:cNvPr id="14134" name="yt_shape_14134"/>
          <p:cNvSpPr txBox="1"/>
          <p:nvPr/>
        </p:nvSpPr>
        <p:spPr>
          <a:xfrm>
            <a:off x="540000" y="4844904"/>
            <a:ext cx="790440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宋体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</a:p>
        </p:txBody>
      </p:sp>
      <p:sp>
        <p:nvSpPr>
          <p:cNvPr id="14135" name="yt_shape_14135"/>
          <p:cNvSpPr txBox="1"/>
          <p:nvPr/>
        </p:nvSpPr>
        <p:spPr>
          <a:xfrm>
            <a:off x="540000" y="5331068"/>
            <a:ext cx="674383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的相似比为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宋体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D21B44-D520-B627-C58B-48F0D60A822A}"/>
              </a:ext>
            </a:extLst>
          </p:cNvPr>
          <p:cNvSpPr txBox="1"/>
          <p:nvPr/>
        </p:nvSpPr>
        <p:spPr>
          <a:xfrm>
            <a:off x="5382352" y="4798098"/>
            <a:ext cx="1399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3D1A01-C885-0113-80D7-FBF79BD44732}"/>
              </a:ext>
            </a:extLst>
          </p:cNvPr>
          <p:cNvSpPr txBox="1"/>
          <p:nvPr/>
        </p:nvSpPr>
        <p:spPr>
          <a:xfrm>
            <a:off x="4842602" y="5284262"/>
            <a:ext cx="7896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36" name="yt_shape_14136"/>
              <p:cNvSpPr txBox="1"/>
              <p:nvPr/>
            </p:nvSpPr>
            <p:spPr>
              <a:xfrm>
                <a:off x="469468" y="1340768"/>
                <a:ext cx="10498067" cy="28658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A'B'C'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（用含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的代数式表示）（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A'B'C'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的相似比为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A'B'C'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136" name="yt_shape_141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468" y="1340768"/>
                <a:ext cx="10498067" cy="2865849"/>
              </a:xfrm>
              <a:prstGeom prst="rect">
                <a:avLst/>
              </a:prstGeom>
              <a:blipFill>
                <a:blip r:embed="rId2"/>
                <a:stretch>
                  <a:fillRect l="-1742" t="-1915" r="-987" b="-55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998D789-4278-723E-8EE5-8DE83EE7FF43}"/>
              </a:ext>
            </a:extLst>
          </p:cNvPr>
          <p:cNvSpPr txBox="1"/>
          <p:nvPr/>
        </p:nvSpPr>
        <p:spPr>
          <a:xfrm>
            <a:off x="389365" y="1811130"/>
            <a:ext cx="6553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的相似比为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CBDAA0D-28AA-44D4-BB35-2EF8175C9412}"/>
                  </a:ext>
                </a:extLst>
              </p:cNvPr>
              <p:cNvSpPr txBox="1"/>
              <p:nvPr/>
            </p:nvSpPr>
            <p:spPr>
              <a:xfrm>
                <a:off x="389365" y="2100922"/>
                <a:ext cx="2026032" cy="10809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CBDAA0D-28AA-44D4-BB35-2EF8175C94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2100922"/>
                <a:ext cx="2026032" cy="1080910"/>
              </a:xfrm>
              <a:prstGeom prst="rect">
                <a:avLst/>
              </a:prstGeom>
              <a:blipFill>
                <a:blip r:embed="rId3"/>
                <a:stretch>
                  <a:fillRect l="-4819" r="-4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B52392D-AAD3-9721-B0D3-92F10B88DAAC}"/>
              </a:ext>
            </a:extLst>
          </p:cNvPr>
          <p:cNvSpPr txBox="1"/>
          <p:nvPr/>
        </p:nvSpPr>
        <p:spPr>
          <a:xfrm>
            <a:off x="389365" y="3088220"/>
            <a:ext cx="310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的面积为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319565-712F-144B-C9C5-B5DCB612AF0B}"/>
              </a:ext>
            </a:extLst>
          </p:cNvPr>
          <p:cNvSpPr txBox="1"/>
          <p:nvPr/>
        </p:nvSpPr>
        <p:spPr>
          <a:xfrm>
            <a:off x="389365" y="3563708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4131">
            <a:extLst>
              <a:ext uri="{FF2B5EF4-FFF2-40B4-BE49-F238E27FC236}">
                <a16:creationId xmlns:a16="http://schemas.microsoft.com/office/drawing/2014/main" id="{64262385-66C9-C5B1-6850-F4CDBD27BB78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44314" y="1916832"/>
            <a:ext cx="2023140" cy="189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9" name="yt_shape_14139"/>
          <p:cNvSpPr txBox="1"/>
          <p:nvPr/>
        </p:nvSpPr>
        <p:spPr>
          <a:xfrm>
            <a:off x="540000" y="8367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分）如图，某一时刻一根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长的竹竿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的影长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，此时，小红测得一棵被风吹斜的柏树与地面成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角，树顶端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在地面上的影子点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到垂直地面的落点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的距离是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3.6m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，求树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140" name="yt_image_1414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2276872"/>
            <a:ext cx="2424439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142">
                <a:extLst>
                  <a:ext uri="{FF2B5EF4-FFF2-40B4-BE49-F238E27FC236}">
                    <a16:creationId xmlns:a16="http://schemas.microsoft.com/office/drawing/2014/main" id="{100A1B82-26EB-1202-4CC1-EA6F2C6126A3}"/>
                  </a:ext>
                </a:extLst>
              </p:cNvPr>
              <p:cNvSpPr txBox="1"/>
              <p:nvPr/>
            </p:nvSpPr>
            <p:spPr>
              <a:xfrm>
                <a:off x="630011" y="2245300"/>
                <a:ext cx="4291239" cy="30364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解：由题可知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FGE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即树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的长是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4142">
                <a:extLst>
                  <a:ext uri="{FF2B5EF4-FFF2-40B4-BE49-F238E27FC236}">
                    <a16:creationId xmlns:a16="http://schemas.microsoft.com/office/drawing/2014/main" id="{100A1B82-26EB-1202-4CC1-EA6F2C6126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2245300"/>
                <a:ext cx="4291239" cy="3036472"/>
              </a:xfrm>
              <a:prstGeom prst="rect">
                <a:avLst/>
              </a:prstGeom>
              <a:blipFill>
                <a:blip r:embed="rId3"/>
                <a:stretch>
                  <a:fillRect l="-4261" t="-1606" r="-3409" b="-54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926A94B-4E7A-8F9F-CD77-560A93C97479}"/>
              </a:ext>
            </a:extLst>
          </p:cNvPr>
          <p:cNvSpPr txBox="1"/>
          <p:nvPr/>
        </p:nvSpPr>
        <p:spPr>
          <a:xfrm>
            <a:off x="540000" y="2198494"/>
            <a:ext cx="4429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解：由题可知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FGE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920D82A-35A2-1872-74ED-F76B929DB0E1}"/>
                  </a:ext>
                </a:extLst>
              </p:cNvPr>
              <p:cNvSpPr txBox="1"/>
              <p:nvPr/>
            </p:nvSpPr>
            <p:spPr>
              <a:xfrm>
                <a:off x="540000" y="2673982"/>
                <a:ext cx="3272346" cy="77439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920D82A-35A2-1872-74ED-F76B929DB0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73982"/>
                <a:ext cx="3272346" cy="774396"/>
              </a:xfrm>
              <a:prstGeom prst="rect">
                <a:avLst/>
              </a:prstGeom>
              <a:blipFill>
                <a:blip r:embed="rId4"/>
                <a:stretch>
                  <a:fillRect l="-2985" r="-3172" b="-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7A2A6F3-0A1F-A313-ABB6-E22849023AA4}"/>
              </a:ext>
            </a:extLst>
          </p:cNvPr>
          <p:cNvSpPr txBox="1"/>
          <p:nvPr/>
        </p:nvSpPr>
        <p:spPr>
          <a:xfrm>
            <a:off x="540000" y="3354766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13C398C-9710-12B3-E2A4-C0C6B2074A88}"/>
              </a:ext>
            </a:extLst>
          </p:cNvPr>
          <p:cNvSpPr txBox="1"/>
          <p:nvPr/>
        </p:nvSpPr>
        <p:spPr>
          <a:xfrm>
            <a:off x="540000" y="3830254"/>
            <a:ext cx="4093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30706C8-7ABA-31DE-62E0-EE1FB87175A1}"/>
              </a:ext>
            </a:extLst>
          </p:cNvPr>
          <p:cNvSpPr txBox="1"/>
          <p:nvPr/>
        </p:nvSpPr>
        <p:spPr>
          <a:xfrm>
            <a:off x="540000" y="4305742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4B8B224-47C0-A7E5-59F5-5FA4496D3C9A}"/>
              </a:ext>
            </a:extLst>
          </p:cNvPr>
          <p:cNvSpPr txBox="1"/>
          <p:nvPr/>
        </p:nvSpPr>
        <p:spPr>
          <a:xfrm>
            <a:off x="540000" y="4781230"/>
            <a:ext cx="269309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即树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的长是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4" name="yt_shape_14144"/>
          <p:cNvSpPr txBox="1"/>
          <p:nvPr/>
        </p:nvSpPr>
        <p:spPr>
          <a:xfrm>
            <a:off x="529058" y="827160"/>
            <a:ext cx="11111999" cy="10156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2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2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分）现有一块直角三角形木板，它的两条直角边</a:t>
            </a:r>
            <a:r>
              <a:rPr lang="en-US" altLang="zh-CN" sz="22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2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分别为</a:t>
            </a:r>
            <a:r>
              <a:rPr lang="en-US" altLang="zh-CN" sz="22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2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，要把它加工成面积最大的正方形桌面，甲、乙二人的加工方法分别如图</a:t>
            </a:r>
            <a:r>
              <a:rPr lang="en-US" altLang="zh-CN" sz="22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和图</a:t>
            </a:r>
            <a:r>
              <a:rPr lang="en-US" altLang="zh-CN" sz="22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所示，请运用所学知识说明谁的加工方法符合要求</a:t>
            </a:r>
            <a:r>
              <a:rPr lang="en-US" altLang="zh-CN" sz="22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145" name="yt_image_1414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4579" y="2781075"/>
            <a:ext cx="2980254" cy="195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F2D900F-E364-B216-552E-B0DC0F321C9B}"/>
              </a:ext>
            </a:extLst>
          </p:cNvPr>
          <p:cNvSpPr txBox="1"/>
          <p:nvPr/>
        </p:nvSpPr>
        <p:spPr>
          <a:xfrm>
            <a:off x="540000" y="1844824"/>
            <a:ext cx="4285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解：设甲加工的桌面边长为</a:t>
            </a:r>
            <a:r>
              <a:rPr kumimoji="0" lang="en-US" altLang="zh-CN" sz="22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  <a:endParaRPr lang="zh-CN" altLang="en-US" sz="220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3C7C11B-6B87-F559-4DD1-F01C0EC8ECD6}"/>
              </a:ext>
            </a:extLst>
          </p:cNvPr>
          <p:cNvSpPr txBox="1"/>
          <p:nvPr/>
        </p:nvSpPr>
        <p:spPr>
          <a:xfrm>
            <a:off x="540000" y="2240638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FD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7CDC54-1587-C53C-168C-D2FDD2B3E79C}"/>
              </a:ext>
            </a:extLst>
          </p:cNvPr>
          <p:cNvSpPr txBox="1"/>
          <p:nvPr/>
        </p:nvSpPr>
        <p:spPr>
          <a:xfrm>
            <a:off x="2116018" y="2236637"/>
            <a:ext cx="4999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1C02A95-66DF-90A9-CEB7-0763A5773EAB}"/>
              </a:ext>
            </a:extLst>
          </p:cNvPr>
          <p:cNvSpPr txBox="1"/>
          <p:nvPr/>
        </p:nvSpPr>
        <p:spPr>
          <a:xfrm>
            <a:off x="6714186" y="2236637"/>
            <a:ext cx="32169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2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2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2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kumimoji="0" lang="en-US" altLang="zh-CN" sz="22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</a:t>
            </a:r>
            <a:r>
              <a:rPr kumimoji="0" lang="en-US" altLang="zh-CN" sz="22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2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2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4B5BA54-07EF-80AD-C00D-261863FE2742}"/>
                  </a:ext>
                </a:extLst>
              </p:cNvPr>
              <p:cNvSpPr txBox="1"/>
              <p:nvPr/>
            </p:nvSpPr>
            <p:spPr>
              <a:xfrm>
                <a:off x="540000" y="2459833"/>
                <a:ext cx="4558601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2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sz="22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4B5BA54-07EF-80AD-C00D-261863FE27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59833"/>
                <a:ext cx="4558601" cy="771792"/>
              </a:xfrm>
              <a:prstGeom prst="rect">
                <a:avLst/>
              </a:prstGeom>
              <a:blipFill>
                <a:blip r:embed="rId3"/>
                <a:stretch>
                  <a:fillRect l="-1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0A026B66-C4C6-031C-8246-0B52368B4BD8}"/>
              </a:ext>
            </a:extLst>
          </p:cNvPr>
          <p:cNvSpPr txBox="1"/>
          <p:nvPr/>
        </p:nvSpPr>
        <p:spPr>
          <a:xfrm>
            <a:off x="540000" y="3102634"/>
            <a:ext cx="3904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设乙加工的桌面边长为</a:t>
            </a:r>
            <a:r>
              <a:rPr kumimoji="0" lang="en-US" altLang="zh-CN" sz="22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2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003C149-113F-5A8D-208F-420813750602}"/>
              </a:ext>
            </a:extLst>
          </p:cNvPr>
          <p:cNvSpPr txBox="1"/>
          <p:nvPr/>
        </p:nvSpPr>
        <p:spPr>
          <a:xfrm>
            <a:off x="540000" y="3450616"/>
            <a:ext cx="1083046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如图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，过点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，垂足为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交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GF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2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2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2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5FE2BB4-71B1-1B53-4719-7E7B89510C50}"/>
              </a:ext>
            </a:extLst>
          </p:cNvPr>
          <p:cNvSpPr txBox="1"/>
          <p:nvPr/>
        </p:nvSpPr>
        <p:spPr>
          <a:xfrm>
            <a:off x="3832105" y="3801517"/>
            <a:ext cx="1567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83B5D66-A613-02F0-4093-844817826B52}"/>
                  </a:ext>
                </a:extLst>
              </p:cNvPr>
              <p:cNvSpPr txBox="1"/>
              <p:nvPr/>
            </p:nvSpPr>
            <p:spPr>
              <a:xfrm>
                <a:off x="529935" y="4082023"/>
                <a:ext cx="3664648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2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2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2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2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2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2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2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sz="22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83B5D66-A613-02F0-4093-844817826B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935" y="4082023"/>
                <a:ext cx="3664648" cy="630441"/>
              </a:xfrm>
              <a:prstGeom prst="rect">
                <a:avLst/>
              </a:prstGeom>
              <a:blipFill>
                <a:blip r:embed="rId4"/>
                <a:stretch>
                  <a:fillRect l="-2163" b="-67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D68ED84-3005-83A9-840D-141DA150D2D3}"/>
                  </a:ext>
                </a:extLst>
              </p:cNvPr>
              <p:cNvSpPr txBox="1"/>
              <p:nvPr/>
            </p:nvSpPr>
            <p:spPr>
              <a:xfrm>
                <a:off x="529058" y="4443009"/>
                <a:ext cx="31614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2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2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2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2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sz="22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D68ED84-3005-83A9-840D-141DA150D2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058" y="4443009"/>
                <a:ext cx="3161411" cy="765061"/>
              </a:xfrm>
              <a:prstGeom prst="rect">
                <a:avLst/>
              </a:prstGeom>
              <a:blipFill>
                <a:blip r:embed="rId5"/>
                <a:stretch>
                  <a:fillRect l="-25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0EF69AF-8268-8807-318D-A29AC6D58642}"/>
                  </a:ext>
                </a:extLst>
              </p:cNvPr>
              <p:cNvSpPr txBox="1"/>
              <p:nvPr/>
            </p:nvSpPr>
            <p:spPr>
              <a:xfrm>
                <a:off x="3181401" y="4455838"/>
                <a:ext cx="3410902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2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  <m:r>
                          <m:rPr>
                            <m:nor/>
                          </m:rP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sz="22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0EF69AF-8268-8807-318D-A29AC6D586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1401" y="4455838"/>
                <a:ext cx="3410902" cy="769062"/>
              </a:xfrm>
              <a:prstGeom prst="rect">
                <a:avLst/>
              </a:prstGeom>
              <a:blipFill>
                <a:blip r:embed="rId6"/>
                <a:stretch>
                  <a:fillRect l="-23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52EC793C-D74A-705C-3BF7-3F20C26B5090}"/>
              </a:ext>
            </a:extLst>
          </p:cNvPr>
          <p:cNvSpPr txBox="1"/>
          <p:nvPr/>
        </p:nvSpPr>
        <p:spPr>
          <a:xfrm>
            <a:off x="540000" y="5038166"/>
            <a:ext cx="5977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GF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CGF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CFG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896F2AB2-8430-B8D2-3B70-AB584BC779F7}"/>
                  </a:ext>
                </a:extLst>
              </p:cNvPr>
              <p:cNvSpPr txBox="1"/>
              <p:nvPr/>
            </p:nvSpPr>
            <p:spPr>
              <a:xfrm>
                <a:off x="5987879" y="4924066"/>
                <a:ext cx="4214177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2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GCF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2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𝐺𝐹</m:t>
                        </m:r>
                      </m:num>
                      <m:den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𝐶𝑁</m:t>
                        </m:r>
                      </m:num>
                      <m:den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𝐶𝑀</m:t>
                        </m:r>
                      </m:den>
                    </m:f>
                  </m:oMath>
                </a14:m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sz="22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896F2AB2-8430-B8D2-3B70-AB584BC779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7879" y="4924066"/>
                <a:ext cx="4214177" cy="772109"/>
              </a:xfrm>
              <a:prstGeom prst="rect">
                <a:avLst/>
              </a:prstGeom>
              <a:blipFill>
                <a:blip r:embed="rId7"/>
                <a:stretch>
                  <a:fillRect l="-1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DC2E98C2-6F9B-A803-C05E-28263BA026DF}"/>
                  </a:ext>
                </a:extLst>
              </p:cNvPr>
              <p:cNvSpPr txBox="1"/>
              <p:nvPr/>
            </p:nvSpPr>
            <p:spPr>
              <a:xfrm>
                <a:off x="583111" y="5162465"/>
                <a:ext cx="3151568" cy="11510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kumimoji="0" lang="en-US" altLang="zh-CN" sz="22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2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num>
                          <m:den>
                            <m:r>
                              <a:rPr kumimoji="0" lang="en-US" altLang="zh-CN" sz="22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f>
                          <m:fPr>
                            <m:ctrlPr>
                              <a:rPr kumimoji="0" lang="en-US" altLang="zh-CN" sz="22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2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num>
                          <m:den>
                            <m:r>
                              <a:rPr kumimoji="0" lang="en-US" altLang="zh-CN" sz="22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2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sz="22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DC2E98C2-6F9B-A803-C05E-28263BA026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111" y="5162465"/>
                <a:ext cx="3151568" cy="1151014"/>
              </a:xfrm>
              <a:prstGeom prst="rect">
                <a:avLst/>
              </a:prstGeom>
              <a:blipFill>
                <a:blip r:embed="rId8"/>
                <a:stretch>
                  <a:fillRect l="-2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D98C5B27-1EDA-7A9F-8E1C-0F826024D819}"/>
                  </a:ext>
                </a:extLst>
              </p:cNvPr>
              <p:cNvSpPr txBox="1"/>
              <p:nvPr/>
            </p:nvSpPr>
            <p:spPr>
              <a:xfrm>
                <a:off x="583111" y="5963107"/>
                <a:ext cx="1608837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sz="22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D98C5B27-1EDA-7A9F-8E1C-0F826024D8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111" y="5963107"/>
                <a:ext cx="1608837" cy="729565"/>
              </a:xfrm>
              <a:prstGeom prst="rect">
                <a:avLst/>
              </a:prstGeom>
              <a:blipFill>
                <a:blip r:embed="rId9"/>
                <a:stretch>
                  <a:fillRect l="-49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yt_image_14151">
            <a:extLst>
              <a:ext uri="{FF2B5EF4-FFF2-40B4-BE49-F238E27FC236}">
                <a16:creationId xmlns:a16="http://schemas.microsoft.com/office/drawing/2014/main" id="{1323272B-5AAE-751E-2977-CBF7CCAC2B36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692100" y="4816476"/>
            <a:ext cx="1292733" cy="1710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yt_shape_2">
            <a:extLst>
              <a:ext uri="{FF2B5EF4-FFF2-40B4-BE49-F238E27FC236}">
                <a16:creationId xmlns:a16="http://schemas.microsoft.com/office/drawing/2014/main" id="{197EEB94-7E0F-287F-FF53-7B5DD146B443}"/>
              </a:ext>
            </a:extLst>
          </p:cNvPr>
          <p:cNvSpPr txBox="1"/>
          <p:nvPr/>
        </p:nvSpPr>
        <p:spPr>
          <a:xfrm>
            <a:off x="673122" y="6110482"/>
            <a:ext cx="4020331" cy="83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rtlCol="0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200" dirty="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2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200" dirty="0">
                <a:solidFill>
                  <a:srgbClr val="FF0000">
                    <a:alpha val="0"/>
                  </a:srgbClr>
                </a:solidFill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2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200" dirty="0">
                <a:solidFill>
                  <a:srgbClr val="FF0000">
                    <a:alpha val="0"/>
                  </a:srgbClr>
                </a:solid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2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200" baseline="300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200" dirty="0">
                <a:solidFill>
                  <a:srgbClr val="FF0000">
                    <a:alpha val="0"/>
                  </a:srgbClr>
                </a:solidFill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200" i="1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200" baseline="300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2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200" dirty="0">
                <a:noFill/>
                <a:latin typeface="白正"/>
                <a:ea typeface="宋体"/>
                <a:cs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200" dirty="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200" dirty="0">
                <a:solidFill>
                  <a:srgbClr val="FF0000">
                    <a:alpha val="0"/>
                  </a:srgbClr>
                </a:solidFill>
                <a:latin typeface="白正" pitchFamily="24"/>
                <a:ea typeface="黑体" pitchFamily="24"/>
                <a:cs typeface="宋体" pitchFamily="24"/>
              </a:rPr>
              <a:t>甲的加工面积最大，符合要求</a:t>
            </a:r>
            <a:r>
              <a:rPr lang="en-US" altLang="zh-CN" sz="22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200" dirty="0">
                <a:noFill/>
                <a:latin typeface="白正"/>
                <a:ea typeface="宋体"/>
                <a:cs typeface="宋体"/>
              </a:rPr>
              <a:t>⁠</a:t>
            </a:r>
            <a:endParaRPr lang="zh-CN" altLang="en-US" sz="2200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85E4A1E-1C25-9F37-A454-7FD80F57A8A5}"/>
              </a:ext>
            </a:extLst>
          </p:cNvPr>
          <p:cNvSpPr txBox="1"/>
          <p:nvPr/>
        </p:nvSpPr>
        <p:spPr>
          <a:xfrm>
            <a:off x="1919536" y="6060993"/>
            <a:ext cx="221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2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2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5E26BC9-993A-3E8D-254E-7ED133C616D5}"/>
              </a:ext>
            </a:extLst>
          </p:cNvPr>
          <p:cNvSpPr txBox="1"/>
          <p:nvPr/>
        </p:nvSpPr>
        <p:spPr>
          <a:xfrm>
            <a:off x="583111" y="6433681"/>
            <a:ext cx="452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甲的加工面积最大，符合要求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uiExpand="1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20" grpId="0" build="allAtOnce"/>
      <p:bldP spid="2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4" name="yt_shape_14074"/>
          <p:cNvSpPr txBox="1"/>
          <p:nvPr/>
        </p:nvSpPr>
        <p:spPr>
          <a:xfrm>
            <a:off x="540119" y="159895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的位似图形，它们的一组对应点到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点的距离分别为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的相似比为（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075" name="yt_table_1407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7111023"/>
              </p:ext>
            </p:extLst>
          </p:nvPr>
        </p:nvGraphicFramePr>
        <p:xfrm>
          <a:off x="540000" y="2565245"/>
          <a:ext cx="90290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06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0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08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5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8"/>
                  </a:ext>
                </a:extLst>
              </a:tr>
            </a:tbl>
          </a:graphicData>
        </a:graphic>
      </p:graphicFrame>
      <p:sp>
        <p:nvSpPr>
          <p:cNvPr id="14077" name="yt_shape_14077"/>
          <p:cNvSpPr txBox="1"/>
          <p:nvPr/>
        </p:nvSpPr>
        <p:spPr>
          <a:xfrm>
            <a:off x="540000" y="3091416"/>
            <a:ext cx="1007968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EFGD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是位似图形，它们的位似中心是（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081" name="yt_table_1408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759090"/>
              </p:ext>
            </p:extLst>
          </p:nvPr>
        </p:nvGraphicFramePr>
        <p:xfrm>
          <a:off x="540000" y="3577580"/>
          <a:ext cx="8792528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1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1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12"/>
                    </a:ext>
                  </a:extLst>
                </a:gridCol>
                <a:gridCol w="1406525">
                  <a:extLst>
                    <a:ext uri="{9D8B030D-6E8A-4147-A177-3AD203B41FA5}">
                      <a16:colId xmlns:a16="http://schemas.microsoft.com/office/drawing/2014/main" val="105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9"/>
                  </a:ext>
                </a:extLst>
              </a:tr>
            </a:tbl>
          </a:graphicData>
        </a:graphic>
      </p:graphicFrame>
      <p:grpSp>
        <p:nvGrpSpPr>
          <p:cNvPr id="14078" name="yt_shape_14078_skip" title="H_160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79182" y="3577580"/>
            <a:ext cx="1970735" cy="2041920"/>
            <a:chOff x="0" y="0"/>
            <a:chExt cx="1970735" cy="2041920"/>
          </a:xfrm>
        </p:grpSpPr>
        <p:pic>
          <p:nvPicPr>
            <p:cNvPr id="2" name="yt_image_1407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70735" cy="1645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80" name="yt_shape_14080"/>
            <p:cNvSpPr txBox="1"/>
            <p:nvPr/>
          </p:nvSpPr>
          <p:spPr>
            <a:xfrm>
              <a:off x="452086" y="16819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E8E6BCA-7EE4-FACB-1BBD-6934B4AB0A54}"/>
              </a:ext>
            </a:extLst>
          </p:cNvPr>
          <p:cNvSpPr txBox="1"/>
          <p:nvPr/>
        </p:nvSpPr>
        <p:spPr>
          <a:xfrm>
            <a:off x="6779471" y="202763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4F956C-51BB-85F2-7C99-07581D6DAB76}"/>
              </a:ext>
            </a:extLst>
          </p:cNvPr>
          <p:cNvSpPr txBox="1"/>
          <p:nvPr/>
        </p:nvSpPr>
        <p:spPr>
          <a:xfrm>
            <a:off x="9754326" y="304461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3" name="yt_shape_14083"/>
          <p:cNvSpPr txBox="1"/>
          <p:nvPr/>
        </p:nvSpPr>
        <p:spPr>
          <a:xfrm>
            <a:off x="540119" y="239080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如图，圆内接四边形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延长线交于点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，则图中相似三角形有（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087" name="yt_table_1408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575267"/>
              </p:ext>
            </p:extLst>
          </p:nvPr>
        </p:nvGraphicFramePr>
        <p:xfrm>
          <a:off x="540000" y="3357099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514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515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516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5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0"/>
                  </a:ext>
                </a:extLst>
              </a:tr>
            </a:tbl>
          </a:graphicData>
        </a:graphic>
      </p:graphicFrame>
      <p:grpSp>
        <p:nvGrpSpPr>
          <p:cNvPr id="14084" name="yt_shape_14084_skip" title="H_115.78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37710" y="3357099"/>
            <a:ext cx="1912194" cy="1470420"/>
            <a:chOff x="0" y="0"/>
            <a:chExt cx="1912194" cy="1470420"/>
          </a:xfrm>
        </p:grpSpPr>
        <p:pic>
          <p:nvPicPr>
            <p:cNvPr id="2" name="yt_image_1408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12194" cy="1074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86" name="yt_shape_14086"/>
            <p:cNvSpPr txBox="1"/>
            <p:nvPr/>
          </p:nvSpPr>
          <p:spPr>
            <a:xfrm>
              <a:off x="422816" y="11104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3A1191-8377-EBAE-8436-24318447C4B6}"/>
              </a:ext>
            </a:extLst>
          </p:cNvPr>
          <p:cNvSpPr txBox="1"/>
          <p:nvPr/>
        </p:nvSpPr>
        <p:spPr>
          <a:xfrm>
            <a:off x="3345708" y="2819486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9" name="yt_shape_14089"/>
          <p:cNvSpPr txBox="1"/>
          <p:nvPr/>
        </p:nvSpPr>
        <p:spPr>
          <a:xfrm>
            <a:off x="540119" y="1509334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如图，物理课上张明做小孔成像实验，已知蜡烛与成像板之间的距离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，要使烛焰的像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是烛焰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倍，则蜡烛与成像板之间的小孔纸板应放在离蜡烛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的地方（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093" name="yt_shape_14093"/>
          <p:cNvSpPr txBox="1"/>
          <p:nvPr/>
        </p:nvSpPr>
        <p:spPr>
          <a:xfrm>
            <a:off x="540000" y="485984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90" name="yt_shape_14090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48213" y="3108124"/>
            <a:ext cx="2095572" cy="1701306"/>
            <a:chOff x="0" y="0"/>
            <a:chExt cx="2095572" cy="1701306"/>
          </a:xfrm>
        </p:grpSpPr>
        <p:pic>
          <p:nvPicPr>
            <p:cNvPr id="2" name="yt_image_14090">
              <a:extLst>
                <a:ext uri="">
  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95572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92" name="yt_shape_14092"/>
            <p:cNvSpPr txBox="1"/>
            <p:nvPr/>
          </p:nvSpPr>
          <p:spPr>
            <a:xfrm>
              <a:off x="514505" y="134130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graphicFrame>
        <p:nvGraphicFramePr>
          <p:cNvPr id="14094" name="yt_table_1409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845377"/>
              </p:ext>
            </p:extLst>
          </p:nvPr>
        </p:nvGraphicFramePr>
        <p:xfrm>
          <a:off x="540000" y="5233283"/>
          <a:ext cx="7352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1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1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20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5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1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303D5187-07BE-064B-1D37-269888A58EE0}"/>
              </a:ext>
            </a:extLst>
          </p:cNvPr>
          <p:cNvSpPr txBox="1"/>
          <p:nvPr/>
        </p:nvSpPr>
        <p:spPr>
          <a:xfrm>
            <a:off x="3717183" y="241350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6" name="yt_shape_14096"/>
          <p:cNvSpPr txBox="1"/>
          <p:nvPr/>
        </p:nvSpPr>
        <p:spPr>
          <a:xfrm>
            <a:off x="540119" y="142437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两个图形关于原点位似，且一对对应点的坐标分别为（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97" name="yt_table_14097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91354794"/>
                  </p:ext>
                </p:extLst>
              </p:nvPr>
            </p:nvGraphicFramePr>
            <p:xfrm>
              <a:off x="540000" y="2390665"/>
              <a:ext cx="8800466" cy="635953"/>
            </p:xfrm>
            <a:graphic>
              <a:graphicData uri="http://schemas.openxmlformats.org/drawingml/2006/table">
                <a:tbl>
                  <a:tblPr/>
                  <a:tblGrid>
                    <a:gridCol w="2430780">
                      <a:extLst>
                        <a:ext uri="{9D8B030D-6E8A-4147-A177-3AD203B41FA5}">
                          <a16:colId xmlns:a16="http://schemas.microsoft.com/office/drawing/2014/main" val="10522"/>
                        </a:ext>
                      </a:extLst>
                    </a:gridCol>
                    <a:gridCol w="2413318">
                      <a:extLst>
                        <a:ext uri="{9D8B030D-6E8A-4147-A177-3AD203B41FA5}">
                          <a16:colId xmlns:a16="http://schemas.microsoft.com/office/drawing/2014/main" val="10523"/>
                        </a:ext>
                      </a:extLst>
                    </a:gridCol>
                    <a:gridCol w="2565718">
                      <a:extLst>
                        <a:ext uri="{9D8B030D-6E8A-4147-A177-3AD203B41FA5}">
                          <a16:colId xmlns:a16="http://schemas.microsoft.com/office/drawing/2014/main" val="10524"/>
                        </a:ext>
                      </a:extLst>
                    </a:gridCol>
                    <a:gridCol w="1390650">
                      <a:extLst>
                        <a:ext uri="{9D8B030D-6E8A-4147-A177-3AD203B41FA5}">
                          <a16:colId xmlns:a16="http://schemas.microsoft.com/office/drawing/2014/main" val="1052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097" name="yt_table_14097" descr="{&quot;rangeId&quot;:7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91354794"/>
                  </p:ext>
                </p:extLst>
              </p:nvPr>
            </p:nvGraphicFramePr>
            <p:xfrm>
              <a:off x="540000" y="1866295"/>
              <a:ext cx="8800466" cy="635953"/>
            </p:xfrm>
            <a:graphic>
              <a:graphicData uri="http://schemas.openxmlformats.org/drawingml/2006/table">
                <a:tbl>
                  <a:tblPr/>
                  <a:tblGrid>
                    <a:gridCol w="2430780">
                      <a:extLst>
                        <a:ext uri="{9D8B030D-6E8A-4147-A177-3AD203B41FA5}">
                          <a16:colId xmlns:a16="http://schemas.microsoft.com/office/drawing/2014/main" val="10522"/>
                        </a:ext>
                      </a:extLst>
                    </a:gridCol>
                    <a:gridCol w="2413318">
                      <a:extLst>
                        <a:ext uri="{9D8B030D-6E8A-4147-A177-3AD203B41FA5}">
                          <a16:colId xmlns:a16="http://schemas.microsoft.com/office/drawing/2014/main" val="10523"/>
                        </a:ext>
                      </a:extLst>
                    </a:gridCol>
                    <a:gridCol w="2565718">
                      <a:extLst>
                        <a:ext uri="{9D8B030D-6E8A-4147-A177-3AD203B41FA5}">
                          <a16:colId xmlns:a16="http://schemas.microsoft.com/office/drawing/2014/main" val="10524"/>
                        </a:ext>
                      </a:extLst>
                    </a:gridCol>
                    <a:gridCol w="1390650">
                      <a:extLst>
                        <a:ext uri="{9D8B030D-6E8A-4147-A177-3AD203B41FA5}">
                          <a16:colId xmlns:a16="http://schemas.microsoft.com/office/drawing/2014/main" val="10525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8389" r="-5402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3377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098" name="yt_shape_14098"/>
          <p:cNvSpPr txBox="1"/>
          <p:nvPr/>
        </p:nvSpPr>
        <p:spPr>
          <a:xfrm>
            <a:off x="540119" y="3077265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如图，阳光从教室的窗户射入室内，窗户框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在地面上的影子长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，窗户下沿到地面的距离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，那么窗户的高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102" name="yt_table_1410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43857"/>
              </p:ext>
            </p:extLst>
          </p:nvPr>
        </p:nvGraphicFramePr>
        <p:xfrm>
          <a:off x="540000" y="4043560"/>
          <a:ext cx="9060816" cy="475488"/>
        </p:xfrm>
        <a:graphic>
          <a:graphicData uri="http://schemas.openxmlformats.org/drawingml/2006/table">
            <a:tbl>
              <a:tblPr/>
              <a:tblGrid>
                <a:gridCol w="2430780">
                  <a:extLst>
                    <a:ext uri="{9D8B030D-6E8A-4147-A177-3AD203B41FA5}">
                      <a16:colId xmlns:a16="http://schemas.microsoft.com/office/drawing/2014/main" val="10526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527"/>
                    </a:ext>
                  </a:extLst>
                </a:gridCol>
                <a:gridCol w="2565718">
                  <a:extLst>
                    <a:ext uri="{9D8B030D-6E8A-4147-A177-3AD203B41FA5}">
                      <a16:colId xmlns:a16="http://schemas.microsoft.com/office/drawing/2014/main" val="10528"/>
                    </a:ext>
                  </a:extLst>
                </a:gridCol>
                <a:gridCol w="1651000">
                  <a:extLst>
                    <a:ext uri="{9D8B030D-6E8A-4147-A177-3AD203B41FA5}">
                      <a16:colId xmlns:a16="http://schemas.microsoft.com/office/drawing/2014/main" val="105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A.1.5m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B.1.6m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C.1.86m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D.2.16m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3"/>
                  </a:ext>
                </a:extLst>
              </a:tr>
            </a:tbl>
          </a:graphicData>
        </a:graphic>
      </p:graphicFrame>
      <p:grpSp>
        <p:nvGrpSpPr>
          <p:cNvPr id="14099" name="yt_shape_14099_skip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77355" y="4043560"/>
            <a:ext cx="1572474" cy="1750455"/>
            <a:chOff x="0" y="0"/>
            <a:chExt cx="1572474" cy="1750455"/>
          </a:xfrm>
        </p:grpSpPr>
        <p:pic>
          <p:nvPicPr>
            <p:cNvPr id="2" name="yt_image_1409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72474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01" name="yt_shape_14101"/>
            <p:cNvSpPr txBox="1"/>
            <p:nvPr/>
          </p:nvSpPr>
          <p:spPr>
            <a:xfrm>
              <a:off x="252956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B10F324-19B3-8236-1538-9E6D0D057B79}"/>
              </a:ext>
            </a:extLst>
          </p:cNvPr>
          <p:cNvSpPr txBox="1"/>
          <p:nvPr/>
        </p:nvSpPr>
        <p:spPr>
          <a:xfrm>
            <a:off x="2583708" y="1853052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42C985-75B2-7C71-56A4-B9A8B9E72F73}"/>
              </a:ext>
            </a:extLst>
          </p:cNvPr>
          <p:cNvSpPr txBox="1"/>
          <p:nvPr/>
        </p:nvSpPr>
        <p:spPr>
          <a:xfrm>
            <a:off x="8854332" y="3505947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4" name="yt_shape_14104"/>
          <p:cNvSpPr txBox="1"/>
          <p:nvPr/>
        </p:nvSpPr>
        <p:spPr>
          <a:xfrm>
            <a:off x="539881" y="710588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105" name="yt_shape_14105"/>
          <p:cNvSpPr txBox="1"/>
          <p:nvPr/>
        </p:nvSpPr>
        <p:spPr>
          <a:xfrm>
            <a:off x="540000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为位似中心，把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放大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倍后得到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72°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106" name="yt_shape_14106"/>
          <p:cNvSpPr txBox="1"/>
          <p:nvPr/>
        </p:nvSpPr>
        <p:spPr>
          <a:xfrm>
            <a:off x="540000" y="21561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为位似中心经过位似变换得到的，若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的面积比是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107" name="yt_shape_14107"/>
          <p:cNvSpPr txBox="1"/>
          <p:nvPr/>
        </p:nvSpPr>
        <p:spPr>
          <a:xfrm>
            <a:off x="540000" y="31156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108" name="yt_shape_14108"/>
          <p:cNvSpPr txBox="1"/>
          <p:nvPr/>
        </p:nvSpPr>
        <p:spPr>
          <a:xfrm>
            <a:off x="540000" y="40750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如图，为了测量山坡的护坡石坝高，把一根长为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的竹竿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斜靠在石坝旁，量出竹竿上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时，它离地面的高度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，则坝高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2.7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3FC088C-97B4-AB70-0141-2C87822447D7}"/>
              </a:ext>
            </a:extLst>
          </p:cNvPr>
          <p:cNvSpPr txBox="1"/>
          <p:nvPr/>
        </p:nvSpPr>
        <p:spPr>
          <a:xfrm>
            <a:off x="3539264" y="1625434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72°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53DF7B-EA71-A21F-60A8-1DDAF3661D5E}"/>
              </a:ext>
            </a:extLst>
          </p:cNvPr>
          <p:cNvSpPr txBox="1"/>
          <p:nvPr/>
        </p:nvSpPr>
        <p:spPr>
          <a:xfrm>
            <a:off x="6212614" y="258486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5331C3-8FCE-A4F4-C84B-40836DABADCB}"/>
              </a:ext>
            </a:extLst>
          </p:cNvPr>
          <p:cNvSpPr txBox="1"/>
          <p:nvPr/>
        </p:nvSpPr>
        <p:spPr>
          <a:xfrm>
            <a:off x="10321063" y="3068816"/>
            <a:ext cx="74822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BA4484F-25C1-7604-862A-81CDE3474E1F}"/>
              </a:ext>
            </a:extLst>
          </p:cNvPr>
          <p:cNvSpPr txBox="1"/>
          <p:nvPr/>
        </p:nvSpPr>
        <p:spPr>
          <a:xfrm>
            <a:off x="9668602" y="4503739"/>
            <a:ext cx="56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2.7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6" name="yt_shape_14109" title="H_152.5011">
            <a:extLst>
              <a:ext uri="{FF2B5EF4-FFF2-40B4-BE49-F238E27FC236}">
                <a16:creationId xmlns:a16="http://schemas.microsoft.com/office/drawing/2014/main" id="{3F87B217-C3F2-5F41-8BB7-00750367AC9C}"/>
              </a:ext>
            </a:extLst>
          </p:cNvPr>
          <p:cNvGrpSpPr/>
          <p:nvPr/>
        </p:nvGrpSpPr>
        <p:grpSpPr>
          <a:xfrm>
            <a:off x="5015880" y="4983704"/>
            <a:ext cx="2160238" cy="1792922"/>
            <a:chOff x="0" y="0"/>
            <a:chExt cx="2125378" cy="1936764"/>
          </a:xfrm>
        </p:grpSpPr>
        <p:pic>
          <p:nvPicPr>
            <p:cNvPr id="7" name="yt_image_14109">
              <a:extLst>
                <a:ext uri="{FF2B5EF4-FFF2-40B4-BE49-F238E27FC236}">
                  <a16:creationId xmlns:a16="http://schemas.microsoft.com/office/drawing/2014/main" id="{FB34307A-B9D2-A71E-F55D-4F7C5F102F0B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25378" cy="1540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4111">
              <a:extLst>
                <a:ext uri="{FF2B5EF4-FFF2-40B4-BE49-F238E27FC236}">
                  <a16:creationId xmlns:a16="http://schemas.microsoft.com/office/drawing/2014/main" id="{1390ED90-04BC-8036-2BEB-4A299DA8E6B3}"/>
                </a:ext>
              </a:extLst>
            </p:cNvPr>
            <p:cNvSpPr txBox="1"/>
            <p:nvPr/>
          </p:nvSpPr>
          <p:spPr>
            <a:xfrm>
              <a:off x="453225" y="157676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3" name="yt_shape_14113"/>
          <p:cNvSpPr txBox="1"/>
          <p:nvPr/>
        </p:nvSpPr>
        <p:spPr>
          <a:xfrm>
            <a:off x="540119" y="92955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如图，在直角坐标系中，每个小正方形的边长均为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个单位长度，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的顶点坐标分别为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的顶点坐标分别为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为位似中心的位似图形，则点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117" name="yt_shape_14117"/>
          <p:cNvSpPr txBox="1"/>
          <p:nvPr/>
        </p:nvSpPr>
        <p:spPr>
          <a:xfrm>
            <a:off x="540000" y="596579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14" name="yt_shape_14114" title="H_229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76871" y="3001618"/>
            <a:ext cx="2838256" cy="2914029"/>
            <a:chOff x="0" y="0"/>
            <a:chExt cx="2838256" cy="2914029"/>
          </a:xfrm>
        </p:grpSpPr>
        <p:pic>
          <p:nvPicPr>
            <p:cNvPr id="2" name="yt_image_1411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838256" cy="25180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16" name="yt_shape_14116"/>
            <p:cNvSpPr txBox="1"/>
            <p:nvPr/>
          </p:nvSpPr>
          <p:spPr>
            <a:xfrm>
              <a:off x="809664" y="255402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ABC2556-4335-386B-9A98-7EB1BF4D1AFD}"/>
              </a:ext>
            </a:extLst>
          </p:cNvPr>
          <p:cNvSpPr txBox="1"/>
          <p:nvPr/>
        </p:nvSpPr>
        <p:spPr>
          <a:xfrm>
            <a:off x="5207846" y="2309214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18" name="yt_shape_14118"/>
              <p:cNvSpPr txBox="1"/>
              <p:nvPr/>
            </p:nvSpPr>
            <p:spPr>
              <a:xfrm>
                <a:off x="540119" y="2345630"/>
                <a:ext cx="11111999" cy="11222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中，以如图所示方式内置两个正方形，使得顶点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均在三角形的边上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，则小正方形的边长为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18" name="yt_shape_14118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45630"/>
                <a:ext cx="11111999" cy="1122295"/>
              </a:xfrm>
              <a:prstGeom prst="rect">
                <a:avLst/>
              </a:prstGeom>
              <a:blipFill>
                <a:blip r:embed="rId2"/>
                <a:stretch>
                  <a:fillRect l="-1701" t="-4891" r="-329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20" name="yt_image_1412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9367" y="3671077"/>
            <a:ext cx="1833264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6996FE0-4FBB-3517-CFAF-F59C4227EFB8}"/>
                  </a:ext>
                </a:extLst>
              </p:cNvPr>
              <p:cNvSpPr txBox="1"/>
              <p:nvPr/>
            </p:nvSpPr>
            <p:spPr>
              <a:xfrm>
                <a:off x="7752184" y="2636912"/>
                <a:ext cx="43726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6996FE0-4FBB-3517-CFAF-F59C4227EF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2184" y="2636912"/>
                <a:ext cx="437261" cy="729565"/>
              </a:xfrm>
              <a:prstGeom prst="rect">
                <a:avLst/>
              </a:prstGeom>
              <a:blipFill>
                <a:blip r:embed="rId4"/>
                <a:stretch>
                  <a:fillRect l="-22535" b="-9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2" name="yt_shape_14122"/>
          <p:cNvSpPr txBox="1"/>
          <p:nvPr/>
        </p:nvSpPr>
        <p:spPr>
          <a:xfrm>
            <a:off x="540000" y="900000"/>
            <a:ext cx="307776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123" name="yt_shape_14123"/>
          <p:cNvSpPr txBox="1"/>
          <p:nvPr/>
        </p:nvSpPr>
        <p:spPr>
          <a:xfrm>
            <a:off x="540119" y="13861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是位似图形，且相似比是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，并在图中画出位似中心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124" name="yt_image_1412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2692" y="2497963"/>
            <a:ext cx="2226614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26" name="yt_shape_14126"/>
          <p:cNvSpPr txBox="1"/>
          <p:nvPr/>
        </p:nvSpPr>
        <p:spPr>
          <a:xfrm>
            <a:off x="540000" y="4205735"/>
            <a:ext cx="33775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解：如图，点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4128" name="yt_shape_14128"/>
          <p:cNvSpPr txBox="1"/>
          <p:nvPr/>
        </p:nvSpPr>
        <p:spPr>
          <a:xfrm>
            <a:off x="4824270" y="4837402"/>
            <a:ext cx="2125325" cy="146200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950" b="0" i="0" u="none" spc="-7950">
                <a:solidFill>
                  <a:srgbClr val="1EE3CF"/>
                </a:solidFill>
                <a:effectLst/>
                <a:latin typeface="白正" pitchFamily="80"/>
                <a:ea typeface="宋体" pitchFamily="80"/>
                <a:cs typeface="宋体" pitchFamily="80"/>
              </a:rPr>
              <a:t> </a:t>
            </a:r>
            <a:r>
              <a:rPr lang="en-US" altLang="zh-CN" sz="7950" b="0" i="0" u="none" spc="14773">
                <a:solidFill>
                  <a:srgbClr val="1EE3CF"/>
                </a:solidFill>
                <a:effectLst/>
                <a:latin typeface="白正" pitchFamily="80"/>
                <a:ea typeface="宋体" pitchFamily="80"/>
                <a:cs typeface="宋体" pitchFamily="80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4127" name="yt_image_1412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4270" y="4837402"/>
            <a:ext cx="2126543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4A0E976-46A1-074D-8A3E-5F14B85CCCA2}"/>
              </a:ext>
            </a:extLst>
          </p:cNvPr>
          <p:cNvSpPr txBox="1"/>
          <p:nvPr/>
        </p:nvSpPr>
        <p:spPr>
          <a:xfrm>
            <a:off x="1561358" y="1814846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159778-DE50-D687-FD08-01BC832E9788}"/>
              </a:ext>
            </a:extLst>
          </p:cNvPr>
          <p:cNvSpPr txBox="1"/>
          <p:nvPr/>
        </p:nvSpPr>
        <p:spPr>
          <a:xfrm>
            <a:off x="449989" y="4158929"/>
            <a:ext cx="3524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解：如图，点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1725</Words>
  <Application>Microsoft Office PowerPoint</Application>
  <PresentationFormat>宽屏</PresentationFormat>
  <Paragraphs>123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46</cp:revision>
  <dcterms:created xsi:type="dcterms:W3CDTF">2023-05-05T05:33:04Z</dcterms:created>
  <dcterms:modified xsi:type="dcterms:W3CDTF">2023-10-20T05:22:23Z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