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76" r:id="rId7"/>
    <p:sldId id="369" r:id="rId8"/>
    <p:sldId id="378" r:id="rId9"/>
    <p:sldId id="370" r:id="rId10"/>
    <p:sldId id="372" r:id="rId11"/>
    <p:sldId id="380" r:id="rId12"/>
    <p:sldId id="373" r:id="rId13"/>
    <p:sldId id="38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bin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bin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bin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3" name="yt_shape_10393"/>
          <p:cNvSpPr txBox="1"/>
          <p:nvPr/>
        </p:nvSpPr>
        <p:spPr>
          <a:xfrm>
            <a:off x="540000" y="1571432"/>
            <a:ext cx="88806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在同一坐标系下，反比例函数与一次函数图象共存问题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94" name="yt_shape_10394"/>
              <p:cNvSpPr txBox="1"/>
              <p:nvPr/>
            </p:nvSpPr>
            <p:spPr>
              <a:xfrm>
                <a:off x="540119" y="2075742"/>
                <a:ext cx="11111999" cy="112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（海南省中考）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的图象在同一平面直角坐标系中大致是（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394" name="yt_shape_1039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5742"/>
                <a:ext cx="11111999" cy="1126912"/>
              </a:xfrm>
              <a:prstGeom prst="rect">
                <a:avLst/>
              </a:prstGeom>
              <a:blipFill>
                <a:blip r:embed="rId2"/>
                <a:stretch>
                  <a:fillRect l="-1701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96" name="yt_table_10396" title="H_193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616208"/>
              </p:ext>
            </p:extLst>
          </p:nvPr>
        </p:nvGraphicFramePr>
        <p:xfrm>
          <a:off x="540000" y="3253442"/>
          <a:ext cx="5139056" cy="2456688"/>
        </p:xfrm>
        <a:graphic>
          <a:graphicData uri="http://schemas.openxmlformats.org/drawingml/2006/table">
            <a:tbl>
              <a:tblPr/>
              <a:tblGrid>
                <a:gridCol w="3007043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  <a:gridCol w="2132013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6200" b="0" i="0" u="none">
                          <a:noFill/>
                          <a:effectLst/>
                          <a:latin typeface="Times New Roman" pitchFamily="62"/>
                          <a:ea typeface="Times New Roman" pitchFamily="62"/>
                          <a:cs typeface="宋体" pitchFamily="62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宋体" pitchFamily="16"/>
                          <a:cs typeface="宋体" pitchFamily="16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6200" b="0" i="0" u="none">
                          <a:noFill/>
                          <a:effectLst/>
                          <a:latin typeface="Times New Roman" pitchFamily="62"/>
                          <a:ea typeface="Times New Roman" pitchFamily="62"/>
                          <a:cs typeface="宋体" pitchFamily="62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宋体" pitchFamily="16"/>
                          <a:cs typeface="宋体" pitchFamily="16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6200" b="0" i="0" u="none">
                          <a:noFill/>
                          <a:effectLst/>
                          <a:latin typeface="Times New Roman" pitchFamily="62"/>
                          <a:ea typeface="Times New Roman" pitchFamily="62"/>
                          <a:cs typeface="宋体" pitchFamily="62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宋体" pitchFamily="16"/>
                          <a:cs typeface="宋体" pitchFamily="16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6200" b="0" i="0" u="none">
                          <a:noFill/>
                          <a:effectLst/>
                          <a:latin typeface="Times New Roman" pitchFamily="62"/>
                          <a:ea typeface="Times New Roman" pitchFamily="62"/>
                          <a:cs typeface="宋体" pitchFamily="62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</a:t>
                      </a:r>
                      <a:r>
                        <a:rPr lang="en-US" altLang="zh-CN" sz="1000" b="0" i="0" u="none">
                          <a:solidFill>
                            <a:srgbClr val="1EE3CF"/>
                          </a:solidFill>
                          <a:effectLst/>
                          <a:latin typeface="Times New Roman" pitchFamily="10"/>
                          <a:ea typeface="宋体" pitchFamily="10"/>
                          <a:cs typeface="宋体" pitchFamily="10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</a:tbl>
          </a:graphicData>
        </a:graphic>
      </p:graphicFrame>
      <p:pic>
        <p:nvPicPr>
          <p:cNvPr id="3" name="yt_shape_1697709206270">
            <a:extLst>
              <a:ext uri="{FF2B5EF4-FFF2-40B4-BE49-F238E27FC236}">
                <a16:creationId xmlns:a16="http://schemas.microsoft.com/office/drawing/2014/main" id="{21D5279A-6581-0964-746B-A81FC78C07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2810"/>
            <a:ext cx="1174942" cy="366380"/>
          </a:xfrm>
          <a:prstGeom prst="rect">
            <a:avLst/>
          </a:prstGeom>
        </p:spPr>
      </p:pic>
      <p:pic>
        <p:nvPicPr>
          <p:cNvPr id="5" name="yt_shape_1697709206332">
            <a:extLst>
              <a:ext uri="{FF2B5EF4-FFF2-40B4-BE49-F238E27FC236}">
                <a16:creationId xmlns:a16="http://schemas.microsoft.com/office/drawing/2014/main" id="{E4DCA731-94F4-B12C-9FDE-88ED30B120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63" y="3316962"/>
            <a:ext cx="1193989" cy="1101305"/>
          </a:xfrm>
          <a:prstGeom prst="rect">
            <a:avLst/>
          </a:prstGeom>
        </p:spPr>
      </p:pic>
      <p:pic>
        <p:nvPicPr>
          <p:cNvPr id="7" name="yt_shape_1697709206380">
            <a:extLst>
              <a:ext uri="{FF2B5EF4-FFF2-40B4-BE49-F238E27FC236}">
                <a16:creationId xmlns:a16="http://schemas.microsoft.com/office/drawing/2014/main" id="{CFE49E03-0499-C2BA-6782-3CF5DBD6DD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443" y="3316960"/>
            <a:ext cx="1193992" cy="1101308"/>
          </a:xfrm>
          <a:prstGeom prst="rect">
            <a:avLst/>
          </a:prstGeom>
        </p:spPr>
      </p:pic>
      <p:pic>
        <p:nvPicPr>
          <p:cNvPr id="9" name="yt_shape_1697709206428">
            <a:extLst>
              <a:ext uri="{FF2B5EF4-FFF2-40B4-BE49-F238E27FC236}">
                <a16:creationId xmlns:a16="http://schemas.microsoft.com/office/drawing/2014/main" id="{61F18B13-E266-DFCF-5D4F-956608BF52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00" y="4545304"/>
            <a:ext cx="1193992" cy="1101308"/>
          </a:xfrm>
          <a:prstGeom prst="rect">
            <a:avLst/>
          </a:prstGeom>
        </p:spPr>
      </p:pic>
      <p:pic>
        <p:nvPicPr>
          <p:cNvPr id="11" name="yt_shape_1697709206476">
            <a:extLst>
              <a:ext uri="{FF2B5EF4-FFF2-40B4-BE49-F238E27FC236}">
                <a16:creationId xmlns:a16="http://schemas.microsoft.com/office/drawing/2014/main" id="{5D9FAB81-3CAA-0409-9FDF-9A40E0ABFAB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906" y="4545347"/>
            <a:ext cx="1251139" cy="110122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0EA528-1CDC-8F13-E53E-F7263BDF27BB}"/>
              </a:ext>
            </a:extLst>
          </p:cNvPr>
          <p:cNvSpPr txBox="1"/>
          <p:nvPr/>
        </p:nvSpPr>
        <p:spPr>
          <a:xfrm>
            <a:off x="2431308" y="271378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48" name="yt_shape_10448"/>
              <p:cNvSpPr txBox="1"/>
              <p:nvPr/>
            </p:nvSpPr>
            <p:spPr>
              <a:xfrm>
                <a:off x="539999" y="2135119"/>
                <a:ext cx="6463308" cy="35107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反比例函数在第二、四象限，在每个象限内，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的增大而增大，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时，根据图象可得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综上所述，当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448" name="yt_shape_104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9" y="2135119"/>
                <a:ext cx="6463308" cy="3510769"/>
              </a:xfrm>
              <a:prstGeom prst="rect">
                <a:avLst/>
              </a:prstGeom>
              <a:blipFill>
                <a:blip r:embed="rId2"/>
                <a:stretch>
                  <a:fillRect l="-2925" r="-1887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50" name="yt_shape_10450"/>
              <p:cNvSpPr txBox="1"/>
              <p:nvPr/>
            </p:nvSpPr>
            <p:spPr>
              <a:xfrm>
                <a:off x="539999" y="5696676"/>
                <a:ext cx="6992299" cy="10855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）根据图象可知，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450" name="yt_shape_104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9" y="5696676"/>
                <a:ext cx="6992299" cy="1085554"/>
              </a:xfrm>
              <a:prstGeom prst="rect">
                <a:avLst/>
              </a:prstGeom>
              <a:blipFill>
                <a:blip r:embed="rId3"/>
                <a:stretch>
                  <a:fillRect l="-2703" t="-4469" r="-1744" b="-8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A34AF8-7DCD-5836-C14E-DAFAC5755006}"/>
                  </a:ext>
                </a:extLst>
              </p:cNvPr>
              <p:cNvSpPr txBox="1"/>
              <p:nvPr/>
            </p:nvSpPr>
            <p:spPr>
              <a:xfrm>
                <a:off x="449988" y="2088313"/>
                <a:ext cx="333089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A34AF8-7DCD-5836-C14E-DAFAC57550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2088313"/>
                <a:ext cx="3330892" cy="768617"/>
              </a:xfrm>
              <a:prstGeom prst="rect">
                <a:avLst/>
              </a:prstGeom>
              <a:blipFill>
                <a:blip r:embed="rId4"/>
                <a:stretch>
                  <a:fillRect l="-2930" r="-2124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AB77A75-F959-EB9F-A3FF-8EA2DE0DC37A}"/>
              </a:ext>
            </a:extLst>
          </p:cNvPr>
          <p:cNvSpPr txBox="1"/>
          <p:nvPr/>
        </p:nvSpPr>
        <p:spPr>
          <a:xfrm>
            <a:off x="449988" y="2763318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反比例函数在第二、四象限，在每个象限内，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046BF3-3C8D-08D0-563F-50CEB0064531}"/>
              </a:ext>
            </a:extLst>
          </p:cNvPr>
          <p:cNvSpPr txBox="1"/>
          <p:nvPr/>
        </p:nvSpPr>
        <p:spPr>
          <a:xfrm>
            <a:off x="449988" y="3238806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6D1CCF-E23E-7417-4CC2-273468ADDBBB}"/>
              </a:ext>
            </a:extLst>
          </p:cNvPr>
          <p:cNvSpPr txBox="1"/>
          <p:nvPr/>
        </p:nvSpPr>
        <p:spPr>
          <a:xfrm>
            <a:off x="449988" y="3714294"/>
            <a:ext cx="4174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DE67A0-96E5-B9B6-8CC1-57B5BDC2244F}"/>
              </a:ext>
            </a:extLst>
          </p:cNvPr>
          <p:cNvSpPr txBox="1"/>
          <p:nvPr/>
        </p:nvSpPr>
        <p:spPr>
          <a:xfrm>
            <a:off x="449988" y="4189782"/>
            <a:ext cx="632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时，根据图象可得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9569A1-18A4-800E-1F86-C2D7A089261B}"/>
              </a:ext>
            </a:extLst>
          </p:cNvPr>
          <p:cNvSpPr txBox="1"/>
          <p:nvPr/>
        </p:nvSpPr>
        <p:spPr>
          <a:xfrm>
            <a:off x="449988" y="4665270"/>
            <a:ext cx="6476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综上所述，当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538BCF-C439-7052-786E-42664F375B85}"/>
              </a:ext>
            </a:extLst>
          </p:cNvPr>
          <p:cNvSpPr txBox="1"/>
          <p:nvPr/>
        </p:nvSpPr>
        <p:spPr>
          <a:xfrm>
            <a:off x="449988" y="5140758"/>
            <a:ext cx="3183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0917EB-4D77-A25F-AEE7-1A930FD5DA9B}"/>
              </a:ext>
            </a:extLst>
          </p:cNvPr>
          <p:cNvSpPr txBox="1"/>
          <p:nvPr/>
        </p:nvSpPr>
        <p:spPr>
          <a:xfrm>
            <a:off x="449988" y="5649870"/>
            <a:ext cx="7104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）根据图象可知，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A849878-CD5C-E024-1B81-D9A2313F1DFB}"/>
                  </a:ext>
                </a:extLst>
              </p:cNvPr>
              <p:cNvSpPr txBox="1"/>
              <p:nvPr/>
            </p:nvSpPr>
            <p:spPr>
              <a:xfrm>
                <a:off x="449988" y="6125358"/>
                <a:ext cx="4665408" cy="6931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A849878-CD5C-E024-1B81-D9A2313F1D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6125358"/>
                <a:ext cx="4665408" cy="693179"/>
              </a:xfrm>
              <a:prstGeom prst="rect">
                <a:avLst/>
              </a:prstGeom>
              <a:blipFill>
                <a:blip r:embed="rId5"/>
                <a:stretch>
                  <a:fillRect l="-2092" r="-2092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0436">
            <a:extLst>
              <a:ext uri="{FF2B5EF4-FFF2-40B4-BE49-F238E27FC236}">
                <a16:creationId xmlns:a16="http://schemas.microsoft.com/office/drawing/2014/main" id="{200624D0-A375-A5CE-A1C2-21DC100083AB}"/>
              </a:ex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39435" y="2086856"/>
            <a:ext cx="2112564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0440">
                <a:extLst>
                  <a:ext uri="{FF2B5EF4-FFF2-40B4-BE49-F238E27FC236}">
                    <a16:creationId xmlns:a16="http://schemas.microsoft.com/office/drawing/2014/main" id="{3332DCA1-40F3-041C-1C9B-700E9679EAB6}"/>
                  </a:ext>
                </a:extLst>
              </p:cNvPr>
              <p:cNvSpPr txBox="1"/>
              <p:nvPr/>
            </p:nvSpPr>
            <p:spPr>
              <a:xfrm>
                <a:off x="540000" y="764704"/>
                <a:ext cx="11111999" cy="10778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）在双曲线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上任取两点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，试确定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的大小关系，并写出判断过程；</a:t>
                </a:r>
              </a:p>
            </p:txBody>
          </p:sp>
        </mc:Choice>
        <mc:Fallback xmlns="">
          <p:sp>
            <p:nvSpPr>
              <p:cNvPr id="12" name="yt_shape_10440">
                <a:extLst>
                  <a:ext uri="{FF2B5EF4-FFF2-40B4-BE49-F238E27FC236}">
                    <a16:creationId xmlns:a16="http://schemas.microsoft.com/office/drawing/2014/main" id="{3332DCA1-40F3-041C-1C9B-700E9679EA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11111999" cy="1077859"/>
              </a:xfrm>
              <a:prstGeom prst="rect">
                <a:avLst/>
              </a:prstGeom>
              <a:blipFill>
                <a:blip r:embed="rId7"/>
                <a:stretch>
                  <a:fillRect l="-1701" r="-933" b="-14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yt_shape_10442">
                <a:extLst>
                  <a:ext uri="{FF2B5EF4-FFF2-40B4-BE49-F238E27FC236}">
                    <a16:creationId xmlns:a16="http://schemas.microsoft.com/office/drawing/2014/main" id="{DB0E6C5F-1B32-8901-7766-877256EEE071}"/>
                  </a:ext>
                </a:extLst>
              </p:cNvPr>
              <p:cNvSpPr txBox="1"/>
              <p:nvPr/>
            </p:nvSpPr>
            <p:spPr>
              <a:xfrm>
                <a:off x="539763" y="1745798"/>
                <a:ext cx="6547305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）请直接写出关于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的不等式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的解集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  <a:cs typeface="宋体"/>
                </a:endParaRPr>
              </a:p>
            </p:txBody>
          </p:sp>
        </mc:Choice>
        <mc:Fallback xmlns="">
          <p:sp>
            <p:nvSpPr>
              <p:cNvPr id="13" name="yt_shape_10442">
                <a:extLst>
                  <a:ext uri="{FF2B5EF4-FFF2-40B4-BE49-F238E27FC236}">
                    <a16:creationId xmlns:a16="http://schemas.microsoft.com/office/drawing/2014/main" id="{DB0E6C5F-1B32-8901-7766-877256EEE0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63" y="1745798"/>
                <a:ext cx="6547305" cy="605422"/>
              </a:xfrm>
              <a:prstGeom prst="rect">
                <a:avLst/>
              </a:prstGeom>
              <a:blipFill>
                <a:blip r:embed="rId8"/>
                <a:stretch>
                  <a:fillRect l="-2886" r="-1862" b="-1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2" name="yt_shape_10452"/>
          <p:cNvSpPr txBox="1"/>
          <p:nvPr/>
        </p:nvSpPr>
        <p:spPr>
          <a:xfrm>
            <a:off x="540000" y="915564"/>
            <a:ext cx="48795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求线段和（或差）的最值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53" name="yt_shape_10453"/>
              <p:cNvSpPr txBox="1"/>
              <p:nvPr/>
            </p:nvSpPr>
            <p:spPr>
              <a:xfrm>
                <a:off x="540119" y="1419874"/>
                <a:ext cx="10164393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），与坐标轴分别交于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）两点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53" name="yt_shape_104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19874"/>
                <a:ext cx="10164393" cy="1120050"/>
              </a:xfrm>
              <a:prstGeom prst="rect">
                <a:avLst/>
              </a:prstGeom>
              <a:blipFill>
                <a:blip r:embed="rId2"/>
                <a:stretch>
                  <a:fillRect l="-1860" r="-1080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55" name="yt_image_10455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5745" y="2743076"/>
            <a:ext cx="1720508" cy="1903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7" name="yt_shape_10457"/>
          <p:cNvSpPr txBox="1"/>
          <p:nvPr/>
        </p:nvSpPr>
        <p:spPr>
          <a:xfrm>
            <a:off x="540000" y="4696537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）求反比例函数的解析式；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59" name="yt_shape_10459"/>
              <p:cNvSpPr txBox="1"/>
              <p:nvPr/>
            </p:nvSpPr>
            <p:spPr>
              <a:xfrm>
                <a:off x="540000" y="5662004"/>
                <a:ext cx="5353645" cy="6404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）反比例函数的解析式为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459" name="yt_shape_10459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62004"/>
                <a:ext cx="5353645" cy="640432"/>
              </a:xfrm>
              <a:prstGeom prst="rect">
                <a:avLst/>
              </a:prstGeom>
              <a:blipFill>
                <a:blip r:embed="rId4"/>
                <a:stretch>
                  <a:fillRect l="-3531" r="-250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206892">
            <a:extLst>
              <a:ext uri="{FF2B5EF4-FFF2-40B4-BE49-F238E27FC236}">
                <a16:creationId xmlns:a16="http://schemas.microsoft.com/office/drawing/2014/main" id="{65B194D0-21BD-BA6B-B440-D6DE478F0E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6942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3A4CF8-23D6-D260-99FE-E0D448501049}"/>
                  </a:ext>
                </a:extLst>
              </p:cNvPr>
              <p:cNvSpPr txBox="1"/>
              <p:nvPr/>
            </p:nvSpPr>
            <p:spPr>
              <a:xfrm>
                <a:off x="411690" y="5063165"/>
                <a:ext cx="5481955" cy="7278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）反比例函数的解析式为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83A4CF8-23D6-D260-99FE-E0D4485010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690" y="5063165"/>
                <a:ext cx="5481955" cy="727850"/>
              </a:xfrm>
              <a:prstGeom prst="rect">
                <a:avLst/>
              </a:prstGeom>
              <a:blipFill>
                <a:blip r:embed="rId6"/>
                <a:stretch>
                  <a:fillRect l="-1780" r="-178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61" name="yt_shape_10461"/>
              <p:cNvSpPr txBox="1"/>
              <p:nvPr/>
            </p:nvSpPr>
            <p:spPr>
              <a:xfrm>
                <a:off x="614117" y="1682523"/>
                <a:ext cx="10609058" cy="37592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如图，设点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）关于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轴对称的点为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，此时，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的值最小，由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）确定的直线解析式为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461" name="yt_shape_104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117" y="1682523"/>
                <a:ext cx="10609058" cy="3759234"/>
              </a:xfrm>
              <a:prstGeom prst="rect">
                <a:avLst/>
              </a:prstGeom>
              <a:blipFill>
                <a:blip r:embed="rId2"/>
                <a:stretch>
                  <a:fillRect l="-1782" t="-1297" r="-862" b="-1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63" name="yt_image_1046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3660" y="2219147"/>
            <a:ext cx="1572402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B775D1-2E26-00BA-219A-029B9BCDCC12}"/>
              </a:ext>
            </a:extLst>
          </p:cNvPr>
          <p:cNvSpPr txBox="1"/>
          <p:nvPr/>
        </p:nvSpPr>
        <p:spPr>
          <a:xfrm>
            <a:off x="524106" y="1635717"/>
            <a:ext cx="393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B4D84D-7248-64B8-7EE0-77C664612D58}"/>
              </a:ext>
            </a:extLst>
          </p:cNvPr>
          <p:cNvSpPr txBox="1"/>
          <p:nvPr/>
        </p:nvSpPr>
        <p:spPr>
          <a:xfrm>
            <a:off x="524106" y="2111205"/>
            <a:ext cx="339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A502DF-C452-5D66-36FB-29BE6AEE68E4}"/>
              </a:ext>
            </a:extLst>
          </p:cNvPr>
          <p:cNvSpPr txBox="1"/>
          <p:nvPr/>
        </p:nvSpPr>
        <p:spPr>
          <a:xfrm>
            <a:off x="524106" y="2586693"/>
            <a:ext cx="6237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如图，设点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轴对称的点为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D737CA-2CAD-5A18-E0B4-D7FCE7B27A55}"/>
              </a:ext>
            </a:extLst>
          </p:cNvPr>
          <p:cNvSpPr txBox="1"/>
          <p:nvPr/>
        </p:nvSpPr>
        <p:spPr>
          <a:xfrm>
            <a:off x="524106" y="3062181"/>
            <a:ext cx="2564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FE7ECD-4297-8493-8767-1C9F0603BA4E}"/>
              </a:ext>
            </a:extLst>
          </p:cNvPr>
          <p:cNvSpPr txBox="1"/>
          <p:nvPr/>
        </p:nvSpPr>
        <p:spPr>
          <a:xfrm>
            <a:off x="524106" y="3537669"/>
            <a:ext cx="3985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，此时，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AB10684-5EEF-FBF2-EA06-9E1326D16153}"/>
                  </a:ext>
                </a:extLst>
              </p:cNvPr>
              <p:cNvSpPr txBox="1"/>
              <p:nvPr/>
            </p:nvSpPr>
            <p:spPr>
              <a:xfrm>
                <a:off x="524106" y="4013157"/>
                <a:ext cx="1068654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的值最小，由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）确定的直线解析式为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AB10684-5EEF-FBF2-EA06-9E1326D161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106" y="4013157"/>
                <a:ext cx="10686542" cy="768490"/>
              </a:xfrm>
              <a:prstGeom prst="rect">
                <a:avLst/>
              </a:prstGeom>
              <a:blipFill>
                <a:blip r:embed="rId4"/>
                <a:stretch>
                  <a:fillRect l="-913" r="-97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4497B99-C4B4-79FD-B62C-63712D681626}"/>
                  </a:ext>
                </a:extLst>
              </p:cNvPr>
              <p:cNvSpPr txBox="1"/>
              <p:nvPr/>
            </p:nvSpPr>
            <p:spPr>
              <a:xfrm>
                <a:off x="524106" y="4688035"/>
                <a:ext cx="3222117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4497B99-C4B4-79FD-B62C-63712D6816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106" y="4688035"/>
                <a:ext cx="3222117" cy="764172"/>
              </a:xfrm>
              <a:prstGeom prst="rect">
                <a:avLst/>
              </a:prstGeom>
              <a:blipFill>
                <a:blip r:embed="rId5"/>
                <a:stretch>
                  <a:fillRect l="-3025" r="-2836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0458">
            <a:extLst>
              <a:ext uri="{FF2B5EF4-FFF2-40B4-BE49-F238E27FC236}">
                <a16:creationId xmlns:a16="http://schemas.microsoft.com/office/drawing/2014/main" id="{18C1EF3B-9266-26DD-CEFD-66D5B1580801}"/>
              </a:ext>
            </a:extLst>
          </p:cNvPr>
          <p:cNvSpPr txBox="1"/>
          <p:nvPr/>
        </p:nvSpPr>
        <p:spPr>
          <a:xfrm>
            <a:off x="623392" y="1196752"/>
            <a:ext cx="88393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轴上一动点，当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的值最小时，求点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0455">
            <a:extLst>
              <a:ext uri="{FF2B5EF4-FFF2-40B4-BE49-F238E27FC236}">
                <a16:creationId xmlns:a16="http://schemas.microsoft.com/office/drawing/2014/main" id="{52A84DC5-9944-9F10-F78F-95C9A8C4AA43}"/>
              </a:ex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30941" y="2223761"/>
            <a:ext cx="1720508" cy="1903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98" name="yt_shape_10398"/>
              <p:cNvSpPr txBox="1"/>
              <p:nvPr/>
            </p:nvSpPr>
            <p:spPr>
              <a:xfrm>
                <a:off x="540000" y="1428806"/>
                <a:ext cx="9262344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）在同一坐标系内的图象可能是（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398" name="yt_shape_10398" descr="{&quot;rangeId&quot;: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8806"/>
                <a:ext cx="9262344" cy="651653"/>
              </a:xfrm>
              <a:prstGeom prst="rect">
                <a:avLst/>
              </a:prstGeom>
              <a:blipFill>
                <a:blip r:embed="rId2"/>
                <a:stretch>
                  <a:fillRect l="-2041" r="-1053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00" name="yt_image_10400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9664" y="2283611"/>
            <a:ext cx="4252671" cy="350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0AF0D0-C2A2-68A1-4E7C-46A1156C7389}"/>
              </a:ext>
            </a:extLst>
          </p:cNvPr>
          <p:cNvSpPr txBox="1"/>
          <p:nvPr/>
        </p:nvSpPr>
        <p:spPr>
          <a:xfrm>
            <a:off x="8962354" y="1382000"/>
            <a:ext cx="383285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02" name="yt_shape_10402"/>
              <p:cNvSpPr txBox="1"/>
              <p:nvPr/>
            </p:nvSpPr>
            <p:spPr>
              <a:xfrm>
                <a:off x="540119" y="1485914"/>
                <a:ext cx="11111999" cy="112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在同一坐标系中的大致图象是（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402" name="yt_shape_10402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5914"/>
                <a:ext cx="11111999" cy="1126912"/>
              </a:xfrm>
              <a:prstGeom prst="rect">
                <a:avLst/>
              </a:prstGeom>
              <a:blipFill>
                <a:blip r:embed="rId2"/>
                <a:stretch>
                  <a:fillRect l="-1701" b="-15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04" name="yt_table_10404" title="H_246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581535"/>
              </p:ext>
            </p:extLst>
          </p:nvPr>
        </p:nvGraphicFramePr>
        <p:xfrm>
          <a:off x="540000" y="2663614"/>
          <a:ext cx="5380356" cy="3130296"/>
        </p:xfrm>
        <a:graphic>
          <a:graphicData uri="http://schemas.openxmlformats.org/drawingml/2006/table">
            <a:tbl>
              <a:tblPr/>
              <a:tblGrid>
                <a:gridCol w="3156268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  <a:gridCol w="2224088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7900" b="0" i="0" u="none">
                          <a:noFill/>
                          <a:effectLst/>
                          <a:latin typeface="Times New Roman" pitchFamily="79"/>
                          <a:ea typeface="Times New Roman" pitchFamily="79"/>
                          <a:cs typeface="宋体" pitchFamily="79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</a:t>
                      </a:r>
                      <a:r>
                        <a:rPr lang="en-US" altLang="zh-CN" sz="1500" b="0" i="0" u="none">
                          <a:solidFill>
                            <a:srgbClr val="1EE3CF"/>
                          </a:solidFill>
                          <a:effectLst/>
                          <a:latin typeface="Times New Roman" pitchFamily="15"/>
                          <a:ea typeface="宋体" pitchFamily="15"/>
                          <a:cs typeface="宋体" pitchFamily="15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7900" b="0" i="0" u="none">
                          <a:noFill/>
                          <a:effectLst/>
                          <a:latin typeface="Times New Roman" pitchFamily="79"/>
                          <a:ea typeface="Times New Roman" pitchFamily="79"/>
                          <a:cs typeface="宋体" pitchFamily="79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</a:t>
                      </a:r>
                      <a:r>
                        <a:rPr lang="en-US" altLang="zh-CN" sz="1500" b="0" i="0" u="none">
                          <a:solidFill>
                            <a:srgbClr val="1EE3CF"/>
                          </a:solidFill>
                          <a:effectLst/>
                          <a:latin typeface="Times New Roman" pitchFamily="15"/>
                          <a:ea typeface="宋体" pitchFamily="15"/>
                          <a:cs typeface="宋体" pitchFamily="15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7900" b="0" i="0" u="none">
                          <a:noFill/>
                          <a:effectLst/>
                          <a:latin typeface="Times New Roman" pitchFamily="79"/>
                          <a:ea typeface="Times New Roman" pitchFamily="79"/>
                          <a:cs typeface="宋体" pitchFamily="79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</a:t>
                      </a:r>
                      <a:r>
                        <a:rPr lang="en-US" altLang="zh-CN" sz="1500" b="0" i="0" u="none">
                          <a:solidFill>
                            <a:srgbClr val="1EE3CF"/>
                          </a:solidFill>
                          <a:effectLst/>
                          <a:latin typeface="Times New Roman" pitchFamily="15"/>
                          <a:ea typeface="宋体" pitchFamily="15"/>
                          <a:cs typeface="宋体" pitchFamily="15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7900" b="0" i="0" u="none">
                          <a:noFill/>
                          <a:effectLst/>
                          <a:latin typeface="Times New Roman" pitchFamily="79"/>
                          <a:ea typeface="Times New Roman" pitchFamily="79"/>
                          <a:cs typeface="宋体" pitchFamily="79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 </a:t>
                      </a:r>
                      <a:r>
                        <a:rPr lang="en-US" altLang="zh-CN" sz="1500" b="0" i="0" u="none">
                          <a:solidFill>
                            <a:srgbClr val="1EE3CF"/>
                          </a:solidFill>
                          <a:effectLst/>
                          <a:latin typeface="Times New Roman" pitchFamily="15"/>
                          <a:ea typeface="宋体" pitchFamily="15"/>
                          <a:cs typeface="宋体" pitchFamily="15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</a:tbl>
          </a:graphicData>
        </a:graphic>
      </p:graphicFrame>
      <p:pic>
        <p:nvPicPr>
          <p:cNvPr id="3" name="yt_shape_1697709206541">
            <a:extLst>
              <a:ext uri="{FF2B5EF4-FFF2-40B4-BE49-F238E27FC236}">
                <a16:creationId xmlns:a16="http://schemas.microsoft.com/office/drawing/2014/main" id="{DAF10441-838B-0A50-6364-5858CFBAE6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63" y="2725439"/>
            <a:ext cx="1343214" cy="1441498"/>
          </a:xfrm>
          <a:prstGeom prst="rect">
            <a:avLst/>
          </a:prstGeom>
        </p:spPr>
      </p:pic>
      <p:pic>
        <p:nvPicPr>
          <p:cNvPr id="5" name="yt_shape_1697709206590">
            <a:extLst>
              <a:ext uri="{FF2B5EF4-FFF2-40B4-BE49-F238E27FC236}">
                <a16:creationId xmlns:a16="http://schemas.microsoft.com/office/drawing/2014/main" id="{157A41F3-2B2A-3C00-AF41-8C7A02C026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68" y="2725437"/>
            <a:ext cx="1343217" cy="1441501"/>
          </a:xfrm>
          <a:prstGeom prst="rect">
            <a:avLst/>
          </a:prstGeom>
        </p:spPr>
      </p:pic>
      <p:pic>
        <p:nvPicPr>
          <p:cNvPr id="7" name="yt_shape_1697709206638">
            <a:extLst>
              <a:ext uri="{FF2B5EF4-FFF2-40B4-BE49-F238E27FC236}">
                <a16:creationId xmlns:a16="http://schemas.microsoft.com/office/drawing/2014/main" id="{590D5EE7-5B50-5352-9CF4-53B07257A5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00" y="4290586"/>
            <a:ext cx="1343217" cy="1441501"/>
          </a:xfrm>
          <a:prstGeom prst="rect">
            <a:avLst/>
          </a:prstGeom>
        </p:spPr>
      </p:pic>
      <p:pic>
        <p:nvPicPr>
          <p:cNvPr id="9" name="yt_shape_1697709206687">
            <a:extLst>
              <a:ext uri="{FF2B5EF4-FFF2-40B4-BE49-F238E27FC236}">
                <a16:creationId xmlns:a16="http://schemas.microsoft.com/office/drawing/2014/main" id="{B9E1129B-98EE-D688-8C2A-F0733C4286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131" y="4290587"/>
            <a:ext cx="1343214" cy="144149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634B8D-830E-79D4-5C1B-F9730A203179}"/>
              </a:ext>
            </a:extLst>
          </p:cNvPr>
          <p:cNvSpPr txBox="1"/>
          <p:nvPr/>
        </p:nvSpPr>
        <p:spPr>
          <a:xfrm>
            <a:off x="907308" y="212395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6" name="yt_shape_10406"/>
          <p:cNvSpPr txBox="1"/>
          <p:nvPr/>
        </p:nvSpPr>
        <p:spPr>
          <a:xfrm>
            <a:off x="479376" y="764704"/>
            <a:ext cx="85728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反比例函数与一次函数的结合求线段长或图形的面积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07" name="yt_shape_10407"/>
              <p:cNvSpPr txBox="1"/>
              <p:nvPr/>
            </p:nvSpPr>
            <p:spPr>
              <a:xfrm>
                <a:off x="479495" y="1269014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07" name="yt_shape_104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95" y="1269014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09" name="yt_image_10409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2564892"/>
            <a:ext cx="1665421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1" name="yt_shape_10411"/>
          <p:cNvSpPr txBox="1"/>
          <p:nvPr/>
        </p:nvSpPr>
        <p:spPr>
          <a:xfrm>
            <a:off x="479376" y="2389986"/>
            <a:ext cx="213680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</p:txBody>
      </p:sp>
      <p:pic>
        <p:nvPicPr>
          <p:cNvPr id="3" name="yt_shape_1697709206742">
            <a:extLst>
              <a:ext uri="{FF2B5EF4-FFF2-40B4-BE49-F238E27FC236}">
                <a16:creationId xmlns:a16="http://schemas.microsoft.com/office/drawing/2014/main" id="{E5505BC3-9EB6-33EF-0551-C4AC092707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06082"/>
            <a:ext cx="1174942" cy="3663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C6AD76E-7711-20AC-13EB-76D26EA723F4}"/>
              </a:ext>
            </a:extLst>
          </p:cNvPr>
          <p:cNvSpPr txBox="1"/>
          <p:nvPr/>
        </p:nvSpPr>
        <p:spPr>
          <a:xfrm>
            <a:off x="479376" y="2780928"/>
            <a:ext cx="4445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A37621-243D-47A0-8A2B-EEE5F94F0E1A}"/>
              </a:ext>
            </a:extLst>
          </p:cNvPr>
          <p:cNvSpPr txBox="1"/>
          <p:nvPr/>
        </p:nvSpPr>
        <p:spPr>
          <a:xfrm>
            <a:off x="479376" y="3256416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EC26FC-4C7C-2FE4-7912-AAFAD7198B27}"/>
              </a:ext>
            </a:extLst>
          </p:cNvPr>
          <p:cNvSpPr txBox="1"/>
          <p:nvPr/>
        </p:nvSpPr>
        <p:spPr>
          <a:xfrm>
            <a:off x="479376" y="3731904"/>
            <a:ext cx="265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的纵坐标是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E0C1FCC-5FDD-BE28-CE68-1035E119D189}"/>
                  </a:ext>
                </a:extLst>
              </p:cNvPr>
              <p:cNvSpPr txBox="1"/>
              <p:nvPr/>
            </p:nvSpPr>
            <p:spPr>
              <a:xfrm>
                <a:off x="479376" y="4207392"/>
                <a:ext cx="50314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在正比例函数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的图象上，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E0C1FCC-5FDD-BE28-CE68-1035E119D1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207392"/>
                <a:ext cx="5031486" cy="765061"/>
              </a:xfrm>
              <a:prstGeom prst="rect">
                <a:avLst/>
              </a:prstGeom>
              <a:blipFill>
                <a:blip r:embed="rId5"/>
                <a:stretch>
                  <a:fillRect l="-1939" r="-19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C91B1DE-4B9A-3DEC-4622-7316B396B4A3}"/>
                  </a:ext>
                </a:extLst>
              </p:cNvPr>
              <p:cNvSpPr txBox="1"/>
              <p:nvPr/>
            </p:nvSpPr>
            <p:spPr>
              <a:xfrm>
                <a:off x="479376" y="4878841"/>
                <a:ext cx="59871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C91B1DE-4B9A-3DEC-4622-7316B396B4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878841"/>
                <a:ext cx="5987161" cy="765061"/>
              </a:xfrm>
              <a:prstGeom prst="rect">
                <a:avLst/>
              </a:prstGeom>
              <a:blipFill>
                <a:blip r:embed="rId6"/>
                <a:stretch>
                  <a:fillRect l="-1629" r="-162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98ADB99-0F72-1928-ED2D-A4A646A77318}"/>
                  </a:ext>
                </a:extLst>
              </p:cNvPr>
              <p:cNvSpPr txBox="1"/>
              <p:nvPr/>
            </p:nvSpPr>
            <p:spPr>
              <a:xfrm>
                <a:off x="479376" y="5550290"/>
                <a:ext cx="6111176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在反比例函数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）的图象上，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98ADB99-0F72-1928-ED2D-A4A646A773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550290"/>
                <a:ext cx="6111176" cy="778460"/>
              </a:xfrm>
              <a:prstGeom prst="rect">
                <a:avLst/>
              </a:prstGeom>
              <a:blipFill>
                <a:blip r:embed="rId7"/>
                <a:stretch>
                  <a:fillRect l="-1597" r="-1597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328C9EC-9D0C-BD95-9DE3-88279DD860E1}"/>
              </a:ext>
            </a:extLst>
          </p:cNvPr>
          <p:cNvSpPr txBox="1"/>
          <p:nvPr/>
        </p:nvSpPr>
        <p:spPr>
          <a:xfrm>
            <a:off x="479376" y="6235138"/>
            <a:ext cx="22200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5" name="yt_shape_10415"/>
              <p:cNvSpPr txBox="1"/>
              <p:nvPr/>
            </p:nvSpPr>
            <p:spPr>
              <a:xfrm>
                <a:off x="540000" y="2374174"/>
                <a:ext cx="7303281" cy="24696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16+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16+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15" name="yt_shape_10415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4174"/>
                <a:ext cx="7303281" cy="2469650"/>
              </a:xfrm>
              <a:prstGeom prst="rect">
                <a:avLst/>
              </a:prstGeom>
              <a:blipFill>
                <a:blip r:embed="rId2"/>
                <a:stretch>
                  <a:fillRect l="-2588" t="-246" r="-1419" b="-6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AA03659-4109-B0B8-B874-467FDF19EF4E}"/>
                  </a:ext>
                </a:extLst>
              </p:cNvPr>
              <p:cNvSpPr txBox="1"/>
              <p:nvPr/>
            </p:nvSpPr>
            <p:spPr>
              <a:xfrm>
                <a:off x="464583" y="1883092"/>
                <a:ext cx="793567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），则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16+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AA03659-4109-B0B8-B874-467FDF19EF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583" y="1883092"/>
                <a:ext cx="7935673" cy="630441"/>
              </a:xfrm>
              <a:prstGeom prst="rect">
                <a:avLst/>
              </a:prstGeom>
              <a:blipFill>
                <a:blip r:embed="rId3"/>
                <a:stretch>
                  <a:fillRect l="-1152" r="-2227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332EC59-66A4-CB2A-C297-0CAB280CB11B}"/>
              </a:ext>
            </a:extLst>
          </p:cNvPr>
          <p:cNvSpPr txBox="1"/>
          <p:nvPr/>
        </p:nvSpPr>
        <p:spPr>
          <a:xfrm>
            <a:off x="464583" y="2419921"/>
            <a:ext cx="3140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C152D4B-385B-6D09-22ED-9B4CC8E6E9B6}"/>
                  </a:ext>
                </a:extLst>
              </p:cNvPr>
              <p:cNvSpPr txBox="1"/>
              <p:nvPr/>
            </p:nvSpPr>
            <p:spPr>
              <a:xfrm>
                <a:off x="464583" y="2895409"/>
                <a:ext cx="6115367" cy="6272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16+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C152D4B-385B-6D09-22ED-9B4CC8E6E9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583" y="2895409"/>
                <a:ext cx="6115367" cy="627203"/>
              </a:xfrm>
              <a:prstGeom prst="rect">
                <a:avLst/>
              </a:prstGeom>
              <a:blipFill>
                <a:blip r:embed="rId4"/>
                <a:stretch>
                  <a:fillRect l="-1496" r="-1595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4E1BAFF-9DF2-A567-81E8-C0E5097E8058}"/>
              </a:ext>
            </a:extLst>
          </p:cNvPr>
          <p:cNvSpPr txBox="1"/>
          <p:nvPr/>
        </p:nvSpPr>
        <p:spPr>
          <a:xfrm>
            <a:off x="464583" y="3429000"/>
            <a:ext cx="373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4D86FC-AD1D-9390-02EE-8C72745CB067}"/>
              </a:ext>
            </a:extLst>
          </p:cNvPr>
          <p:cNvSpPr txBox="1"/>
          <p:nvPr/>
        </p:nvSpPr>
        <p:spPr>
          <a:xfrm>
            <a:off x="464583" y="3904488"/>
            <a:ext cx="14072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0412">
            <a:extLst>
              <a:ext uri="{FF2B5EF4-FFF2-40B4-BE49-F238E27FC236}">
                <a16:creationId xmlns:a16="http://schemas.microsoft.com/office/drawing/2014/main" id="{EF2D388A-EBF3-DFD5-A377-3EC5D36781C8}"/>
              </a:ext>
            </a:extLst>
          </p:cNvPr>
          <p:cNvSpPr txBox="1"/>
          <p:nvPr/>
        </p:nvSpPr>
        <p:spPr>
          <a:xfrm>
            <a:off x="540000" y="1502261"/>
            <a:ext cx="39321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0409">
            <a:extLst>
              <a:ext uri="{FF2B5EF4-FFF2-40B4-BE49-F238E27FC236}">
                <a16:creationId xmlns:a16="http://schemas.microsoft.com/office/drawing/2014/main" id="{FBDEC58A-7810-A676-34ED-70AA7DFE97BF}"/>
              </a:ex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24392" y="1631248"/>
            <a:ext cx="1665421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7" name="yt_shape_10417"/>
              <p:cNvSpPr txBox="1"/>
              <p:nvPr/>
            </p:nvSpPr>
            <p:spPr>
              <a:xfrm>
                <a:off x="540000" y="1124744"/>
                <a:ext cx="11111999" cy="18115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（江西省中考）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如图，已知直线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轴的平行线交反比例函数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17" name="yt_shape_104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744"/>
                <a:ext cx="11111999" cy="1811586"/>
              </a:xfrm>
              <a:prstGeom prst="rect">
                <a:avLst/>
              </a:prstGeom>
              <a:blipFill>
                <a:blip r:embed="rId2"/>
                <a:stretch>
                  <a:fillRect l="-1701" r="-384" b="-9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20" name="yt_shape_10420"/>
          <p:cNvSpPr txBox="1"/>
          <p:nvPr/>
        </p:nvSpPr>
        <p:spPr>
          <a:xfrm>
            <a:off x="5113856" y="3139482"/>
            <a:ext cx="1546577" cy="102060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50" b="0" i="0" u="none" spc="-5550">
                <a:solidFill>
                  <a:srgbClr val="1EE3CF"/>
                </a:solidFill>
                <a:effectLst/>
                <a:latin typeface="白正" pitchFamily="56"/>
                <a:ea typeface="宋体" pitchFamily="56"/>
                <a:cs typeface="宋体" pitchFamily="56"/>
              </a:rPr>
              <a:t> </a:t>
            </a:r>
            <a:r>
              <a:rPr lang="en-US" altLang="zh-CN" sz="5550" b="0" i="0" u="none" spc="10810">
                <a:solidFill>
                  <a:srgbClr val="1EE3CF"/>
                </a:solidFill>
                <a:effectLst/>
                <a:latin typeface="白正" pitchFamily="56"/>
                <a:ea typeface="宋体" pitchFamily="56"/>
                <a:cs typeface="宋体" pitchFamily="56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0419" name="yt_image_1041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04865" y="3905259"/>
            <a:ext cx="1547134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22" name="yt_shape_10422"/>
          <p:cNvSpPr txBox="1"/>
          <p:nvPr/>
        </p:nvSpPr>
        <p:spPr>
          <a:xfrm>
            <a:off x="563011" y="2936330"/>
            <a:ext cx="606896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和反比例函数图象的解析式；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63B121-F3B6-6942-D8DD-298E81891DAF}"/>
                  </a:ext>
                </a:extLst>
              </p:cNvPr>
              <p:cNvSpPr txBox="1"/>
              <p:nvPr/>
            </p:nvSpPr>
            <p:spPr>
              <a:xfrm>
                <a:off x="540000" y="3143211"/>
                <a:ext cx="10343452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与反比例函数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）的图象交于点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63B121-F3B6-6942-D8DD-298E81891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3211"/>
                <a:ext cx="10343452" cy="778460"/>
              </a:xfrm>
              <a:prstGeom prst="rect">
                <a:avLst/>
              </a:prstGeom>
              <a:blipFill>
                <a:blip r:embed="rId4"/>
                <a:stretch>
                  <a:fillRect l="-943" r="-94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A517A2D-F3EA-9C64-AE4A-BE016503FB2D}"/>
              </a:ext>
            </a:extLst>
          </p:cNvPr>
          <p:cNvSpPr txBox="1"/>
          <p:nvPr/>
        </p:nvSpPr>
        <p:spPr>
          <a:xfrm>
            <a:off x="540000" y="3828059"/>
            <a:ext cx="488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597C89-E906-F65E-940D-37849B05BFA0}"/>
              </a:ext>
            </a:extLst>
          </p:cNvPr>
          <p:cNvSpPr txBox="1"/>
          <p:nvPr/>
        </p:nvSpPr>
        <p:spPr>
          <a:xfrm>
            <a:off x="540000" y="4303547"/>
            <a:ext cx="432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43256A5-5274-90CB-26AD-D70C58804603}"/>
                  </a:ext>
                </a:extLst>
              </p:cNvPr>
              <p:cNvSpPr txBox="1"/>
              <p:nvPr/>
            </p:nvSpPr>
            <p:spPr>
              <a:xfrm>
                <a:off x="540000" y="4779035"/>
                <a:ext cx="3881755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43256A5-5274-90CB-26AD-D70C588046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79035"/>
                <a:ext cx="3881755" cy="729691"/>
              </a:xfrm>
              <a:prstGeom prst="rect">
                <a:avLst/>
              </a:prstGeom>
              <a:blipFill>
                <a:blip r:embed="rId5"/>
                <a:stretch>
                  <a:fillRect l="-2516" r="-267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26" name="yt_shape_10426"/>
              <p:cNvSpPr txBox="1"/>
              <p:nvPr/>
            </p:nvSpPr>
            <p:spPr>
              <a:xfrm>
                <a:off x="540000" y="1642724"/>
                <a:ext cx="8775031" cy="39325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的图象与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轴，直线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）的图象交于点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的纵坐标为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26" name="yt_shape_10426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42724"/>
                <a:ext cx="8775031" cy="3932551"/>
              </a:xfrm>
              <a:prstGeom prst="rect">
                <a:avLst/>
              </a:prstGeom>
              <a:blipFill>
                <a:blip r:embed="rId2"/>
                <a:stretch>
                  <a:fillRect l="-2154" t="-1238" r="-1112" b="-1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8E0F685-F463-96FD-4832-2F8535BA5D61}"/>
              </a:ext>
            </a:extLst>
          </p:cNvPr>
          <p:cNvSpPr txBox="1"/>
          <p:nvPr/>
        </p:nvSpPr>
        <p:spPr>
          <a:xfrm>
            <a:off x="449989" y="1595918"/>
            <a:ext cx="595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的图象与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67AFB6-AA0D-1DD2-F2B6-CACEDA2633BC}"/>
              </a:ext>
            </a:extLst>
          </p:cNvPr>
          <p:cNvSpPr txBox="1"/>
          <p:nvPr/>
        </p:nvSpPr>
        <p:spPr>
          <a:xfrm>
            <a:off x="449989" y="2071406"/>
            <a:ext cx="490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F3CD1C-AA75-72D1-513C-E6A2D1C92C84}"/>
                  </a:ext>
                </a:extLst>
              </p:cNvPr>
              <p:cNvSpPr txBox="1"/>
              <p:nvPr/>
            </p:nvSpPr>
            <p:spPr>
              <a:xfrm>
                <a:off x="449989" y="2546894"/>
                <a:ext cx="8870252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轴，直线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与反比例函数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）的图象交于点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7, 'mathAnswerShape': 1}">
                <a:extLst>
                  <a:ext uri="{FF2B5EF4-FFF2-40B4-BE49-F238E27FC236}">
                    <a16:creationId xmlns:a16="http://schemas.microsoft.com/office/drawing/2014/main" id="{ADF3CD1C-AA75-72D1-513C-E6A2D1C92C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46894"/>
                <a:ext cx="8870252" cy="778460"/>
              </a:xfrm>
              <a:prstGeom prst="rect">
                <a:avLst/>
              </a:prstGeom>
              <a:blipFill>
                <a:blip r:embed="rId3"/>
                <a:stretch>
                  <a:fillRect l="-1100" r="-103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D9D0A7-EDC0-468D-7C17-BA1A795440AA}"/>
                  </a:ext>
                </a:extLst>
              </p:cNvPr>
              <p:cNvSpPr txBox="1"/>
              <p:nvPr/>
            </p:nvSpPr>
            <p:spPr>
              <a:xfrm>
                <a:off x="449989" y="3231742"/>
                <a:ext cx="417861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的纵坐标为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7, 'mathAnswerShape': 1}">
                <a:extLst>
                  <a:ext uri="{FF2B5EF4-FFF2-40B4-BE49-F238E27FC236}">
                    <a16:creationId xmlns:a16="http://schemas.microsoft.com/office/drawing/2014/main" id="{CCD9D0A7-EDC0-468D-7C17-BA1A795440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1742"/>
                <a:ext cx="4178617" cy="768617"/>
              </a:xfrm>
              <a:prstGeom prst="rect">
                <a:avLst/>
              </a:prstGeom>
              <a:blipFill>
                <a:blip r:embed="rId4"/>
                <a:stretch>
                  <a:fillRect l="-2336" r="-233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C3F638A-41BD-C6C8-9C91-3A6A085E761A}"/>
              </a:ext>
            </a:extLst>
          </p:cNvPr>
          <p:cNvSpPr txBox="1"/>
          <p:nvPr/>
        </p:nvSpPr>
        <p:spPr>
          <a:xfrm>
            <a:off x="449989" y="3906747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0058E6-8FE5-7BBB-8B21-DC2E9071FD9F}"/>
              </a:ext>
            </a:extLst>
          </p:cNvPr>
          <p:cNvSpPr txBox="1"/>
          <p:nvPr/>
        </p:nvSpPr>
        <p:spPr>
          <a:xfrm>
            <a:off x="449989" y="4382235"/>
            <a:ext cx="366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B3D8B51-E281-B454-5362-648B96A8960F}"/>
                  </a:ext>
                </a:extLst>
              </p:cNvPr>
              <p:cNvSpPr txBox="1"/>
              <p:nvPr/>
            </p:nvSpPr>
            <p:spPr>
              <a:xfrm>
                <a:off x="449989" y="4857723"/>
                <a:ext cx="31042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27, 'mathAnswerShape': 1}">
                <a:extLst>
                  <a:ext uri="{FF2B5EF4-FFF2-40B4-BE49-F238E27FC236}">
                    <a16:creationId xmlns:a16="http://schemas.microsoft.com/office/drawing/2014/main" id="{2B3D8B51-E281-B454-5362-648B96A896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7723"/>
                <a:ext cx="3104261" cy="726326"/>
              </a:xfrm>
              <a:prstGeom prst="rect">
                <a:avLst/>
              </a:prstGeom>
              <a:blipFill>
                <a:blip r:embed="rId5"/>
                <a:stretch>
                  <a:fillRect l="-3143" r="-294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0423">
            <a:extLst>
              <a:ext uri="{FF2B5EF4-FFF2-40B4-BE49-F238E27FC236}">
                <a16:creationId xmlns:a16="http://schemas.microsoft.com/office/drawing/2014/main" id="{2DA87CFA-0EFC-7BC3-C50F-F32D94C69FF0}"/>
              </a:ext>
            </a:extLst>
          </p:cNvPr>
          <p:cNvSpPr txBox="1"/>
          <p:nvPr/>
        </p:nvSpPr>
        <p:spPr>
          <a:xfrm>
            <a:off x="540000" y="1182143"/>
            <a:ext cx="29655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0419">
            <a:extLst>
              <a:ext uri="{FF2B5EF4-FFF2-40B4-BE49-F238E27FC236}">
                <a16:creationId xmlns:a16="http://schemas.microsoft.com/office/drawing/2014/main" id="{1AA4C00E-CE8C-1E3F-F0C2-303A436B0117}"/>
              </a:ex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8408" y="1678639"/>
            <a:ext cx="1547134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8" name="yt_shape_10428"/>
          <p:cNvSpPr txBox="1"/>
          <p:nvPr/>
        </p:nvSpPr>
        <p:spPr>
          <a:xfrm>
            <a:off x="540000" y="1791383"/>
            <a:ext cx="611064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反比例函数与方程或不等式的结合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29" name="yt_shape_10429"/>
              <p:cNvSpPr txBox="1"/>
              <p:nvPr/>
            </p:nvSpPr>
            <p:spPr>
              <a:xfrm>
                <a:off x="540119" y="2295693"/>
                <a:ext cx="11111999" cy="12479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，并且点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的纵坐标为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根据图象信息可得关于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的解为（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429" name="yt_shape_10429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95693"/>
                <a:ext cx="11111999" cy="1247906"/>
              </a:xfrm>
              <a:prstGeom prst="rect">
                <a:avLst/>
              </a:prstGeom>
              <a:blipFill>
                <a:blip r:embed="rId2"/>
                <a:stretch>
                  <a:fillRect l="-1701" r="-604" b="-7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32" name="yt_table_1043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933475"/>
              </p:ext>
            </p:extLst>
          </p:nvPr>
        </p:nvGraphicFramePr>
        <p:xfrm>
          <a:off x="540000" y="3594387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</a:tbl>
          </a:graphicData>
        </a:graphic>
      </p:graphicFrame>
      <p:pic>
        <p:nvPicPr>
          <p:cNvPr id="10431" name="yt_image_10431_skip" title="H_144.27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2289" y="3594387"/>
            <a:ext cx="1747580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206817">
            <a:extLst>
              <a:ext uri="{FF2B5EF4-FFF2-40B4-BE49-F238E27FC236}">
                <a16:creationId xmlns:a16="http://schemas.microsoft.com/office/drawing/2014/main" id="{865C04F2-9A93-F198-87B4-AEF193450C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32761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F7785A-55F9-B38B-5E94-2CD1AC1D36A5}"/>
              </a:ext>
            </a:extLst>
          </p:cNvPr>
          <p:cNvSpPr txBox="1"/>
          <p:nvPr/>
        </p:nvSpPr>
        <p:spPr>
          <a:xfrm>
            <a:off x="9423292" y="2885157"/>
            <a:ext cx="400748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34" name="yt_shape_10434"/>
              <p:cNvSpPr txBox="1"/>
              <p:nvPr/>
            </p:nvSpPr>
            <p:spPr>
              <a:xfrm>
                <a:off x="540000" y="692696"/>
                <a:ext cx="11111999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（滨州市中考）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为常数）与双曲线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为常数）相交于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434" name="yt_shape_104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2696"/>
                <a:ext cx="11111999" cy="1070999"/>
              </a:xfrm>
              <a:prstGeom prst="rect">
                <a:avLst/>
              </a:prstGeom>
              <a:blipFill>
                <a:blip r:embed="rId2"/>
                <a:stretch>
                  <a:fillRect l="-1701" r="-1482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37" name="yt_shape_10437"/>
          <p:cNvSpPr txBox="1"/>
          <p:nvPr/>
        </p:nvSpPr>
        <p:spPr>
          <a:xfrm>
            <a:off x="4831141" y="1966847"/>
            <a:ext cx="2109616" cy="157229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550" b="0" i="0" u="none" spc="-8550">
                <a:solidFill>
                  <a:srgbClr val="1EE3CF"/>
                </a:solidFill>
                <a:effectLst/>
                <a:latin typeface="白正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550" b="0" i="0" u="none" spc="14513">
                <a:solidFill>
                  <a:srgbClr val="1EE3CF"/>
                </a:solidFill>
                <a:effectLst/>
                <a:latin typeface="白正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0436" name="yt_image_10436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1712881"/>
            <a:ext cx="2112564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9" name="yt_shape_10439"/>
          <p:cNvSpPr txBox="1"/>
          <p:nvPr/>
        </p:nvSpPr>
        <p:spPr>
          <a:xfrm>
            <a:off x="541247" y="1844824"/>
            <a:ext cx="440986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的解析式；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D503EB-CFE1-A63F-D230-25C260510F79}"/>
                  </a:ext>
                </a:extLst>
              </p:cNvPr>
              <p:cNvSpPr txBox="1"/>
              <p:nvPr/>
            </p:nvSpPr>
            <p:spPr>
              <a:xfrm>
                <a:off x="540000" y="2204864"/>
                <a:ext cx="6960933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）将点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）代入反比例函数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D503EB-CFE1-A63F-D230-25C260510F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4864"/>
                <a:ext cx="6960933" cy="729882"/>
              </a:xfrm>
              <a:prstGeom prst="rect">
                <a:avLst/>
              </a:prstGeom>
              <a:blipFill>
                <a:blip r:embed="rId4"/>
                <a:stretch>
                  <a:fillRect l="-1402" r="-149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47D785-CC08-661B-64E9-0AB41DF9B648}"/>
                  </a:ext>
                </a:extLst>
              </p:cNvPr>
              <p:cNvSpPr txBox="1"/>
              <p:nvPr/>
            </p:nvSpPr>
            <p:spPr>
              <a:xfrm>
                <a:off x="540000" y="2841134"/>
                <a:ext cx="7075425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，将点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47D785-CC08-661B-64E9-0AB41DF9B6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1134"/>
                <a:ext cx="7075425" cy="768617"/>
              </a:xfrm>
              <a:prstGeom prst="rect">
                <a:avLst/>
              </a:prstGeom>
              <a:blipFill>
                <a:blip r:embed="rId5"/>
                <a:stretch>
                  <a:fillRect l="-1379" r="-146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4B73511-0FFC-E87A-A8D7-0E28D158136B}"/>
              </a:ext>
            </a:extLst>
          </p:cNvPr>
          <p:cNvSpPr txBox="1"/>
          <p:nvPr/>
        </p:nvSpPr>
        <p:spPr>
          <a:xfrm>
            <a:off x="540000" y="3516139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2D468B3-3679-1131-E137-973C647050DD}"/>
                  </a:ext>
                </a:extLst>
              </p:cNvPr>
              <p:cNvSpPr txBox="1"/>
              <p:nvPr/>
            </p:nvSpPr>
            <p:spPr>
              <a:xfrm>
                <a:off x="540000" y="3991627"/>
                <a:ext cx="869384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2D468B3-3679-1131-E137-973C647050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1627"/>
                <a:ext cx="8693848" cy="1154189"/>
              </a:xfrm>
              <a:prstGeom prst="rect">
                <a:avLst/>
              </a:prstGeom>
              <a:blipFill>
                <a:blip r:embed="rId6"/>
                <a:stretch>
                  <a:fillRect l="-1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2074F22-C867-ECB5-2350-7E396B05D3F2}"/>
                  </a:ext>
                </a:extLst>
              </p:cNvPr>
              <p:cNvSpPr txBox="1"/>
              <p:nvPr/>
            </p:nvSpPr>
            <p:spPr>
              <a:xfrm>
                <a:off x="540000" y="5052205"/>
                <a:ext cx="255498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2074F22-C867-ECB5-2350-7E396B05D3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52205"/>
                <a:ext cx="2554986" cy="1154189"/>
              </a:xfrm>
              <a:prstGeom prst="rect">
                <a:avLst/>
              </a:prstGeom>
              <a:blipFill>
                <a:blip r:embed="rId7"/>
                <a:stretch>
                  <a:fillRect l="-3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3AF147F-3B8E-E7E6-9D57-7CC7F724E46A}"/>
              </a:ext>
            </a:extLst>
          </p:cNvPr>
          <p:cNvSpPr txBox="1"/>
          <p:nvPr/>
        </p:nvSpPr>
        <p:spPr>
          <a:xfrm>
            <a:off x="540000" y="6112781"/>
            <a:ext cx="1897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1935</Words>
  <Application>Microsoft Office PowerPoint</Application>
  <PresentationFormat>宽屏</PresentationFormat>
  <Paragraphs>120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45</cp:revision>
  <dcterms:created xsi:type="dcterms:W3CDTF">2023-05-05T05:33:04Z</dcterms:created>
  <dcterms:modified xsi:type="dcterms:W3CDTF">2023-10-19T19:43:16Z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