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0" r:id="rId6"/>
    <p:sldId id="373" r:id="rId7"/>
    <p:sldId id="376" r:id="rId8"/>
    <p:sldId id="378" r:id="rId9"/>
    <p:sldId id="380" r:id="rId10"/>
    <p:sldId id="382" r:id="rId11"/>
    <p:sldId id="384" r:id="rId12"/>
    <p:sldId id="385" r:id="rId13"/>
    <p:sldId id="386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5" d="100"/>
          <a:sy n="45" d="100"/>
        </p:scale>
        <p:origin x="76" y="6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2" name="yt_shape_13572"/>
          <p:cNvSpPr txBox="1"/>
          <p:nvPr/>
        </p:nvSpPr>
        <p:spPr>
          <a:xfrm>
            <a:off x="540000" y="917324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571" name="yt_image_1357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17324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74" name="yt_shape_13574"/>
          <p:cNvSpPr txBox="1"/>
          <p:nvPr/>
        </p:nvSpPr>
        <p:spPr>
          <a:xfrm>
            <a:off x="540000" y="1620621"/>
            <a:ext cx="537006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由平面展开图制作立体模型</a:t>
            </a:r>
          </a:p>
        </p:txBody>
      </p:sp>
      <p:sp>
        <p:nvSpPr>
          <p:cNvPr id="13575" name="yt_shape_13575"/>
          <p:cNvSpPr txBox="1"/>
          <p:nvPr/>
        </p:nvSpPr>
        <p:spPr>
          <a:xfrm>
            <a:off x="540000" y="2124931"/>
            <a:ext cx="689932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下列图形经过折叠不能围成一个棱柱的是（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576" name="yt_image_1357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63459"/>
            <a:ext cx="4843099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78" name="yt_image_1357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60287" y="5286349"/>
            <a:ext cx="2071188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80" name="yt_shape_13580"/>
          <p:cNvSpPr txBox="1"/>
          <p:nvPr/>
        </p:nvSpPr>
        <p:spPr>
          <a:xfrm>
            <a:off x="540000" y="42250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如图是一个多面体的表面展开图，如果向里折后，面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在前面，从左面看是面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，那么从上面看是面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（填字母）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9553140">
            <a:extLst>
              <a:ext uri="{FF2B5EF4-FFF2-40B4-BE49-F238E27FC236}">
                <a16:creationId xmlns:a16="http://schemas.microsoft.com/office/drawing/2014/main" id="{D92432C9-5096-8232-7AB8-6E3F299503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6229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1D5C06C-53F8-001E-96B9-3CA9588823E2}"/>
              </a:ext>
            </a:extLst>
          </p:cNvPr>
          <p:cNvSpPr txBox="1"/>
          <p:nvPr/>
        </p:nvSpPr>
        <p:spPr>
          <a:xfrm>
            <a:off x="6622189" y="2078125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3EC1DF-ACDF-3EEB-2A52-AFF9D7A88320}"/>
              </a:ext>
            </a:extLst>
          </p:cNvPr>
          <p:cNvSpPr txBox="1"/>
          <p:nvPr/>
        </p:nvSpPr>
        <p:spPr>
          <a:xfrm>
            <a:off x="3193189" y="465372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0" name="yt_shape_13630"/>
          <p:cNvSpPr txBox="1"/>
          <p:nvPr/>
        </p:nvSpPr>
        <p:spPr>
          <a:xfrm>
            <a:off x="540000" y="900000"/>
            <a:ext cx="6684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如图所示是某校升旗台的三视图（单位：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631" name="yt_image_1363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5370" y="1531667"/>
            <a:ext cx="2501258" cy="256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33" name="yt_shape_13633"/>
          <p:cNvSpPr txBox="1"/>
          <p:nvPr/>
        </p:nvSpPr>
        <p:spPr>
          <a:xfrm>
            <a:off x="540000" y="4143353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）试画出台阶的立体模型；</a:t>
            </a:r>
          </a:p>
        </p:txBody>
      </p:sp>
      <p:sp>
        <p:nvSpPr>
          <p:cNvPr id="13634" name="yt_shape_13634"/>
          <p:cNvSpPr txBox="1"/>
          <p:nvPr/>
        </p:nvSpPr>
        <p:spPr>
          <a:xfrm>
            <a:off x="540000" y="4629517"/>
            <a:ext cx="3308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）计算出台阶的体积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635" name="yt_shape_13635"/>
          <p:cNvSpPr txBox="1"/>
          <p:nvPr/>
        </p:nvSpPr>
        <p:spPr>
          <a:xfrm>
            <a:off x="540000" y="5108820"/>
            <a:ext cx="17697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3636" name="yt_shape_13636"/>
          <p:cNvSpPr txBox="1"/>
          <p:nvPr/>
        </p:nvSpPr>
        <p:spPr>
          <a:xfrm>
            <a:off x="540119" y="55881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C3C4D3A-5878-2241-A243-A7C031B65C74}"/>
              </a:ext>
            </a:extLst>
          </p:cNvPr>
          <p:cNvSpPr txBox="1"/>
          <p:nvPr/>
        </p:nvSpPr>
        <p:spPr>
          <a:xfrm>
            <a:off x="449989" y="5062014"/>
            <a:ext cx="1932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9E41B7-7E45-EDF1-EE18-E9ACE8E33E4F}"/>
              </a:ext>
            </a:extLst>
          </p:cNvPr>
          <p:cNvSpPr txBox="1"/>
          <p:nvPr/>
        </p:nvSpPr>
        <p:spPr>
          <a:xfrm>
            <a:off x="450108" y="5541317"/>
            <a:ext cx="10424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84F255-9514-5A69-E8B7-575184C93C5D}"/>
              </a:ext>
            </a:extLst>
          </p:cNvPr>
          <p:cNvSpPr txBox="1"/>
          <p:nvPr/>
        </p:nvSpPr>
        <p:spPr>
          <a:xfrm>
            <a:off x="450108" y="6016805"/>
            <a:ext cx="2431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7.2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7" name="yt_shape_13637"/>
          <p:cNvSpPr txBox="1"/>
          <p:nvPr/>
        </p:nvSpPr>
        <p:spPr>
          <a:xfrm>
            <a:off x="540119" y="917705"/>
            <a:ext cx="114024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已知一个模型的三视图如图，其边长如图所示（单位：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638" name="yt_image_1363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7636" y="1553845"/>
            <a:ext cx="3457035" cy="2819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40" name="yt_shape_13640"/>
          <p:cNvSpPr txBox="1"/>
          <p:nvPr/>
        </p:nvSpPr>
        <p:spPr>
          <a:xfrm>
            <a:off x="623975" y="1865367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）请描述这个模型的形状；</a:t>
            </a:r>
          </a:p>
        </p:txBody>
      </p:sp>
      <p:sp>
        <p:nvSpPr>
          <p:cNvPr id="13641" name="yt_shape_13641"/>
          <p:cNvSpPr txBox="1"/>
          <p:nvPr/>
        </p:nvSpPr>
        <p:spPr>
          <a:xfrm>
            <a:off x="636817" y="2351837"/>
            <a:ext cx="5531191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）如果用油漆涂这个模型，每千克油漆可以涂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，需要油漆多少千克？</a:t>
            </a:r>
          </a:p>
        </p:txBody>
      </p:sp>
      <p:sp>
        <p:nvSpPr>
          <p:cNvPr id="13642" name="yt_shape_13642"/>
          <p:cNvSpPr txBox="1"/>
          <p:nvPr/>
        </p:nvSpPr>
        <p:spPr>
          <a:xfrm>
            <a:off x="540000" y="5871779"/>
            <a:ext cx="110030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）此模型由两个长方体组成：上面是一个小长方体，下面是一个大长方体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1B3DF4-6088-706F-C682-A92E527015A2}"/>
              </a:ext>
            </a:extLst>
          </p:cNvPr>
          <p:cNvSpPr txBox="1"/>
          <p:nvPr/>
        </p:nvSpPr>
        <p:spPr>
          <a:xfrm>
            <a:off x="498979" y="4408700"/>
            <a:ext cx="1114853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）此模型由两个长方体组成：上面是一个小长方体，下面是一个大长方体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yt_shape_13643">
            <a:extLst>
              <a:ext uri="{FF2B5EF4-FFF2-40B4-BE49-F238E27FC236}">
                <a16:creationId xmlns:a16="http://schemas.microsoft.com/office/drawing/2014/main" id="{FCE70064-C58E-0D89-4F32-E0C3587C36A7}"/>
              </a:ext>
            </a:extLst>
          </p:cNvPr>
          <p:cNvSpPr txBox="1"/>
          <p:nvPr/>
        </p:nvSpPr>
        <p:spPr>
          <a:xfrm>
            <a:off x="498979" y="4421600"/>
            <a:ext cx="7746797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）模型的表面积为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236000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23.6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23.6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kg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故需要油漆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千克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C29EE6-808F-E867-1F99-8247C42CDA10}"/>
              </a:ext>
            </a:extLst>
          </p:cNvPr>
          <p:cNvSpPr txBox="1"/>
          <p:nvPr/>
        </p:nvSpPr>
        <p:spPr>
          <a:xfrm>
            <a:off x="419490" y="4858630"/>
            <a:ext cx="10695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）模型的表面积为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8B9D11-6E5F-4F06-8607-CB2B89B13125}"/>
              </a:ext>
            </a:extLst>
          </p:cNvPr>
          <p:cNvSpPr txBox="1"/>
          <p:nvPr/>
        </p:nvSpPr>
        <p:spPr>
          <a:xfrm>
            <a:off x="419490" y="5334118"/>
            <a:ext cx="8687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236000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23.6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81D383E-AAC1-9241-8575-748843CE9768}"/>
              </a:ext>
            </a:extLst>
          </p:cNvPr>
          <p:cNvSpPr txBox="1"/>
          <p:nvPr/>
        </p:nvSpPr>
        <p:spPr>
          <a:xfrm>
            <a:off x="419490" y="5809607"/>
            <a:ext cx="2847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23.6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BBDF0A2-86CE-352F-6F75-BB7182C57CDE}"/>
              </a:ext>
            </a:extLst>
          </p:cNvPr>
          <p:cNvSpPr txBox="1"/>
          <p:nvPr/>
        </p:nvSpPr>
        <p:spPr>
          <a:xfrm>
            <a:off x="419490" y="6285094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故需要油漆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千克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5" name="yt_shape_13645"/>
          <p:cNvSpPr txBox="1"/>
          <p:nvPr/>
        </p:nvSpPr>
        <p:spPr>
          <a:xfrm>
            <a:off x="623392" y="764704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644" name="yt_image_1364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392" y="764704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47" name="yt_shape_13647"/>
          <p:cNvSpPr txBox="1"/>
          <p:nvPr/>
        </p:nvSpPr>
        <p:spPr>
          <a:xfrm>
            <a:off x="623511" y="14622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创新意识）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某种产品的形状是长方体，长为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，它的展开图如图所示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648" name="yt_image_1364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52926" y="3377174"/>
            <a:ext cx="2928969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50" name="yt_shape_13650"/>
          <p:cNvSpPr txBox="1"/>
          <p:nvPr/>
        </p:nvSpPr>
        <p:spPr>
          <a:xfrm>
            <a:off x="623392" y="2370934"/>
            <a:ext cx="323165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）求长方体的体积；</a:t>
            </a:r>
          </a:p>
        </p:txBody>
      </p:sp>
      <p:sp>
        <p:nvSpPr>
          <p:cNvPr id="2" name="yt_shape_13651">
            <a:extLst>
              <a:ext uri="{FF2B5EF4-FFF2-40B4-BE49-F238E27FC236}">
                <a16:creationId xmlns:a16="http://schemas.microsoft.com/office/drawing/2014/main" id="{D20CCC6F-55BF-9DA6-0A44-B6CCDEA4C903}"/>
              </a:ext>
            </a:extLst>
          </p:cNvPr>
          <p:cNvSpPr txBox="1"/>
          <p:nvPr/>
        </p:nvSpPr>
        <p:spPr>
          <a:xfrm>
            <a:off x="623392" y="2806310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）请为厂家设计一种包装纸箱，使每箱能装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件这种产品，要求没有空隙且要使该纸箱所用材料尽可能少（纸箱的表面积尽可能小）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）设长方体的高为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，则长方形的宽为（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根据题意可得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所以长方体的高为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，宽为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，长为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长方体的体积为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）设计的包装纸箱为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规格，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该纸箱的表面积为（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792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F4A9F2-87A4-01A8-EB1F-8D82B2C15933}"/>
              </a:ext>
            </a:extLst>
          </p:cNvPr>
          <p:cNvSpPr txBox="1"/>
          <p:nvPr/>
        </p:nvSpPr>
        <p:spPr>
          <a:xfrm>
            <a:off x="533381" y="3710480"/>
            <a:ext cx="8584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）设长方体的高为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，则长方形的宽为（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3F1D1D-0F35-8213-2242-429CDB1526EE}"/>
              </a:ext>
            </a:extLst>
          </p:cNvPr>
          <p:cNvSpPr txBox="1"/>
          <p:nvPr/>
        </p:nvSpPr>
        <p:spPr>
          <a:xfrm>
            <a:off x="533381" y="4185968"/>
            <a:ext cx="6452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根据题意可得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0B173F-C957-5521-375C-44AA6F0E6C77}"/>
              </a:ext>
            </a:extLst>
          </p:cNvPr>
          <p:cNvSpPr txBox="1"/>
          <p:nvPr/>
        </p:nvSpPr>
        <p:spPr>
          <a:xfrm>
            <a:off x="533381" y="4661456"/>
            <a:ext cx="6323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所以长方体的高为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D9EE0A6-14D7-3B5F-3EF3-F9B4CF55F277}"/>
              </a:ext>
            </a:extLst>
          </p:cNvPr>
          <p:cNvSpPr txBox="1"/>
          <p:nvPr/>
        </p:nvSpPr>
        <p:spPr>
          <a:xfrm>
            <a:off x="533381" y="5136944"/>
            <a:ext cx="5301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长方体的体积为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833E2E-EC0A-A548-153B-3098030CA3F4}"/>
              </a:ext>
            </a:extLst>
          </p:cNvPr>
          <p:cNvSpPr txBox="1"/>
          <p:nvPr/>
        </p:nvSpPr>
        <p:spPr>
          <a:xfrm>
            <a:off x="533381" y="5612432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）设计的包装纸箱为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规格，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693BA5-155F-3282-D13A-F8E8AB863D17}"/>
              </a:ext>
            </a:extLst>
          </p:cNvPr>
          <p:cNvSpPr txBox="1"/>
          <p:nvPr/>
        </p:nvSpPr>
        <p:spPr>
          <a:xfrm>
            <a:off x="533381" y="6087920"/>
            <a:ext cx="8654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该纸箱的表面积为（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792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1" name="yt_shape_13581"/>
          <p:cNvSpPr txBox="1"/>
          <p:nvPr/>
        </p:nvSpPr>
        <p:spPr>
          <a:xfrm>
            <a:off x="540000" y="2381301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如图所示的平面图形，可以围成的立体图形是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圆锥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585" name="yt_shape_13585"/>
          <p:cNvSpPr txBox="1"/>
          <p:nvPr/>
        </p:nvSpPr>
        <p:spPr>
          <a:xfrm>
            <a:off x="540000" y="45140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82" name="yt_shape_13582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00689" y="2860604"/>
            <a:ext cx="1190620" cy="1603008"/>
            <a:chOff x="0" y="0"/>
            <a:chExt cx="1190620" cy="1603008"/>
          </a:xfrm>
        </p:grpSpPr>
        <p:pic>
          <p:nvPicPr>
            <p:cNvPr id="2" name="yt_image_13582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0620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84" name="yt_shape_13584"/>
            <p:cNvSpPr txBox="1"/>
            <p:nvPr/>
          </p:nvSpPr>
          <p:spPr>
            <a:xfrm>
              <a:off x="62029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FE5D92B-3747-4810-74CC-7587DDD5E61C}"/>
              </a:ext>
            </a:extLst>
          </p:cNvPr>
          <p:cNvSpPr txBox="1"/>
          <p:nvPr/>
        </p:nvSpPr>
        <p:spPr>
          <a:xfrm>
            <a:off x="7079389" y="233449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圆锥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6" name="yt_shape_13586"/>
          <p:cNvSpPr txBox="1"/>
          <p:nvPr/>
        </p:nvSpPr>
        <p:spPr>
          <a:xfrm>
            <a:off x="540000" y="2472532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如图所示的平面图形，可以制作成的立体图形是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三棱锥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590" name="yt_shape_13590"/>
          <p:cNvSpPr txBox="1"/>
          <p:nvPr/>
        </p:nvSpPr>
        <p:spPr>
          <a:xfrm>
            <a:off x="540000" y="442281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87" name="yt_shape_13587" title="H_99.85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58997" y="3104199"/>
            <a:ext cx="2274004" cy="1268109"/>
            <a:chOff x="0" y="0"/>
            <a:chExt cx="2274004" cy="1268109"/>
          </a:xfrm>
        </p:grpSpPr>
        <p:pic>
          <p:nvPicPr>
            <p:cNvPr id="2" name="yt_image_13587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74004" cy="8721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89" name="yt_shape_13589"/>
            <p:cNvSpPr txBox="1"/>
            <p:nvPr/>
          </p:nvSpPr>
          <p:spPr>
            <a:xfrm>
              <a:off x="603721" y="9081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252F644-1D44-F01E-C6A1-5139685AB1BA}"/>
              </a:ext>
            </a:extLst>
          </p:cNvPr>
          <p:cNvSpPr txBox="1"/>
          <p:nvPr/>
        </p:nvSpPr>
        <p:spPr>
          <a:xfrm>
            <a:off x="7384189" y="242572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三棱锥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1" name="yt_shape_13591"/>
          <p:cNvSpPr txBox="1"/>
          <p:nvPr/>
        </p:nvSpPr>
        <p:spPr>
          <a:xfrm>
            <a:off x="540000" y="1117003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由三视图制作立体模型</a:t>
            </a:r>
          </a:p>
        </p:txBody>
      </p:sp>
      <p:sp>
        <p:nvSpPr>
          <p:cNvPr id="13592" name="yt_shape_13592"/>
          <p:cNvSpPr txBox="1"/>
          <p:nvPr/>
        </p:nvSpPr>
        <p:spPr>
          <a:xfrm>
            <a:off x="540000" y="1621313"/>
            <a:ext cx="1091805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若一个几何体的主视图、左视图、俯视图都是正方形，则这个几何体是（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93" name="yt_table_1359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504847"/>
              </p:ext>
            </p:extLst>
          </p:nvPr>
        </p:nvGraphicFramePr>
        <p:xfrm>
          <a:off x="540000" y="2107477"/>
          <a:ext cx="4184968" cy="950976"/>
        </p:xfrm>
        <a:graphic>
          <a:graphicData uri="http://schemas.openxmlformats.org/drawingml/2006/table">
            <a:tbl>
              <a:tblPr/>
              <a:tblGrid>
                <a:gridCol w="2719705">
                  <a:extLst>
                    <a:ext uri="{9D8B030D-6E8A-4147-A177-3AD203B41FA5}">
                      <a16:colId xmlns:a16="http://schemas.microsoft.com/office/drawing/2014/main" val="10448"/>
                    </a:ext>
                  </a:extLst>
                </a:gridCol>
                <a:gridCol w="1465263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正方体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</a:tbl>
          </a:graphicData>
        </a:graphic>
      </p:graphicFrame>
      <p:sp>
        <p:nvSpPr>
          <p:cNvPr id="13595" name="yt_shape_13595"/>
          <p:cNvSpPr txBox="1"/>
          <p:nvPr/>
        </p:nvSpPr>
        <p:spPr>
          <a:xfrm>
            <a:off x="540000" y="3109031"/>
            <a:ext cx="845584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已知某几何体的三视图如图所示，则该几何体可能是（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596" name="yt_image_13596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5796" y="3933056"/>
            <a:ext cx="4660407" cy="235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553209">
            <a:extLst>
              <a:ext uri="{FF2B5EF4-FFF2-40B4-BE49-F238E27FC236}">
                <a16:creationId xmlns:a16="http://schemas.microsoft.com/office/drawing/2014/main" id="{B7D4F9B6-8C5D-515B-CB54-D3A9E40DC0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5868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12B5A78-A1A1-CB47-85CD-EBC9CAEA2636}"/>
              </a:ext>
            </a:extLst>
          </p:cNvPr>
          <p:cNvSpPr txBox="1"/>
          <p:nvPr/>
        </p:nvSpPr>
        <p:spPr>
          <a:xfrm>
            <a:off x="10584589" y="1574507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9F6560-72D7-EF2D-90A2-CF7BCCD2F2EF}"/>
              </a:ext>
            </a:extLst>
          </p:cNvPr>
          <p:cNvSpPr txBox="1"/>
          <p:nvPr/>
        </p:nvSpPr>
        <p:spPr>
          <a:xfrm>
            <a:off x="8146189" y="3062225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8" name="yt_shape_13598"/>
          <p:cNvSpPr txBox="1"/>
          <p:nvPr/>
        </p:nvSpPr>
        <p:spPr>
          <a:xfrm>
            <a:off x="540000" y="1409113"/>
            <a:ext cx="753251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一个几何体的三视图如图所示，则该几何体是（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599" name="yt_image_1359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3241" y="2033924"/>
            <a:ext cx="4685518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01" name="yt_shape_13601"/>
          <p:cNvSpPr txBox="1"/>
          <p:nvPr/>
        </p:nvSpPr>
        <p:spPr>
          <a:xfrm>
            <a:off x="540119" y="3990819"/>
            <a:ext cx="11111999" cy="13387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某几何体的主视图、左视图、俯视图分别是</a:t>
            </a:r>
            <a:r>
              <a:rPr lang="zh-CN" altLang="zh-CN" sz="4550" b="0" i="0" u="none">
                <a:noFill/>
                <a:effectLst/>
                <a:latin typeface="Times New Roman" pitchFamily="46"/>
                <a:ea typeface="Times New Roman" pitchFamily="46"/>
                <a:cs typeface="宋体" pitchFamily="46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cs typeface="宋体" pitchFamily="7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，则这个几何体是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四棱柱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9553290">
            <a:extLst>
              <a:ext uri="{FF2B5EF4-FFF2-40B4-BE49-F238E27FC236}">
                <a16:creationId xmlns:a16="http://schemas.microsoft.com/office/drawing/2014/main" id="{978DAAB2-F833-07E4-1975-2001031B05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919" y="4054764"/>
            <a:ext cx="1775017" cy="77355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4E94C1-545C-A6F4-E3D9-54B5E814BD49}"/>
              </a:ext>
            </a:extLst>
          </p:cNvPr>
          <p:cNvSpPr txBox="1"/>
          <p:nvPr/>
        </p:nvSpPr>
        <p:spPr>
          <a:xfrm>
            <a:off x="7231789" y="1362307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E606C3-A73F-886A-8FFB-4435680028AE}"/>
              </a:ext>
            </a:extLst>
          </p:cNvPr>
          <p:cNvSpPr txBox="1"/>
          <p:nvPr/>
        </p:nvSpPr>
        <p:spPr>
          <a:xfrm>
            <a:off x="10920536" y="4293096"/>
            <a:ext cx="484886" cy="99505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78829B-673B-E5AC-F59D-7D9F2D852290}"/>
              </a:ext>
            </a:extLst>
          </p:cNvPr>
          <p:cNvSpPr txBox="1"/>
          <p:nvPr/>
        </p:nvSpPr>
        <p:spPr>
          <a:xfrm>
            <a:off x="564437" y="483727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棱柱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yt_image_13815">
            <a:extLst>
              <a:ext uri="{FF2B5EF4-FFF2-40B4-BE49-F238E27FC236}">
                <a16:creationId xmlns:a16="http://schemas.microsoft.com/office/drawing/2014/main" id="{F47D3EE9-75CE-5379-4C0C-AC165B328EB3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7028" y="1510595"/>
            <a:ext cx="4817944" cy="68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817">
            <a:extLst>
              <a:ext uri="{FF2B5EF4-FFF2-40B4-BE49-F238E27FC236}">
                <a16:creationId xmlns:a16="http://schemas.microsoft.com/office/drawing/2014/main" id="{A17D75A2-054E-D12F-92B1-C91F594F1777}"/>
              </a:ext>
            </a:extLst>
          </p:cNvPr>
          <p:cNvSpPr txBox="1"/>
          <p:nvPr/>
        </p:nvSpPr>
        <p:spPr>
          <a:xfrm>
            <a:off x="623392" y="4901885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解：如图所示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5" name="yt_image_13818">
            <a:extLst>
              <a:ext uri="{FF2B5EF4-FFF2-40B4-BE49-F238E27FC236}">
                <a16:creationId xmlns:a16="http://schemas.microsoft.com/office/drawing/2014/main" id="{85230DFF-B4AB-3C64-5E4E-56BD046CFC61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t="67530"/>
          <a:stretch/>
        </p:blipFill>
        <p:spPr bwMode="auto">
          <a:xfrm>
            <a:off x="3755329" y="4073539"/>
            <a:ext cx="4683542" cy="82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814">
            <a:extLst>
              <a:ext uri="{FF2B5EF4-FFF2-40B4-BE49-F238E27FC236}">
                <a16:creationId xmlns:a16="http://schemas.microsoft.com/office/drawing/2014/main" id="{E34E5548-AE02-5845-1722-E631A5845C31}"/>
              </a:ext>
            </a:extLst>
          </p:cNvPr>
          <p:cNvSpPr txBox="1"/>
          <p:nvPr/>
        </p:nvSpPr>
        <p:spPr>
          <a:xfrm>
            <a:off x="623392" y="1024122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如图，根据主视图和俯视图找出物体（连线）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7" name="yt_image_13818">
            <a:extLst>
              <a:ext uri="{FF2B5EF4-FFF2-40B4-BE49-F238E27FC236}">
                <a16:creationId xmlns:a16="http://schemas.microsoft.com/office/drawing/2014/main" id="{FD4A5E6F-AC1F-5A08-7D32-DF681201E618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b="57662"/>
          <a:stretch/>
        </p:blipFill>
        <p:spPr bwMode="auto">
          <a:xfrm>
            <a:off x="3755329" y="2642274"/>
            <a:ext cx="4683542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845C217-E1CE-A176-C7AF-D242DB540B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396422">
            <a:off x="4859057" y="3965330"/>
            <a:ext cx="779783" cy="36022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129452B-F5B3-F464-8F42-BA00C9266A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28845">
            <a:off x="5318082" y="4067262"/>
            <a:ext cx="761167" cy="19380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2D6049D-552E-6209-81AD-815E651A76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72199">
            <a:off x="7328384" y="3909448"/>
            <a:ext cx="782828" cy="34899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A9BB139-77DF-0D7E-B33C-D741E24D10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9164" y="3709302"/>
            <a:ext cx="847843" cy="387755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37CD0D0-8A00-62B5-12F4-9933C36555A1}"/>
              </a:ext>
            </a:extLst>
          </p:cNvPr>
          <p:cNvCxnSpPr/>
          <p:nvPr/>
        </p:nvCxnSpPr>
        <p:spPr>
          <a:xfrm>
            <a:off x="4943872" y="3722394"/>
            <a:ext cx="1529213" cy="3746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F024666-9F1B-E406-6E2A-5643B5327791}"/>
              </a:ext>
            </a:extLst>
          </p:cNvPr>
          <p:cNvCxnSpPr>
            <a:cxnSpLocks/>
          </p:cNvCxnSpPr>
          <p:nvPr/>
        </p:nvCxnSpPr>
        <p:spPr>
          <a:xfrm flipV="1">
            <a:off x="4871863" y="3748785"/>
            <a:ext cx="3079038" cy="52655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05FD1B3-0610-7427-D571-F7B0D2FC938D}"/>
              </a:ext>
            </a:extLst>
          </p:cNvPr>
          <p:cNvCxnSpPr>
            <a:cxnSpLocks/>
          </p:cNvCxnSpPr>
          <p:nvPr/>
        </p:nvCxnSpPr>
        <p:spPr>
          <a:xfrm>
            <a:off x="6398505" y="3739732"/>
            <a:ext cx="1603794" cy="52499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t_shape_13821">
            <a:extLst>
              <a:ext uri="{FF2B5EF4-FFF2-40B4-BE49-F238E27FC236}">
                <a16:creationId xmlns:a16="http://schemas.microsoft.com/office/drawing/2014/main" id="{E1393C29-0373-BF04-4FAC-893E2982D918}"/>
              </a:ext>
            </a:extLst>
          </p:cNvPr>
          <p:cNvSpPr txBox="1"/>
          <p:nvPr/>
        </p:nvSpPr>
        <p:spPr>
          <a:xfrm>
            <a:off x="540000" y="213285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如图，甲、乙、丙都是由大小相同的正方体搭成的几何体的俯视图，小正方形中的数字表示该位置小正方体的个数，其中主视图相同的是（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5" name="yt_table_13823_skip" title="H_149.76">
            <a:extLst>
              <a:ext uri="{FF2B5EF4-FFF2-40B4-BE49-F238E27FC236}">
                <a16:creationId xmlns:a16="http://schemas.microsoft.com/office/drawing/2014/main" id="{83CCF5FE-3DBD-DB23-CFC8-EA07396802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065871"/>
              </p:ext>
            </p:extLst>
          </p:nvPr>
        </p:nvGraphicFramePr>
        <p:xfrm>
          <a:off x="539881" y="3099151"/>
          <a:ext cx="3311525" cy="1901952"/>
        </p:xfrm>
        <a:graphic>
          <a:graphicData uri="http://schemas.openxmlformats.org/drawingml/2006/table">
            <a:tbl>
              <a:tblPr/>
              <a:tblGrid>
                <a:gridCol w="3311525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仅有甲和乙相同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仅有甲和丙相同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仅有乙和丙相同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甲、乙、丙都相同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"/>
                  </a:ext>
                </a:extLst>
              </a:tr>
            </a:tbl>
          </a:graphicData>
        </a:graphic>
      </p:graphicFrame>
      <p:pic>
        <p:nvPicPr>
          <p:cNvPr id="6" name="yt_image_13822_skip" title="H_91.98">
            <a:extLst>
              <a:ext uri="{FF2B5EF4-FFF2-40B4-BE49-F238E27FC236}">
                <a16:creationId xmlns:a16="http://schemas.microsoft.com/office/drawing/2014/main" id="{ACFDD5CE-570A-B6E1-3D25-7D4084A0526B}"/>
              </a:ex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5458" y="3573016"/>
            <a:ext cx="3896541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BFF9B0A-BEC0-5612-C9A5-7F342477BA00}"/>
              </a:ext>
            </a:extLst>
          </p:cNvPr>
          <p:cNvSpPr txBox="1"/>
          <p:nvPr/>
        </p:nvSpPr>
        <p:spPr>
          <a:xfrm>
            <a:off x="8527188" y="256153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" name="yt_shape_10037">
            <a:extLst>
              <a:ext uri="{FF2B5EF4-FFF2-40B4-BE49-F238E27FC236}">
                <a16:creationId xmlns:a16="http://schemas.microsoft.com/office/drawing/2014/main" id="{126B3B06-01CA-E7C4-4EC8-A1F948DCFC55}"/>
              </a:ext>
            </a:extLst>
          </p:cNvPr>
          <p:cNvSpPr txBox="1"/>
          <p:nvPr/>
        </p:nvSpPr>
        <p:spPr>
          <a:xfrm>
            <a:off x="528272" y="1628546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不能正确地用三视图想象立体图形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3" name="yt_shape_1697709168870">
            <a:extLst>
              <a:ext uri="{FF2B5EF4-FFF2-40B4-BE49-F238E27FC236}">
                <a16:creationId xmlns:a16="http://schemas.microsoft.com/office/drawing/2014/main" id="{85553B08-2BF0-F957-35E2-A7D6922352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272" y="1689756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5" name="yt_shape_13615"/>
          <p:cNvSpPr txBox="1"/>
          <p:nvPr/>
        </p:nvSpPr>
        <p:spPr>
          <a:xfrm>
            <a:off x="540000" y="1173578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614" name="yt_image_1361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73578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7" name="yt_shape_13617"/>
          <p:cNvSpPr txBox="1"/>
          <p:nvPr/>
        </p:nvSpPr>
        <p:spPr>
          <a:xfrm>
            <a:off x="540119" y="1865447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如图，将图中的阴影部分剪下来，围成一个几何体的侧面，使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重合，则所围成的几何体图形是图中的（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618" name="yt_image_1361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7166" y="2984106"/>
            <a:ext cx="1057667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20" name="yt_image_13620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717397"/>
            <a:ext cx="4896633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406479-FD5E-15D2-3A79-0D3E4C0C9A9A}"/>
              </a:ext>
            </a:extLst>
          </p:cNvPr>
          <p:cNvSpPr txBox="1"/>
          <p:nvPr/>
        </p:nvSpPr>
        <p:spPr>
          <a:xfrm>
            <a:off x="4869708" y="2294129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t_shape_13833">
            <a:extLst>
              <a:ext uri="{FF2B5EF4-FFF2-40B4-BE49-F238E27FC236}">
                <a16:creationId xmlns:a16="http://schemas.microsoft.com/office/drawing/2014/main" id="{F11B4061-2D07-26AE-D550-E3F11A05E65F}"/>
              </a:ext>
            </a:extLst>
          </p:cNvPr>
          <p:cNvSpPr txBox="1"/>
          <p:nvPr/>
        </p:nvSpPr>
        <p:spPr>
          <a:xfrm>
            <a:off x="540000" y="1271835"/>
            <a:ext cx="922528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如图所示的立方体，如果把它展开，可以是下列图形中的（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5" name="yt_shape_13836">
            <a:extLst>
              <a:ext uri="{FF2B5EF4-FFF2-40B4-BE49-F238E27FC236}">
                <a16:creationId xmlns:a16="http://schemas.microsoft.com/office/drawing/2014/main" id="{402DF47F-50CD-EC69-EE6C-D64993D482F8}"/>
              </a:ext>
            </a:extLst>
          </p:cNvPr>
          <p:cNvSpPr txBox="1"/>
          <p:nvPr/>
        </p:nvSpPr>
        <p:spPr>
          <a:xfrm>
            <a:off x="540000" y="1910363"/>
            <a:ext cx="4675447" cy="12044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50" b="0" i="0" u="none" spc="-6550">
                <a:solidFill>
                  <a:srgbClr val="1EE3CF"/>
                </a:solidFill>
                <a:effectLst/>
                <a:latin typeface="白正" pitchFamily="27"/>
                <a:ea typeface="宋体" pitchFamily="27"/>
                <a:cs typeface="宋体" pitchFamily="27"/>
              </a:rPr>
              <a:t> </a:t>
            </a:r>
            <a:r>
              <a:rPr lang="en-US" altLang="zh-CN" sz="2700" b="0" i="0" u="none" spc="5910">
                <a:solidFill>
                  <a:srgbClr val="1EE3CF"/>
                </a:solidFill>
                <a:effectLst/>
                <a:latin typeface="白正" pitchFamily="27"/>
                <a:ea typeface="宋体" pitchFamily="27"/>
                <a:cs typeface="宋体" pitchFamily="27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6550" b="0" i="0" u="none" spc="26061">
                <a:solidFill>
                  <a:srgbClr val="1EE3CF"/>
                </a:solidFill>
                <a:effectLst/>
                <a:latin typeface="白正" pitchFamily="66"/>
                <a:ea typeface="宋体" pitchFamily="66"/>
                <a:cs typeface="宋体" pitchFamily="66"/>
              </a:rPr>
              <a:t> </a:t>
            </a:r>
          </a:p>
        </p:txBody>
      </p:sp>
      <p:pic>
        <p:nvPicPr>
          <p:cNvPr id="6" name="yt_image_13834">
            <a:extLst>
              <a:ext uri="{FF2B5EF4-FFF2-40B4-BE49-F238E27FC236}">
                <a16:creationId xmlns:a16="http://schemas.microsoft.com/office/drawing/2014/main" id="{3BB2E9AA-07E5-6CBF-BF87-3A3F7A87BBED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9736" y="2402049"/>
            <a:ext cx="836103" cy="54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yt_image_13835">
            <a:extLst>
              <a:ext uri="{FF2B5EF4-FFF2-40B4-BE49-F238E27FC236}">
                <a16:creationId xmlns:a16="http://schemas.microsoft.com/office/drawing/2014/main" id="{F8EAE44C-DC97-94EC-892C-BC803A33D1BA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9856" y="1885209"/>
            <a:ext cx="3515335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3838">
            <a:extLst>
              <a:ext uri="{FF2B5EF4-FFF2-40B4-BE49-F238E27FC236}">
                <a16:creationId xmlns:a16="http://schemas.microsoft.com/office/drawing/2014/main" id="{83ACE325-47BD-C194-A537-DF4B234A493C}"/>
              </a:ext>
            </a:extLst>
          </p:cNvPr>
          <p:cNvSpPr txBox="1"/>
          <p:nvPr/>
        </p:nvSpPr>
        <p:spPr>
          <a:xfrm>
            <a:off x="540119" y="32661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（原创题）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把如图所示的长方体材料切割成一个体积最大的圆柱，则这个圆柱的体积是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3000πcm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（结果不作近似计算）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9" name="yt_image_13839">
            <a:extLst>
              <a:ext uri="{FF2B5EF4-FFF2-40B4-BE49-F238E27FC236}">
                <a16:creationId xmlns:a16="http://schemas.microsoft.com/office/drawing/2014/main" id="{9C81BFBB-83B6-58EC-D508-731AEC476496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5082" y="4377968"/>
            <a:ext cx="1821834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0A80582-4A78-958D-F826-2097746E53E3}"/>
              </a:ext>
            </a:extLst>
          </p:cNvPr>
          <p:cNvSpPr txBox="1"/>
          <p:nvPr/>
        </p:nvSpPr>
        <p:spPr>
          <a:xfrm>
            <a:off x="8908189" y="1225029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0AFB6D8-76DE-77AB-9708-76EE2C3E13D5}"/>
              </a:ext>
            </a:extLst>
          </p:cNvPr>
          <p:cNvSpPr txBox="1"/>
          <p:nvPr/>
        </p:nvSpPr>
        <p:spPr>
          <a:xfrm>
            <a:off x="1669308" y="3694851"/>
            <a:ext cx="1416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3000πcm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1199</Words>
  <Application>Microsoft Office PowerPoint</Application>
  <PresentationFormat>宽屏</PresentationFormat>
  <Paragraphs>85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45</cp:revision>
  <dcterms:created xsi:type="dcterms:W3CDTF">2023-05-05T05:33:04Z</dcterms:created>
  <dcterms:modified xsi:type="dcterms:W3CDTF">2023-10-21T04:45:44Z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