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9" r:id="rId7"/>
    <p:sldId id="370" r:id="rId8"/>
    <p:sldId id="371" r:id="rId9"/>
    <p:sldId id="373" r:id="rId10"/>
    <p:sldId id="381" r:id="rId11"/>
    <p:sldId id="375" r:id="rId12"/>
    <p:sldId id="376" r:id="rId13"/>
    <p:sldId id="382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bin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bin"/><Relationship Id="rId3" Type="http://schemas.openxmlformats.org/officeDocument/2006/relationships/image" Target="../media/image38.png"/><Relationship Id="rId7" Type="http://schemas.openxmlformats.org/officeDocument/2006/relationships/image" Target="../media/image27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bin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6" name="yt_shape_12706"/>
          <p:cNvSpPr txBox="1"/>
          <p:nvPr/>
        </p:nvSpPr>
        <p:spPr>
          <a:xfrm>
            <a:off x="540000" y="1961358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05" name="yt_image_1270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61358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8" name="yt_shape_12708"/>
          <p:cNvSpPr txBox="1"/>
          <p:nvPr/>
        </p:nvSpPr>
        <p:spPr>
          <a:xfrm>
            <a:off x="540119" y="26589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如图，在进行测量时，视线与水平线所成的角中，当视线在水平线的上方时叫做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仰角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；当视线在水平线的下方时叫做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俯角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09" name="yt_image_1270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4984" y="3770740"/>
            <a:ext cx="2222031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39DD7B-15BA-D440-658D-1B579770F332}"/>
              </a:ext>
            </a:extLst>
          </p:cNvPr>
          <p:cNvSpPr txBox="1"/>
          <p:nvPr/>
        </p:nvSpPr>
        <p:spPr>
          <a:xfrm>
            <a:off x="1059708" y="30876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仰角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8D6BF0-4D35-E4EC-3C6D-BF1B15DFA3A3}"/>
              </a:ext>
            </a:extLst>
          </p:cNvPr>
          <p:cNvSpPr txBox="1"/>
          <p:nvPr/>
        </p:nvSpPr>
        <p:spPr>
          <a:xfrm>
            <a:off x="6546107" y="30876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俯角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5" name="yt_shape_12765"/>
          <p:cNvSpPr txBox="1"/>
          <p:nvPr/>
        </p:nvSpPr>
        <p:spPr>
          <a:xfrm>
            <a:off x="540001" y="764704"/>
            <a:ext cx="10917096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如图，某城市的一座古塔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坐落在湖边，数学老师带领学生隔湖测量古塔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的高度，在点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处测得塔尖点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的仰角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，沿射线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方向前进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到达湖边点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处，测得塔尖点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在湖中的倒影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的俯角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，根据测得的数据，计算这座古塔的高度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sin31°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cos31°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tan31°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66" name="yt_image_1276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3284984"/>
            <a:ext cx="1832704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768">
                <a:extLst>
                  <a:ext uri="{FF2B5EF4-FFF2-40B4-BE49-F238E27FC236}">
                    <a16:creationId xmlns:a16="http://schemas.microsoft.com/office/drawing/2014/main" id="{F95FB6F0-C60C-F7D8-81D1-A168E4850B62}"/>
                  </a:ext>
                </a:extLst>
              </p:cNvPr>
              <p:cNvSpPr txBox="1"/>
              <p:nvPr/>
            </p:nvSpPr>
            <p:spPr>
              <a:xfrm>
                <a:off x="540000" y="3113745"/>
                <a:ext cx="4667945" cy="36770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tan31°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52.5.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答：这座古塔的高度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52.5m.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768">
                <a:extLst>
                  <a:ext uri="{FF2B5EF4-FFF2-40B4-BE49-F238E27FC236}">
                    <a16:creationId xmlns:a16="http://schemas.microsoft.com/office/drawing/2014/main" id="{F95FB6F0-C60C-F7D8-81D1-A168E4850B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3745"/>
                <a:ext cx="4667945" cy="3677097"/>
              </a:xfrm>
              <a:prstGeom prst="rect">
                <a:avLst/>
              </a:prstGeom>
              <a:blipFill>
                <a:blip r:embed="rId3"/>
                <a:stretch>
                  <a:fillRect l="-4052" t="-1493" r="-2876" b="-4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85CD554-0BFD-59F3-D926-4C4755A794E4}"/>
              </a:ext>
            </a:extLst>
          </p:cNvPr>
          <p:cNvSpPr txBox="1"/>
          <p:nvPr/>
        </p:nvSpPr>
        <p:spPr>
          <a:xfrm>
            <a:off x="449989" y="3066939"/>
            <a:ext cx="394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588408-D5DF-7542-A89E-EE45C3C5400B}"/>
              </a:ext>
            </a:extLst>
          </p:cNvPr>
          <p:cNvSpPr txBox="1"/>
          <p:nvPr/>
        </p:nvSpPr>
        <p:spPr>
          <a:xfrm>
            <a:off x="449989" y="3542427"/>
            <a:ext cx="431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32FEF1-49FD-B2B0-2CF8-6FD44301857F}"/>
              </a:ext>
            </a:extLst>
          </p:cNvPr>
          <p:cNvSpPr txBox="1"/>
          <p:nvPr/>
        </p:nvSpPr>
        <p:spPr>
          <a:xfrm>
            <a:off x="449989" y="4017915"/>
            <a:ext cx="452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ABFC20-F1C0-FF9F-31CA-7514ADBAEC50}"/>
                  </a:ext>
                </a:extLst>
              </p:cNvPr>
              <p:cNvSpPr txBox="1"/>
              <p:nvPr/>
            </p:nvSpPr>
            <p:spPr>
              <a:xfrm>
                <a:off x="449989" y="4493403"/>
                <a:ext cx="376212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ABFC20-F1C0-FF9F-31CA-7514ADBAEC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3403"/>
                <a:ext cx="3762122" cy="772110"/>
              </a:xfrm>
              <a:prstGeom prst="rect">
                <a:avLst/>
              </a:prstGeom>
              <a:blipFill>
                <a:blip r:embed="rId4"/>
                <a:stretch>
                  <a:fillRect l="-2593" r="-2755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222A76-2A1E-BFE5-DD79-B175F55A223F}"/>
                  </a:ext>
                </a:extLst>
              </p:cNvPr>
              <p:cNvSpPr txBox="1"/>
              <p:nvPr/>
            </p:nvSpPr>
            <p:spPr>
              <a:xfrm>
                <a:off x="449989" y="5171901"/>
                <a:ext cx="2449831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tan31°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222A76-2A1E-BFE5-DD79-B175F55A22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1901"/>
                <a:ext cx="2449831" cy="730326"/>
              </a:xfrm>
              <a:prstGeom prst="rect">
                <a:avLst/>
              </a:prstGeom>
              <a:blipFill>
                <a:blip r:embed="rId5"/>
                <a:stretch>
                  <a:fillRect l="-3980" r="-3483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BB923EA-7217-4EB2-D38C-F4088A8DF91A}"/>
              </a:ext>
            </a:extLst>
          </p:cNvPr>
          <p:cNvSpPr txBox="1"/>
          <p:nvPr/>
        </p:nvSpPr>
        <p:spPr>
          <a:xfrm>
            <a:off x="449989" y="5808615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52.5.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A2D67E-6459-4B4E-3B2B-1A29E2DBC5B9}"/>
              </a:ext>
            </a:extLst>
          </p:cNvPr>
          <p:cNvSpPr txBox="1"/>
          <p:nvPr/>
        </p:nvSpPr>
        <p:spPr>
          <a:xfrm>
            <a:off x="449989" y="6284103"/>
            <a:ext cx="480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答：这座古塔的高度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52.5m.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2" name="yt_shape_12772"/>
          <p:cNvSpPr txBox="1"/>
          <p:nvPr/>
        </p:nvSpPr>
        <p:spPr>
          <a:xfrm>
            <a:off x="479257" y="674907"/>
            <a:ext cx="4517262" cy="78912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4500" b="0" i="0" u="none" spc="-3000">
                <a:noFill/>
                <a:effectLst/>
                <a:latin typeface="白正" pitchFamily="45"/>
                <a:ea typeface="宋体" pitchFamily="45"/>
                <a:cs typeface="宋体" pitchFamily="45"/>
                <a:sym typeface="Finished"/>
              </a:rPr>
              <a:t>　　</a:t>
            </a:r>
            <a:r>
              <a:rPr lang="zh-CN" altLang="zh-CN" sz="3900" b="0" i="0" u="none">
                <a:noFill/>
                <a:effectLst/>
                <a:latin typeface="Times New Roman" pitchFamily="39"/>
                <a:ea typeface="Times New Roman" pitchFamily="39"/>
                <a:cs typeface="宋体" pitchFamily="39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   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cs typeface="宋体" pitchFamily="17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73" name="yt_shape_12773"/>
              <p:cNvSpPr txBox="1"/>
              <p:nvPr/>
            </p:nvSpPr>
            <p:spPr>
              <a:xfrm>
                <a:off x="479376" y="1514822"/>
                <a:ext cx="11111999" cy="19141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（烟台市中考）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随着科技的发展，无人机已广泛应用于生产生活，如代替人们在高空测量距离和高度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圆圆要测量教学楼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的高度，借助无人机设计了如下测量方案：如图，圆圆在离教学楼底部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处，遥控无人机旋停在点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的正上方的点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处，测得教学楼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49.6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已知目高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773" name="yt_shape_127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514822"/>
                <a:ext cx="11111999" cy="1914178"/>
              </a:xfrm>
              <a:prstGeom prst="rect">
                <a:avLst/>
              </a:prstGeom>
              <a:blipFill>
                <a:blip r:embed="rId2"/>
                <a:stretch>
                  <a:fillRect l="-1701" t="-2540" r="-1153" b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75" name="yt_image_12775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7190" y="3506963"/>
            <a:ext cx="2692569" cy="22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7" name="yt_shape_12777"/>
          <p:cNvSpPr txBox="1"/>
          <p:nvPr/>
        </p:nvSpPr>
        <p:spPr>
          <a:xfrm>
            <a:off x="479257" y="3506963"/>
            <a:ext cx="360675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）求教学楼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的高度；</a:t>
            </a:r>
          </a:p>
        </p:txBody>
      </p:sp>
      <p:pic>
        <p:nvPicPr>
          <p:cNvPr id="3" name="yt_shape_1697709473765">
            <a:extLst>
              <a:ext uri="{FF2B5EF4-FFF2-40B4-BE49-F238E27FC236}">
                <a16:creationId xmlns:a16="http://schemas.microsoft.com/office/drawing/2014/main" id="{E58A4ECF-01E0-4892-D316-EFB756A8A6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257" y="742185"/>
            <a:ext cx="4092767" cy="64693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E5C3C5-58E8-C463-29F5-60BFB4F314C8}"/>
              </a:ext>
            </a:extLst>
          </p:cNvPr>
          <p:cNvSpPr txBox="1"/>
          <p:nvPr/>
        </p:nvSpPr>
        <p:spPr>
          <a:xfrm>
            <a:off x="335360" y="1104673"/>
            <a:ext cx="4921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2777">
            <a:extLst>
              <a:ext uri="{FF2B5EF4-FFF2-40B4-BE49-F238E27FC236}">
                <a16:creationId xmlns:a16="http://schemas.microsoft.com/office/drawing/2014/main" id="{5FD6E752-CC43-6807-0AE7-0138D180BF60}"/>
              </a:ext>
            </a:extLst>
          </p:cNvPr>
          <p:cNvSpPr txBox="1"/>
          <p:nvPr/>
        </p:nvSpPr>
        <p:spPr>
          <a:xfrm>
            <a:off x="335360" y="764704"/>
            <a:ext cx="360675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）求教学楼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的高度；</a:t>
            </a:r>
          </a:p>
        </p:txBody>
      </p:sp>
      <p:pic>
        <p:nvPicPr>
          <p:cNvPr id="4" name="yt_image_12775">
            <a:extLst>
              <a:ext uri="{FF2B5EF4-FFF2-40B4-BE49-F238E27FC236}">
                <a16:creationId xmlns:a16="http://schemas.microsoft.com/office/drawing/2014/main" id="{70FD5F5D-95A1-8264-3B11-88D1FCC45903}"/>
              </a:ex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982392"/>
            <a:ext cx="2692569" cy="22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8E1B37D-CCA0-353F-F78D-994CE0FB4164}"/>
              </a:ext>
            </a:extLst>
          </p:cNvPr>
          <p:cNvSpPr txBox="1"/>
          <p:nvPr/>
        </p:nvSpPr>
        <p:spPr>
          <a:xfrm>
            <a:off x="334966" y="151706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根据题意可得：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709B6A-80A3-6AB5-669E-C9CB96F1960B}"/>
              </a:ext>
            </a:extLst>
          </p:cNvPr>
          <p:cNvSpPr txBox="1"/>
          <p:nvPr/>
        </p:nvSpPr>
        <p:spPr>
          <a:xfrm>
            <a:off x="334966" y="1992554"/>
            <a:ext cx="2972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01CEA22-561C-5B9F-572F-1019565E8669}"/>
                  </a:ext>
                </a:extLst>
              </p:cNvPr>
              <p:cNvSpPr txBox="1"/>
              <p:nvPr/>
            </p:nvSpPr>
            <p:spPr>
              <a:xfrm>
                <a:off x="3100657" y="1947723"/>
                <a:ext cx="21566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米，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01CEA22-561C-5B9F-572F-1019565E86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657" y="1947723"/>
                <a:ext cx="2156651" cy="613931"/>
              </a:xfrm>
              <a:prstGeom prst="rect">
                <a:avLst/>
              </a:prstGeom>
              <a:blipFill>
                <a:blip r:embed="rId3"/>
                <a:stretch>
                  <a:fillRect l="-4533" r="-4533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BA29841-9BE3-949F-B93A-E3E3D0223F16}"/>
              </a:ext>
            </a:extLst>
          </p:cNvPr>
          <p:cNvSpPr txBox="1"/>
          <p:nvPr/>
        </p:nvSpPr>
        <p:spPr>
          <a:xfrm>
            <a:off x="5021684" y="1992554"/>
            <a:ext cx="211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EEFD2B-7F78-57F3-548D-473CB295FE08}"/>
              </a:ext>
            </a:extLst>
          </p:cNvPr>
          <p:cNvSpPr txBox="1"/>
          <p:nvPr/>
        </p:nvSpPr>
        <p:spPr>
          <a:xfrm>
            <a:off x="334966" y="2419261"/>
            <a:ext cx="471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F0C4E6-D6EF-7F0D-2E49-38433359D95B}"/>
              </a:ext>
            </a:extLst>
          </p:cNvPr>
          <p:cNvSpPr txBox="1"/>
          <p:nvPr/>
        </p:nvSpPr>
        <p:spPr>
          <a:xfrm>
            <a:off x="334966" y="2894749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为矩形，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1B95FF1-88D5-4165-BC03-1610654BCCB1}"/>
                  </a:ext>
                </a:extLst>
              </p:cNvPr>
              <p:cNvSpPr txBox="1"/>
              <p:nvPr/>
            </p:nvSpPr>
            <p:spPr>
              <a:xfrm>
                <a:off x="334966" y="3370237"/>
                <a:ext cx="31726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米，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1B95FF1-88D5-4165-BC03-1610654BCC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966" y="3370237"/>
                <a:ext cx="3172651" cy="613931"/>
              </a:xfrm>
              <a:prstGeom prst="rect">
                <a:avLst/>
              </a:prstGeom>
              <a:blipFill>
                <a:blip r:embed="rId4"/>
                <a:stretch>
                  <a:fillRect l="-3077" r="-307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7094D981-29E1-6E55-4283-28C3A9B7AD3A}"/>
              </a:ext>
            </a:extLst>
          </p:cNvPr>
          <p:cNvSpPr txBox="1"/>
          <p:nvPr/>
        </p:nvSpPr>
        <p:spPr>
          <a:xfrm>
            <a:off x="334966" y="3890556"/>
            <a:ext cx="336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1065DA-D8B7-0064-851D-18D48D7751B3}"/>
              </a:ext>
            </a:extLst>
          </p:cNvPr>
          <p:cNvSpPr txBox="1"/>
          <p:nvPr/>
        </p:nvSpPr>
        <p:spPr>
          <a:xfrm>
            <a:off x="334966" y="4366044"/>
            <a:ext cx="538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AB3042-8818-6334-2155-CE39F07C7687}"/>
              </a:ext>
            </a:extLst>
          </p:cNvPr>
          <p:cNvSpPr txBox="1"/>
          <p:nvPr/>
        </p:nvSpPr>
        <p:spPr>
          <a:xfrm>
            <a:off x="334966" y="4841532"/>
            <a:ext cx="375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D985C43-0E2F-049D-6C19-D30E58EF4077}"/>
              </a:ext>
            </a:extLst>
          </p:cNvPr>
          <p:cNvSpPr txBox="1"/>
          <p:nvPr/>
        </p:nvSpPr>
        <p:spPr>
          <a:xfrm>
            <a:off x="334966" y="5317020"/>
            <a:ext cx="2661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B96D8D1-9D85-FEDF-879E-3C87BFDC70E3}"/>
              </a:ext>
            </a:extLst>
          </p:cNvPr>
          <p:cNvSpPr txBox="1"/>
          <p:nvPr/>
        </p:nvSpPr>
        <p:spPr>
          <a:xfrm>
            <a:off x="334966" y="5792508"/>
            <a:ext cx="6336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49.6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8E92B82-858A-04A2-088E-1C4B3D1F01F4}"/>
              </a:ext>
            </a:extLst>
          </p:cNvPr>
          <p:cNvSpPr txBox="1"/>
          <p:nvPr/>
        </p:nvSpPr>
        <p:spPr>
          <a:xfrm>
            <a:off x="334966" y="6179365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答：教学楼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的高度为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25.6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8" name="yt_image_12789">
            <a:extLst>
              <a:ext uri="{FF2B5EF4-FFF2-40B4-BE49-F238E27FC236}">
                <a16:creationId xmlns:a16="http://schemas.microsoft.com/office/drawing/2014/main" id="{B91537CA-C561-8521-2266-766C8E60557F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63434" y="3429000"/>
            <a:ext cx="2533447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2578C07-EA5A-D21E-E574-AE70BD50463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1" r="80587" b="71461"/>
          <a:stretch/>
        </p:blipFill>
        <p:spPr>
          <a:xfrm rot="19178403">
            <a:off x="9146338" y="4912283"/>
            <a:ext cx="1250811" cy="4571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283D7C8-FE8D-D07D-E561-F2F7FBB4BB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6735" y="2990789"/>
            <a:ext cx="1638529" cy="87642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923516B-745C-BD79-5094-998C27CDC6F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0062" t="-37698" b="-2"/>
          <a:stretch/>
        </p:blipFill>
        <p:spPr>
          <a:xfrm rot="19209729">
            <a:off x="10214091" y="4200665"/>
            <a:ext cx="785756" cy="6295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91E12DE-92E1-5EA2-3C1F-70C0EB3D02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48528" y="3951565"/>
            <a:ext cx="363010" cy="214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83" name="yt_shape_12783"/>
              <p:cNvSpPr txBox="1"/>
              <p:nvPr/>
            </p:nvSpPr>
            <p:spPr>
              <a:xfrm>
                <a:off x="497379" y="1140404"/>
                <a:ext cx="5865388" cy="56345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答：教学楼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并延长，交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（米），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无人机以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秒的速度飞行，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离开视线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的时间为：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（秒），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答：无人机刚好离开视线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的时间为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783" name="yt_shape_127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140404"/>
                <a:ext cx="5865388" cy="5634556"/>
              </a:xfrm>
              <a:prstGeom prst="rect">
                <a:avLst/>
              </a:prstGeom>
              <a:blipFill>
                <a:blip r:embed="rId2"/>
                <a:stretch>
                  <a:fillRect l="-3222" t="-866" r="-2287" b="-2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1AE1856-15CA-358B-097D-3CD446C7819D}"/>
              </a:ext>
            </a:extLst>
          </p:cNvPr>
          <p:cNvSpPr txBox="1"/>
          <p:nvPr/>
        </p:nvSpPr>
        <p:spPr>
          <a:xfrm>
            <a:off x="407368" y="1569086"/>
            <a:ext cx="498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并延长，交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3A252E-3857-022F-0328-4351D0DF376A}"/>
              </a:ext>
            </a:extLst>
          </p:cNvPr>
          <p:cNvSpPr txBox="1"/>
          <p:nvPr/>
        </p:nvSpPr>
        <p:spPr>
          <a:xfrm>
            <a:off x="407368" y="2044574"/>
            <a:ext cx="404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25.6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02D1B5-9D81-4059-8C09-2D82A0A35059}"/>
              </a:ext>
            </a:extLst>
          </p:cNvPr>
          <p:cNvSpPr txBox="1"/>
          <p:nvPr/>
        </p:nvSpPr>
        <p:spPr>
          <a:xfrm>
            <a:off x="407368" y="252006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1E7168-ACD8-3EC8-B4C4-86E756E93255}"/>
              </a:ext>
            </a:extLst>
          </p:cNvPr>
          <p:cNvSpPr txBox="1"/>
          <p:nvPr/>
        </p:nvSpPr>
        <p:spPr>
          <a:xfrm>
            <a:off x="407368" y="2995550"/>
            <a:ext cx="598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A5CBA3-FBB2-BD23-627F-B3E7B5D3CA21}"/>
              </a:ext>
            </a:extLst>
          </p:cNvPr>
          <p:cNvSpPr txBox="1"/>
          <p:nvPr/>
        </p:nvSpPr>
        <p:spPr>
          <a:xfrm>
            <a:off x="407368" y="3471038"/>
            <a:ext cx="5118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702AD7-2EE0-9656-F7F8-CACF9C0FC775}"/>
              </a:ext>
            </a:extLst>
          </p:cNvPr>
          <p:cNvSpPr txBox="1"/>
          <p:nvPr/>
        </p:nvSpPr>
        <p:spPr>
          <a:xfrm>
            <a:off x="407368" y="3946526"/>
            <a:ext cx="356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C7E7DAD-9687-2C59-706C-962108B21A65}"/>
                  </a:ext>
                </a:extLst>
              </p:cNvPr>
              <p:cNvSpPr txBox="1"/>
              <p:nvPr/>
            </p:nvSpPr>
            <p:spPr>
              <a:xfrm>
                <a:off x="407368" y="4422014"/>
                <a:ext cx="47347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（米），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C7E7DAD-9687-2C59-706C-962108B21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422014"/>
                <a:ext cx="4734751" cy="613931"/>
              </a:xfrm>
              <a:prstGeom prst="rect">
                <a:avLst/>
              </a:prstGeom>
              <a:blipFill>
                <a:blip r:embed="rId3"/>
                <a:stretch>
                  <a:fillRect l="-2059" r="-180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6C9338B-6371-651E-B2E4-B0B2F289647A}"/>
                  </a:ext>
                </a:extLst>
              </p:cNvPr>
              <p:cNvSpPr txBox="1"/>
              <p:nvPr/>
            </p:nvSpPr>
            <p:spPr>
              <a:xfrm>
                <a:off x="407368" y="4942333"/>
                <a:ext cx="47474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无人机以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秒的速度飞行，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6C9338B-6371-651E-B2E4-B0B2F2896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942333"/>
                <a:ext cx="4747451" cy="613931"/>
              </a:xfrm>
              <a:prstGeom prst="rect">
                <a:avLst/>
              </a:prstGeom>
              <a:blipFill>
                <a:blip r:embed="rId4"/>
                <a:stretch>
                  <a:fillRect l="-2054" r="-192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F65E76E-BAD7-97BD-0A7E-69ED2AF099F8}"/>
                  </a:ext>
                </a:extLst>
              </p:cNvPr>
              <p:cNvSpPr txBox="1"/>
              <p:nvPr/>
            </p:nvSpPr>
            <p:spPr>
              <a:xfrm>
                <a:off x="407368" y="5462652"/>
                <a:ext cx="5960237" cy="8802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离开视线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的时间为：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（秒），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F65E76E-BAD7-97BD-0A7E-69ED2AF099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462652"/>
                <a:ext cx="5960237" cy="880250"/>
              </a:xfrm>
              <a:prstGeom prst="rect">
                <a:avLst/>
              </a:prstGeom>
              <a:blipFill>
                <a:blip r:embed="rId5"/>
                <a:stretch>
                  <a:fillRect l="-1636" r="-1636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1882B96-F107-D44E-85AB-E4AEDD694571}"/>
              </a:ext>
            </a:extLst>
          </p:cNvPr>
          <p:cNvSpPr txBox="1"/>
          <p:nvPr/>
        </p:nvSpPr>
        <p:spPr>
          <a:xfrm>
            <a:off x="407368" y="6249290"/>
            <a:ext cx="580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答：无人机刚好离开视线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2778">
                <a:extLst>
                  <a:ext uri="{FF2B5EF4-FFF2-40B4-BE49-F238E27FC236}">
                    <a16:creationId xmlns:a16="http://schemas.microsoft.com/office/drawing/2014/main" id="{E90DA8D6-D605-4213-5DC4-EC3002D6097B}"/>
                  </a:ext>
                </a:extLst>
              </p:cNvPr>
              <p:cNvSpPr txBox="1"/>
              <p:nvPr/>
            </p:nvSpPr>
            <p:spPr>
              <a:xfrm>
                <a:off x="407368" y="692696"/>
                <a:ext cx="11292022" cy="9607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）若无人机保持现有高度沿平行于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的方向，以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秒的速度继续向前匀速飞行，求经过多少秒时，无人机刚好离开圆圆的视线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  <a:cs typeface="宋体"/>
                </a:endParaRPr>
              </a:p>
            </p:txBody>
          </p:sp>
        </mc:Choice>
        <mc:Fallback xmlns="">
          <p:sp>
            <p:nvSpPr>
              <p:cNvPr id="13" name="yt_shape_12778">
                <a:extLst>
                  <a:ext uri="{FF2B5EF4-FFF2-40B4-BE49-F238E27FC236}">
                    <a16:creationId xmlns:a16="http://schemas.microsoft.com/office/drawing/2014/main" id="{E90DA8D6-D605-4213-5DC4-EC3002D609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692696"/>
                <a:ext cx="11292022" cy="960776"/>
              </a:xfrm>
              <a:prstGeom prst="rect">
                <a:avLst/>
              </a:prstGeom>
              <a:blipFill>
                <a:blip r:embed="rId6"/>
                <a:stretch>
                  <a:fillRect l="-1674" t="-2548" r="-864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2775">
            <a:extLst>
              <a:ext uri="{FF2B5EF4-FFF2-40B4-BE49-F238E27FC236}">
                <a16:creationId xmlns:a16="http://schemas.microsoft.com/office/drawing/2014/main" id="{B1376CC3-4857-5396-5EF2-85CB14020176}"/>
              </a:ex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04312" y="1405638"/>
            <a:ext cx="2692569" cy="22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yt_image_12789">
            <a:extLst>
              <a:ext uri="{FF2B5EF4-FFF2-40B4-BE49-F238E27FC236}">
                <a16:creationId xmlns:a16="http://schemas.microsoft.com/office/drawing/2014/main" id="{A5C84E19-7D2C-6F4D-73E1-38B3A9C9668B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63434" y="3853525"/>
            <a:ext cx="2533447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2" name="yt_shape_12712"/>
          <p:cNvSpPr txBox="1"/>
          <p:nvPr/>
        </p:nvSpPr>
        <p:spPr>
          <a:xfrm>
            <a:off x="540000" y="969364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11" name="yt_image_12711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6936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4" name="yt_shape_12714"/>
          <p:cNvSpPr txBox="1"/>
          <p:nvPr/>
        </p:nvSpPr>
        <p:spPr>
          <a:xfrm>
            <a:off x="540000" y="1672661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仰角、俯角问题</a:t>
            </a:r>
          </a:p>
        </p:txBody>
      </p:sp>
      <p:sp>
        <p:nvSpPr>
          <p:cNvPr id="12715" name="yt_shape_12715"/>
          <p:cNvSpPr txBox="1"/>
          <p:nvPr/>
        </p:nvSpPr>
        <p:spPr>
          <a:xfrm>
            <a:off x="540119" y="217697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如图所示，在地面上的点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处测得树顶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，则树高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19" name="yt_table_12719_skip" title="H_10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916208"/>
                  </p:ext>
                </p:extLst>
              </p:nvPr>
            </p:nvGraphicFramePr>
            <p:xfrm>
              <a:off x="540000" y="3143266"/>
              <a:ext cx="5053331" cy="1305306"/>
            </p:xfrm>
            <a:graphic>
              <a:graphicData uri="http://schemas.openxmlformats.org/drawingml/2006/table">
                <a:tbl>
                  <a:tblPr/>
                  <a:tblGrid>
                    <a:gridCol w="2984818">
                      <a:extLst>
                        <a:ext uri="{9D8B030D-6E8A-4147-A177-3AD203B41FA5}">
                          <a16:colId xmlns:a16="http://schemas.microsoft.com/office/drawing/2014/main" val="10363"/>
                        </a:ext>
                      </a:extLst>
                    </a:gridCol>
                    <a:gridCol w="2068513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A.6sin75°m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75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75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D.6tan75°m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2719" name="yt_table_12719_skip" descr="{&quot;rangeId&quot;:3,&quot;type&quot;:&quot;Option&quot;,&quot;drawing&quot;:[&quot;yt_shape_12716&quot;]}" title="H_10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916208"/>
                  </p:ext>
                </p:extLst>
              </p:nvPr>
            </p:nvGraphicFramePr>
            <p:xfrm>
              <a:off x="540000" y="3073902"/>
              <a:ext cx="5053331" cy="1305306"/>
            </p:xfrm>
            <a:graphic>
              <a:graphicData uri="http://schemas.openxmlformats.org/drawingml/2006/table">
                <a:tbl>
                  <a:tblPr/>
                  <a:tblGrid>
                    <a:gridCol w="2984818">
                      <a:extLst>
                        <a:ext uri="{9D8B030D-6E8A-4147-A177-3AD203B41FA5}">
                          <a16:colId xmlns:a16="http://schemas.microsoft.com/office/drawing/2014/main" val="10363"/>
                        </a:ext>
                      </a:extLst>
                    </a:gridCol>
                    <a:gridCol w="2068513">
                      <a:extLst>
                        <a:ext uri="{9D8B030D-6E8A-4147-A177-3AD203B41FA5}">
                          <a16:colId xmlns:a16="http://schemas.microsoft.com/office/drawing/2014/main" val="10364"/>
                        </a:ext>
                      </a:extLst>
                    </a:gridCol>
                  </a:tblGrid>
                  <a:tr h="6526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A.6sin75°m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4118" b="-1120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6"/>
                      </a:ext>
                    </a:extLst>
                  </a:tr>
                  <a:tr h="6526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35" r="-69388" b="-130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D.6tan75°m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716" name="yt_shape_12716_skip" title="H_244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56274" y="3143266"/>
            <a:ext cx="1293494" cy="3106053"/>
            <a:chOff x="0" y="0"/>
            <a:chExt cx="1293494" cy="3106053"/>
          </a:xfrm>
        </p:grpSpPr>
        <p:pic>
          <p:nvPicPr>
            <p:cNvPr id="2" name="yt_image_12716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93494" cy="271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18" name="yt_shape_12718"/>
            <p:cNvSpPr txBox="1"/>
            <p:nvPr/>
          </p:nvSpPr>
          <p:spPr>
            <a:xfrm>
              <a:off x="113466" y="27460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473545">
            <a:extLst>
              <a:ext uri="{FF2B5EF4-FFF2-40B4-BE49-F238E27FC236}">
                <a16:creationId xmlns:a16="http://schemas.microsoft.com/office/drawing/2014/main" id="{3501305F-F5B9-C087-3017-A7771F62C1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4338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23D4D6-1D7E-57D9-9CE8-B9750E4584F2}"/>
              </a:ext>
            </a:extLst>
          </p:cNvPr>
          <p:cNvSpPr txBox="1"/>
          <p:nvPr/>
        </p:nvSpPr>
        <p:spPr>
          <a:xfrm>
            <a:off x="907308" y="260565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0" name="yt_shape_12720"/>
          <p:cNvSpPr txBox="1"/>
          <p:nvPr/>
        </p:nvSpPr>
        <p:spPr>
          <a:xfrm>
            <a:off x="540119" y="155586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如图，甲，乙两座建筑物相距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，从甲顶部点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测得乙顶部点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，若甲建筑物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，则乙建筑物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（结果取整数，参考数据：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724" name="yt_shape_12724"/>
          <p:cNvSpPr txBox="1"/>
          <p:nvPr/>
        </p:nvSpPr>
        <p:spPr>
          <a:xfrm>
            <a:off x="540000" y="53394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21" name="yt_shape_12721" title="H_168.0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5042" y="3154658"/>
            <a:ext cx="1421915" cy="2134503"/>
            <a:chOff x="0" y="0"/>
            <a:chExt cx="1421915" cy="2134503"/>
          </a:xfrm>
        </p:grpSpPr>
        <p:pic>
          <p:nvPicPr>
            <p:cNvPr id="2" name="yt_image_12721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1915" cy="173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23" name="yt_shape_12723"/>
            <p:cNvSpPr txBox="1"/>
            <p:nvPr/>
          </p:nvSpPr>
          <p:spPr>
            <a:xfrm>
              <a:off x="177676" y="17745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A217CB1-C4AA-1C03-3E48-A3409B7404D8}"/>
              </a:ext>
            </a:extLst>
          </p:cNvPr>
          <p:cNvSpPr txBox="1"/>
          <p:nvPr/>
        </p:nvSpPr>
        <p:spPr>
          <a:xfrm>
            <a:off x="7273182" y="198455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5" name="yt_shape_12725"/>
          <p:cNvSpPr txBox="1"/>
          <p:nvPr/>
        </p:nvSpPr>
        <p:spPr>
          <a:xfrm>
            <a:off x="540000" y="1821448"/>
            <a:ext cx="783227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仰角、俯角问题（两次运用仰角、俯角问题）</a:t>
            </a:r>
          </a:p>
        </p:txBody>
      </p:sp>
      <p:sp>
        <p:nvSpPr>
          <p:cNvPr id="12726" name="yt_shape_12726"/>
          <p:cNvSpPr txBox="1"/>
          <p:nvPr/>
        </p:nvSpPr>
        <p:spPr>
          <a:xfrm>
            <a:off x="540119" y="232575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如图，某高速公路建设中需要测量某条江的宽度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，飞机上的测量人员在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两点的俯角分别为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若飞机离地面的高度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在同一水平直线上，则这条江的宽度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30" name="yt_table_12730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7474455"/>
                  </p:ext>
                </p:extLst>
              </p:nvPr>
            </p:nvGraphicFramePr>
            <p:xfrm>
              <a:off x="540000" y="3772184"/>
              <a:ext cx="7544372" cy="922148"/>
            </p:xfrm>
            <a:graphic>
              <a:graphicData uri="http://schemas.openxmlformats.org/drawingml/2006/table">
                <a:tbl>
                  <a:tblPr/>
                  <a:tblGrid>
                    <a:gridCol w="4229545">
                      <a:extLst>
                        <a:ext uri="{9D8B030D-6E8A-4147-A177-3AD203B41FA5}">
                          <a16:colId xmlns:a16="http://schemas.microsoft.com/office/drawing/2014/main" val="10365"/>
                        </a:ext>
                      </a:extLst>
                    </a:gridCol>
                    <a:gridCol w="3314827">
                      <a:extLst>
                        <a:ext uri="{9D8B030D-6E8A-4147-A177-3AD203B41FA5}">
                          <a16:colId xmlns:a16="http://schemas.microsoft.com/office/drawing/2014/main" val="103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2730" name="yt_table_12730_skip" descr="{&quot;rangeId&quot;:6,&quot;type&quot;:&quot;Option&quot;,&quot;drawing&quot;:[&quot;yt_shape_12727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7474455"/>
                  </p:ext>
                </p:extLst>
              </p:nvPr>
            </p:nvGraphicFramePr>
            <p:xfrm>
              <a:off x="540000" y="2850736"/>
              <a:ext cx="7544372" cy="922148"/>
            </p:xfrm>
            <a:graphic>
              <a:graphicData uri="http://schemas.openxmlformats.org/drawingml/2006/table">
                <a:tbl>
                  <a:tblPr/>
                  <a:tblGrid>
                    <a:gridCol w="4229545">
                      <a:extLst>
                        <a:ext uri="{9D8B030D-6E8A-4147-A177-3AD203B41FA5}">
                          <a16:colId xmlns:a16="http://schemas.microsoft.com/office/drawing/2014/main" val="10365"/>
                        </a:ext>
                      </a:extLst>
                    </a:gridCol>
                    <a:gridCol w="3314827">
                      <a:extLst>
                        <a:ext uri="{9D8B030D-6E8A-4147-A177-3AD203B41FA5}">
                          <a16:colId xmlns:a16="http://schemas.microsoft.com/office/drawing/2014/main" val="1036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757" t="-1316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1316" r="-78273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757" t="-101316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727" name="yt_shape_12727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2523" y="3772184"/>
            <a:ext cx="1567305" cy="1624725"/>
            <a:chOff x="0" y="0"/>
            <a:chExt cx="1567305" cy="1624725"/>
          </a:xfrm>
        </p:grpSpPr>
        <p:pic>
          <p:nvPicPr>
            <p:cNvPr id="2" name="yt_image_12727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7305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29" name="yt_shape_12729"/>
            <p:cNvSpPr txBox="1"/>
            <p:nvPr/>
          </p:nvSpPr>
          <p:spPr>
            <a:xfrm>
              <a:off x="250371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473608">
            <a:extLst>
              <a:ext uri="{FF2B5EF4-FFF2-40B4-BE49-F238E27FC236}">
                <a16:creationId xmlns:a16="http://schemas.microsoft.com/office/drawing/2014/main" id="{E2CBA391-6862-6A66-726C-4ED54C9E4C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6312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7876DEC-808E-3FC7-9132-1285D01FFF52}"/>
              </a:ext>
            </a:extLst>
          </p:cNvPr>
          <p:cNvSpPr txBox="1"/>
          <p:nvPr/>
        </p:nvSpPr>
        <p:spPr>
          <a:xfrm>
            <a:off x="6460383" y="322992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1" name="yt_shape_12731"/>
          <p:cNvSpPr txBox="1"/>
          <p:nvPr/>
        </p:nvSpPr>
        <p:spPr>
          <a:xfrm>
            <a:off x="540119" y="1515784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（赤峰市中考）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某滑雪场用无人机测量雪道长度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如图，通过无人机的镜头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测一段水平雪道一端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，另一端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，若无人机镜头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238m.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在同一直线上，则雪道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438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（结果保留整数，参考数据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735" name="yt_shape_12735"/>
          <p:cNvSpPr txBox="1"/>
          <p:nvPr/>
        </p:nvSpPr>
        <p:spPr>
          <a:xfrm>
            <a:off x="540000" y="53795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32" name="yt_shape_12732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2599" y="3594706"/>
            <a:ext cx="2026800" cy="1734453"/>
            <a:chOff x="0" y="0"/>
            <a:chExt cx="2026800" cy="1734453"/>
          </a:xfrm>
        </p:grpSpPr>
        <p:pic>
          <p:nvPicPr>
            <p:cNvPr id="2" name="yt_image_1273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6800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34" name="yt_shape_12734"/>
            <p:cNvSpPr txBox="1"/>
            <p:nvPr/>
          </p:nvSpPr>
          <p:spPr>
            <a:xfrm>
              <a:off x="480119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2C02687-1615-AE73-568E-2E684A0BC3BB}"/>
              </a:ext>
            </a:extLst>
          </p:cNvPr>
          <p:cNvSpPr txBox="1"/>
          <p:nvPr/>
        </p:nvSpPr>
        <p:spPr>
          <a:xfrm>
            <a:off x="8703521" y="241995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438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6" name="yt_shape_12736"/>
          <p:cNvSpPr txBox="1"/>
          <p:nvPr/>
        </p:nvSpPr>
        <p:spPr>
          <a:xfrm>
            <a:off x="540000" y="692696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如图，两座建筑物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顶部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，测得其底部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的俯角为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，这两座建筑物的地面距离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为多少米？（结果保留根号）</a:t>
            </a:r>
          </a:p>
        </p:txBody>
      </p:sp>
      <p:pic>
        <p:nvPicPr>
          <p:cNvPr id="12737" name="yt_image_1273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916832"/>
            <a:ext cx="1543592" cy="204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743">
            <a:extLst>
              <a:ext uri="{FF2B5EF4-FFF2-40B4-BE49-F238E27FC236}">
                <a16:creationId xmlns:a16="http://schemas.microsoft.com/office/drawing/2014/main" id="{5764D512-2123-37D9-ADA6-3183B40DB1A7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5246" y="4149080"/>
            <a:ext cx="1378762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4A0503A-4677-9356-48FA-E8D836750643}"/>
              </a:ext>
            </a:extLst>
          </p:cNvPr>
          <p:cNvSpPr txBox="1"/>
          <p:nvPr/>
        </p:nvSpPr>
        <p:spPr>
          <a:xfrm>
            <a:off x="479376" y="2079562"/>
            <a:ext cx="649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为矩形，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E332D2-7688-D943-8C14-383B8DA8CE88}"/>
              </a:ext>
            </a:extLst>
          </p:cNvPr>
          <p:cNvSpPr txBox="1"/>
          <p:nvPr/>
        </p:nvSpPr>
        <p:spPr>
          <a:xfrm>
            <a:off x="479376" y="2555050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952BB1-F7FC-C8AB-3181-EF8F8993600A}"/>
              </a:ext>
            </a:extLst>
          </p:cNvPr>
          <p:cNvSpPr txBox="1"/>
          <p:nvPr/>
        </p:nvSpPr>
        <p:spPr>
          <a:xfrm>
            <a:off x="479376" y="3030538"/>
            <a:ext cx="396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米，在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BC06E1-FC0F-F3A2-FE65-FEADBCF2DDB0}"/>
                  </a:ext>
                </a:extLst>
              </p:cNvPr>
              <p:cNvSpPr txBox="1"/>
              <p:nvPr/>
            </p:nvSpPr>
            <p:spPr>
              <a:xfrm>
                <a:off x="4288127" y="2930652"/>
                <a:ext cx="2990851" cy="7688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BC06E1-FC0F-F3A2-FE65-FEADBCF2DD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127" y="2930652"/>
                <a:ext cx="2990851" cy="768871"/>
              </a:xfrm>
              <a:prstGeom prst="rect">
                <a:avLst/>
              </a:prstGeom>
              <a:blipFill>
                <a:blip r:embed="rId4"/>
                <a:stretch>
                  <a:fillRect l="-3055" r="-346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55CC9B9-A8D7-E3E1-EBE6-7B5487B3C133}"/>
              </a:ext>
            </a:extLst>
          </p:cNvPr>
          <p:cNvSpPr txBox="1"/>
          <p:nvPr/>
        </p:nvSpPr>
        <p:spPr>
          <a:xfrm>
            <a:off x="479376" y="3599638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6368DFB-4000-E82B-B071-9B01D4EF7EE7}"/>
                  </a:ext>
                </a:extLst>
              </p:cNvPr>
              <p:cNvSpPr txBox="1"/>
              <p:nvPr/>
            </p:nvSpPr>
            <p:spPr>
              <a:xfrm>
                <a:off x="479376" y="4075126"/>
                <a:ext cx="29678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米，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6368DFB-4000-E82B-B071-9B01D4EF7E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075126"/>
                <a:ext cx="2967864" cy="613931"/>
              </a:xfrm>
              <a:prstGeom prst="rect">
                <a:avLst/>
              </a:prstGeom>
              <a:blipFill>
                <a:blip r:embed="rId5"/>
                <a:stretch>
                  <a:fillRect l="-3292" r="-3498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B31CE87-8999-EB8E-67A2-0FFD080D7DE5}"/>
              </a:ext>
            </a:extLst>
          </p:cNvPr>
          <p:cNvSpPr txBox="1"/>
          <p:nvPr/>
        </p:nvSpPr>
        <p:spPr>
          <a:xfrm>
            <a:off x="479376" y="4595446"/>
            <a:ext cx="383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37CD048-7B71-95EF-95F3-95FF2209E002}"/>
                  </a:ext>
                </a:extLst>
              </p:cNvPr>
              <p:cNvSpPr txBox="1"/>
              <p:nvPr/>
            </p:nvSpPr>
            <p:spPr>
              <a:xfrm>
                <a:off x="479376" y="5070933"/>
                <a:ext cx="558895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37CD048-7B71-95EF-95F3-95FF2209E0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070933"/>
                <a:ext cx="5588952" cy="613931"/>
              </a:xfrm>
              <a:prstGeom prst="rect">
                <a:avLst/>
              </a:prstGeom>
              <a:blipFill>
                <a:blip r:embed="rId6"/>
                <a:stretch>
                  <a:fillRect l="-1747" r="-163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8C05C80-E685-213B-8BCE-CA194F25DA60}"/>
                  </a:ext>
                </a:extLst>
              </p:cNvPr>
              <p:cNvSpPr txBox="1"/>
              <p:nvPr/>
            </p:nvSpPr>
            <p:spPr>
              <a:xfrm>
                <a:off x="479376" y="5591252"/>
                <a:ext cx="512381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8C05C80-E685-213B-8BCE-CA194F25DA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591252"/>
                <a:ext cx="5123815" cy="613931"/>
              </a:xfrm>
              <a:prstGeom prst="rect">
                <a:avLst/>
              </a:prstGeom>
              <a:blipFill>
                <a:blip r:embed="rId7"/>
                <a:stretch>
                  <a:fillRect l="-1905" r="-190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B80B77B-39F6-4D92-7797-10E725198BDE}"/>
                  </a:ext>
                </a:extLst>
              </p:cNvPr>
              <p:cNvSpPr txBox="1"/>
              <p:nvPr/>
            </p:nvSpPr>
            <p:spPr>
              <a:xfrm>
                <a:off x="479376" y="6111571"/>
                <a:ext cx="668737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答：两建筑物的地面距离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B80B77B-39F6-4D92-7797-10E725198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111571"/>
                <a:ext cx="6687376" cy="554686"/>
              </a:xfrm>
              <a:prstGeom prst="rect">
                <a:avLst/>
              </a:prstGeom>
              <a:blipFill>
                <a:blip r:embed="rId8"/>
                <a:stretch>
                  <a:fillRect l="-1459" r="-136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47" name="yt_shape_12747"/>
              <p:cNvSpPr txBox="1"/>
              <p:nvPr/>
            </p:nvSpPr>
            <p:spPr>
              <a:xfrm>
                <a:off x="540119" y="2449478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如图，输电塔高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41.7m.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在远离高压输电塔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处，小宇用测角仪测得塔顶的仰角为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θ.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已知测角仪高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2747" name="yt_shape_1274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49478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89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49" name="yt_image_12749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8227" y="3775501"/>
            <a:ext cx="2435545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95D1268-B80E-09D6-034F-5D4A73C1BD70}"/>
                  </a:ext>
                </a:extLst>
              </p:cNvPr>
              <p:cNvSpPr txBox="1"/>
              <p:nvPr/>
            </p:nvSpPr>
            <p:spPr>
              <a:xfrm>
                <a:off x="6528048" y="2698864"/>
                <a:ext cx="3086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95D1268-B80E-09D6-034F-5D4A73C1BD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8048" y="2698864"/>
                <a:ext cx="308674" cy="730136"/>
              </a:xfrm>
              <a:prstGeom prst="rect">
                <a:avLst/>
              </a:prstGeom>
              <a:blipFill>
                <a:blip r:embed="rId4"/>
                <a:stretch>
                  <a:fillRect l="-3137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037">
            <a:extLst>
              <a:ext uri="{FF2B5EF4-FFF2-40B4-BE49-F238E27FC236}">
                <a16:creationId xmlns:a16="http://schemas.microsoft.com/office/drawing/2014/main" id="{7D0D67C9-BAF5-AA39-A113-3DB4848777A9}"/>
              </a:ext>
            </a:extLst>
          </p:cNvPr>
          <p:cNvSpPr txBox="1"/>
          <p:nvPr/>
        </p:nvSpPr>
        <p:spPr>
          <a:xfrm>
            <a:off x="522235" y="1917005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忽视了测角仪的高度导致错误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9C9DA728-623E-DAEA-2BB8-E075D4C10C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35" y="1978215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2" name="yt_shape_12752"/>
          <p:cNvSpPr txBox="1"/>
          <p:nvPr/>
        </p:nvSpPr>
        <p:spPr>
          <a:xfrm>
            <a:off x="540000" y="1904883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51" name="yt_image_12751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04883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54" name="yt_shape_12754"/>
          <p:cNvSpPr txBox="1"/>
          <p:nvPr/>
        </p:nvSpPr>
        <p:spPr>
          <a:xfrm>
            <a:off x="540119" y="259675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的小山上，测得山底一建筑物顶端与底部的俯角分别为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，则这个建筑物的高度为（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58" name="yt_table_1275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8417"/>
              </p:ext>
            </p:extLst>
          </p:nvPr>
        </p:nvGraphicFramePr>
        <p:xfrm>
          <a:off x="540000" y="3563047"/>
          <a:ext cx="8451216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</a:tbl>
          </a:graphicData>
        </a:graphic>
      </p:graphicFrame>
      <p:grpSp>
        <p:nvGrpSpPr>
          <p:cNvPr id="12755" name="yt_shape_12755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8483" y="3563047"/>
            <a:ext cx="1801396" cy="1750455"/>
            <a:chOff x="0" y="0"/>
            <a:chExt cx="1801396" cy="1750455"/>
          </a:xfrm>
        </p:grpSpPr>
        <p:pic>
          <p:nvPicPr>
            <p:cNvPr id="2" name="yt_image_1275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01396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7" name="yt_shape_12757"/>
            <p:cNvSpPr txBox="1"/>
            <p:nvPr/>
          </p:nvSpPr>
          <p:spPr>
            <a:xfrm>
              <a:off x="367417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01C9B2C-94BF-34A2-2FDA-356C03B0B5C8}"/>
              </a:ext>
            </a:extLst>
          </p:cNvPr>
          <p:cNvSpPr txBox="1"/>
          <p:nvPr/>
        </p:nvSpPr>
        <p:spPr>
          <a:xfrm>
            <a:off x="4687146" y="3025434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0" name="yt_shape_12760"/>
          <p:cNvSpPr txBox="1"/>
          <p:nvPr/>
        </p:nvSpPr>
        <p:spPr>
          <a:xfrm>
            <a:off x="540119" y="173062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年岳阳举办以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跃马江湖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为主题的马拉松赛事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如图，某校数学兴趣小组在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处用仪器测得赛场一宣传气球顶部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21.8°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，仪器与气球的水平距离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米，且距地面高度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米，则气球顶部离地面的高度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9.5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sin21.8°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0.3714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cos21.8°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0.9285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tan21.8°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pSp>
        <p:nvGrpSpPr>
          <p:cNvPr id="12761" name="yt_shape_12761" title="H_103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8232" y="3802684"/>
            <a:ext cx="1855535" cy="1311543"/>
            <a:chOff x="0" y="0"/>
            <a:chExt cx="1855535" cy="1311543"/>
          </a:xfrm>
        </p:grpSpPr>
        <p:pic>
          <p:nvPicPr>
            <p:cNvPr id="3" name="yt_image_1276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5535" cy="915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63" name="yt_shape_12763"/>
            <p:cNvSpPr txBox="1"/>
            <p:nvPr/>
          </p:nvSpPr>
          <p:spPr>
            <a:xfrm>
              <a:off x="394486" y="9515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764" name="yt_shape_12764"/>
          <p:cNvSpPr txBox="1"/>
          <p:nvPr/>
        </p:nvSpPr>
        <p:spPr>
          <a:xfrm>
            <a:off x="540000" y="516472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E9CEE5-8F59-2F39-2CBA-1ADF77FD1C1C}"/>
              </a:ext>
            </a:extLst>
          </p:cNvPr>
          <p:cNvSpPr txBox="1"/>
          <p:nvPr/>
        </p:nvSpPr>
        <p:spPr>
          <a:xfrm>
            <a:off x="9516321" y="2634792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9.5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1822</Words>
  <Application>Microsoft Office PowerPoint</Application>
  <PresentationFormat>宽屏</PresentationFormat>
  <Paragraphs>113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48</cp:revision>
  <dcterms:created xsi:type="dcterms:W3CDTF">2023-05-05T05:33:04Z</dcterms:created>
  <dcterms:modified xsi:type="dcterms:W3CDTF">2023-10-21T04:39:35Z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