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1" r:id="rId9"/>
    <p:sldId id="372" r:id="rId10"/>
    <p:sldId id="374" r:id="rId11"/>
    <p:sldId id="376" r:id="rId12"/>
    <p:sldId id="377" r:id="rId13"/>
    <p:sldId id="378" r:id="rId14"/>
    <p:sldId id="380" r:id="rId15"/>
    <p:sldId id="384" r:id="rId16"/>
    <p:sldId id="38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3" name="yt_shape_11803"/>
          <p:cNvSpPr txBox="1"/>
          <p:nvPr/>
        </p:nvSpPr>
        <p:spPr>
          <a:xfrm>
            <a:off x="540000" y="2565819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02" name="yt_image_1180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5" name="yt_shape_11805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　一般地，在平面直角坐标系中，如果以原点为位似中心，新图形与原图形的相似比为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，那么原图形上的点（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）对应的位似图形上的点的坐标为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310CE5-B480-D13A-A856-C006BDE13CEF}"/>
              </a:ext>
            </a:extLst>
          </p:cNvPr>
          <p:cNvSpPr txBox="1"/>
          <p:nvPr/>
        </p:nvSpPr>
        <p:spPr>
          <a:xfrm>
            <a:off x="9912424" y="3673241"/>
            <a:ext cx="105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i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20B1CB-75FE-5FE2-9F55-5B8348EC934B}"/>
              </a:ext>
            </a:extLst>
          </p:cNvPr>
          <p:cNvSpPr txBox="1"/>
          <p:nvPr/>
        </p:nvSpPr>
        <p:spPr>
          <a:xfrm>
            <a:off x="450108" y="4139825"/>
            <a:ext cx="75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798681-B4DC-607A-9AD3-32057DED7ABE}"/>
              </a:ext>
            </a:extLst>
          </p:cNvPr>
          <p:cNvSpPr txBox="1"/>
          <p:nvPr/>
        </p:nvSpPr>
        <p:spPr>
          <a:xfrm>
            <a:off x="1127448" y="4139825"/>
            <a:ext cx="224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119" y="185191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两个顶点在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轴的上方，点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轴的下方作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，并把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的边长放大到原来的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的横坐标是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的横坐标是（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66" name="yt_table_11866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4251744"/>
                  </p:ext>
                </p:extLst>
              </p:nvPr>
            </p:nvGraphicFramePr>
            <p:xfrm>
              <a:off x="540000" y="3298336"/>
              <a:ext cx="5966143" cy="1265428"/>
            </p:xfrm>
            <a:graphic>
              <a:graphicData uri="http://schemas.openxmlformats.org/drawingml/2006/table">
                <a:tbl>
                  <a:tblPr/>
                  <a:tblGrid>
                    <a:gridCol w="344043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52571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866" name="yt_table_11866_skip" descr="{&quot;rangeId&quot;:14,&quot;type&quot;:&quot;Option&quot;,&quot;drawing&quot;:[&quot;yt_shape_11863&quot;]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4251744"/>
                  </p:ext>
                </p:extLst>
              </p:nvPr>
            </p:nvGraphicFramePr>
            <p:xfrm>
              <a:off x="540000" y="2346426"/>
              <a:ext cx="5966143" cy="1265428"/>
            </p:xfrm>
            <a:graphic>
              <a:graphicData uri="http://schemas.openxmlformats.org/drawingml/2006/table">
                <a:tbl>
                  <a:tblPr/>
                  <a:tblGrid>
                    <a:gridCol w="3440430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252571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45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4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345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14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63" name="yt_shape_11863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3492" y="3298336"/>
            <a:ext cx="1986429" cy="2068209"/>
            <a:chOff x="0" y="0"/>
            <a:chExt cx="1986429" cy="2068209"/>
          </a:xfrm>
        </p:grpSpPr>
        <p:pic>
          <p:nvPicPr>
            <p:cNvPr id="2" name="yt_image_11863">
              <a:extLst>
                <a:ext uri="">
  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6429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65" name="yt_shape_11865"/>
            <p:cNvSpPr txBox="1"/>
            <p:nvPr/>
          </p:nvSpPr>
          <p:spPr>
            <a:xfrm>
              <a:off x="459933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82C758-15F1-FCC5-66CD-9DAAB15E5FB8}"/>
              </a:ext>
            </a:extLst>
          </p:cNvPr>
          <p:cNvSpPr txBox="1"/>
          <p:nvPr/>
        </p:nvSpPr>
        <p:spPr>
          <a:xfrm>
            <a:off x="8616207" y="275608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7" name="yt_shape_11867"/>
              <p:cNvSpPr txBox="1"/>
              <p:nvPr/>
            </p:nvSpPr>
            <p:spPr>
              <a:xfrm>
                <a:off x="540119" y="1774260"/>
                <a:ext cx="11111999" cy="18044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三个顶点的坐标分别为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为位似中心，把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867" name="yt_shape_11867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74260"/>
                <a:ext cx="11111999" cy="1804405"/>
              </a:xfrm>
              <a:prstGeom prst="rect">
                <a:avLst/>
              </a:prstGeom>
              <a:blipFill>
                <a:blip r:embed="rId2"/>
                <a:stretch>
                  <a:fillRect l="-1701" t="-2703" r="-1372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69" name="yt_image_1186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2508" y="3781817"/>
            <a:ext cx="1486983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A8E181-98C0-DA1C-3A9D-F4EB6D2CAE7D}"/>
                  </a:ext>
                </a:extLst>
              </p:cNvPr>
              <p:cNvSpPr txBox="1"/>
              <p:nvPr/>
            </p:nvSpPr>
            <p:spPr>
              <a:xfrm>
                <a:off x="1775520" y="2698463"/>
                <a:ext cx="1304037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A8E181-98C0-DA1C-3A9D-F4EB6D2CA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520" y="2698463"/>
                <a:ext cx="1304037" cy="733629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1" name="yt_shape_11871"/>
          <p:cNvSpPr txBox="1"/>
          <p:nvPr/>
        </p:nvSpPr>
        <p:spPr>
          <a:xfrm>
            <a:off x="479376" y="836712"/>
            <a:ext cx="10380417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三个顶点的坐标分别为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72" name="yt_image_1187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1370473"/>
            <a:ext cx="2993954" cy="257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4" name="yt_shape_11874"/>
          <p:cNvSpPr txBox="1"/>
          <p:nvPr/>
        </p:nvSpPr>
        <p:spPr>
          <a:xfrm>
            <a:off x="389365" y="1628481"/>
            <a:ext cx="606736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875" name="yt_shape_11875"/>
          <p:cNvSpPr txBox="1"/>
          <p:nvPr/>
        </p:nvSpPr>
        <p:spPr>
          <a:xfrm>
            <a:off x="391803" y="2033078"/>
            <a:ext cx="721636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三个顶点的横坐标与纵坐标同时乘以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，得到对应的点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" name="yt_image_11879">
            <a:extLst>
              <a:ext uri="{FF2B5EF4-FFF2-40B4-BE49-F238E27FC236}">
                <a16:creationId xmlns:a16="http://schemas.microsoft.com/office/drawing/2014/main" id="{213FA627-FCB2-BE92-E15F-60CD5D3338AA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4090280"/>
            <a:ext cx="2993954" cy="259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876">
            <a:extLst>
              <a:ext uri="{FF2B5EF4-FFF2-40B4-BE49-F238E27FC236}">
                <a16:creationId xmlns:a16="http://schemas.microsoft.com/office/drawing/2014/main" id="{3E648810-570D-57EC-8330-4B01340D2735}"/>
              </a:ext>
            </a:extLst>
          </p:cNvPr>
          <p:cNvSpPr txBox="1"/>
          <p:nvPr/>
        </p:nvSpPr>
        <p:spPr>
          <a:xfrm>
            <a:off x="392813" y="2813306"/>
            <a:ext cx="50847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1877">
            <a:extLst>
              <a:ext uri="{FF2B5EF4-FFF2-40B4-BE49-F238E27FC236}">
                <a16:creationId xmlns:a16="http://schemas.microsoft.com/office/drawing/2014/main" id="{7B109995-7CFE-9173-AE7F-A04D1A749B0C}"/>
              </a:ext>
            </a:extLst>
          </p:cNvPr>
          <p:cNvSpPr txBox="1"/>
          <p:nvPr/>
        </p:nvSpPr>
        <p:spPr>
          <a:xfrm>
            <a:off x="479376" y="3271008"/>
            <a:ext cx="504304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即为所求；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1878">
            <a:extLst>
              <a:ext uri="{FF2B5EF4-FFF2-40B4-BE49-F238E27FC236}">
                <a16:creationId xmlns:a16="http://schemas.microsoft.com/office/drawing/2014/main" id="{3F2920DC-3151-B417-F364-0F806E7F8989}"/>
              </a:ext>
            </a:extLst>
          </p:cNvPr>
          <p:cNvSpPr txBox="1"/>
          <p:nvPr/>
        </p:nvSpPr>
        <p:spPr>
          <a:xfrm>
            <a:off x="479376" y="3750311"/>
            <a:ext cx="44274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即为所求；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5B9C2C-325A-92BE-B647-75D59D2807F2}"/>
              </a:ext>
            </a:extLst>
          </p:cNvPr>
          <p:cNvSpPr txBox="1"/>
          <p:nvPr/>
        </p:nvSpPr>
        <p:spPr>
          <a:xfrm>
            <a:off x="389365" y="3224202"/>
            <a:ext cx="517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241FA1-628F-992B-BB5A-75467CF9EAC0}"/>
              </a:ext>
            </a:extLst>
          </p:cNvPr>
          <p:cNvSpPr txBox="1"/>
          <p:nvPr/>
        </p:nvSpPr>
        <p:spPr>
          <a:xfrm>
            <a:off x="420669" y="3687146"/>
            <a:ext cx="456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03D726-D9C2-68A4-7541-65FA1035E2F2}"/>
                  </a:ext>
                </a:extLst>
              </p:cNvPr>
              <p:cNvSpPr txBox="1"/>
              <p:nvPr/>
            </p:nvSpPr>
            <p:spPr>
              <a:xfrm>
                <a:off x="428278" y="4090280"/>
                <a:ext cx="4728591" cy="6823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03D726-D9C2-68A4-7541-65FA1035E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278" y="4090280"/>
                <a:ext cx="4728591" cy="682384"/>
              </a:xfrm>
              <a:prstGeom prst="rect">
                <a:avLst/>
              </a:prstGeom>
              <a:blipFill>
                <a:blip r:embed="rId4"/>
                <a:stretch>
                  <a:fillRect l="-1933" r="-2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7" name="yt_shape_11887"/>
          <p:cNvSpPr txBox="1"/>
          <p:nvPr/>
        </p:nvSpPr>
        <p:spPr>
          <a:xfrm>
            <a:off x="540000" y="141277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如果两个一次函数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，那么称这两个一次函数为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88" name="yt_image_118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963" y="2988318"/>
            <a:ext cx="2380669" cy="257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0" name="yt_shape_11890"/>
          <p:cNvSpPr txBox="1"/>
          <p:nvPr/>
        </p:nvSpPr>
        <p:spPr>
          <a:xfrm>
            <a:off x="540000" y="3281686"/>
            <a:ext cx="71029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1885">
            <a:extLst>
              <a:ext uri="{FF2B5EF4-FFF2-40B4-BE49-F238E27FC236}">
                <a16:creationId xmlns:a16="http://schemas.microsoft.com/office/drawing/2014/main" id="{81BF926E-596B-7F7B-8433-993536E78933}"/>
              </a:ext>
            </a:extLst>
          </p:cNvPr>
          <p:cNvSpPr txBox="1"/>
          <p:nvPr/>
        </p:nvSpPr>
        <p:spPr>
          <a:xfrm>
            <a:off x="541069" y="765838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image_11884">
            <a:extLst>
              <a:ext uri="{FF2B5EF4-FFF2-40B4-BE49-F238E27FC236}">
                <a16:creationId xmlns:a16="http://schemas.microsoft.com/office/drawing/2014/main" id="{93AD43F1-05EE-681D-EF54-CF73FA32BFEA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69" y="76583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7F993B1-5A27-79BE-49A5-45293E8C69A6}"/>
              </a:ext>
            </a:extLst>
          </p:cNvPr>
          <p:cNvSpPr txBox="1"/>
          <p:nvPr/>
        </p:nvSpPr>
        <p:spPr>
          <a:xfrm>
            <a:off x="539225" y="3707951"/>
            <a:ext cx="938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，把点（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636718-62FD-7E2F-447D-03119B16959C}"/>
              </a:ext>
            </a:extLst>
          </p:cNvPr>
          <p:cNvSpPr txBox="1"/>
          <p:nvPr/>
        </p:nvSpPr>
        <p:spPr>
          <a:xfrm>
            <a:off x="539225" y="418343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114F09-60BA-87E2-ABDF-24377EF589F0}"/>
              </a:ext>
            </a:extLst>
          </p:cNvPr>
          <p:cNvSpPr txBox="1"/>
          <p:nvPr/>
        </p:nvSpPr>
        <p:spPr>
          <a:xfrm>
            <a:off x="539225" y="4658927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1" name="yt_shape_11891"/>
          <p:cNvSpPr txBox="1"/>
          <p:nvPr/>
        </p:nvSpPr>
        <p:spPr>
          <a:xfrm>
            <a:off x="407368" y="1124744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的图象与两坐标轴围成的三角形和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构成位似图形，位似中心为原点，相似比为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，把点（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）根据相似比为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可知，函数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的图象有两种情况：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不经过第三象限时，过点（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此时解析式为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不经过第一象限时，过点（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此时解析式为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DE1CA1-6D25-89D1-248F-92AF4E2BF7A0}"/>
              </a:ext>
            </a:extLst>
          </p:cNvPr>
          <p:cNvSpPr txBox="1"/>
          <p:nvPr/>
        </p:nvSpPr>
        <p:spPr>
          <a:xfrm>
            <a:off x="407368" y="2073129"/>
            <a:ext cx="881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）根据相似比为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可知，函数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的图象有两种情况：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C701AB-2262-0A4E-EBF4-02F781D9C52D}"/>
              </a:ext>
            </a:extLst>
          </p:cNvPr>
          <p:cNvSpPr txBox="1"/>
          <p:nvPr/>
        </p:nvSpPr>
        <p:spPr>
          <a:xfrm>
            <a:off x="407368" y="2548617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不经过第三象限时，过点（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9F996F-E8FC-435C-E89D-D6A9286D5AD6}"/>
              </a:ext>
            </a:extLst>
          </p:cNvPr>
          <p:cNvSpPr txBox="1"/>
          <p:nvPr/>
        </p:nvSpPr>
        <p:spPr>
          <a:xfrm>
            <a:off x="407368" y="3024105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7E8A1-CBAF-11F5-D444-5CB98AA10830}"/>
              </a:ext>
            </a:extLst>
          </p:cNvPr>
          <p:cNvSpPr txBox="1"/>
          <p:nvPr/>
        </p:nvSpPr>
        <p:spPr>
          <a:xfrm>
            <a:off x="407368" y="3499593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不经过第一象限时，过点（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0540A4-C485-EA19-A93D-702AB3764AD3}"/>
              </a:ext>
            </a:extLst>
          </p:cNvPr>
          <p:cNvSpPr txBox="1"/>
          <p:nvPr/>
        </p:nvSpPr>
        <p:spPr>
          <a:xfrm>
            <a:off x="407368" y="3975081"/>
            <a:ext cx="357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888">
            <a:extLst>
              <a:ext uri="{FF2B5EF4-FFF2-40B4-BE49-F238E27FC236}">
                <a16:creationId xmlns:a16="http://schemas.microsoft.com/office/drawing/2014/main" id="{F354F7C5-4754-2394-53C3-B9AF2CC52074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8522" y="2779960"/>
            <a:ext cx="2380669" cy="257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7" name="yt_shape_11897"/>
          <p:cNvSpPr txBox="1"/>
          <p:nvPr/>
        </p:nvSpPr>
        <p:spPr>
          <a:xfrm>
            <a:off x="540000" y="889769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896" name="yt_image_1189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80" y="839879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9" name="yt_shape_11899"/>
          <p:cNvSpPr txBox="1"/>
          <p:nvPr/>
        </p:nvSpPr>
        <p:spPr>
          <a:xfrm>
            <a:off x="540000" y="1340768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在平面直角坐标系中，如果位似变换以原点为位似中心，相似比为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，那么位似图形对应点的坐标的比不是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，而是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7" name="yt_shape_11807"/>
          <p:cNvSpPr txBox="1"/>
          <p:nvPr/>
        </p:nvSpPr>
        <p:spPr>
          <a:xfrm>
            <a:off x="540000" y="148124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06" name="yt_image_11806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8124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9" name="yt_shape_11809"/>
          <p:cNvSpPr txBox="1"/>
          <p:nvPr/>
        </p:nvSpPr>
        <p:spPr>
          <a:xfrm>
            <a:off x="540000" y="2184541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位似图形的坐标变化规律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0" name="yt_shape_11810"/>
              <p:cNvSpPr txBox="1"/>
              <p:nvPr/>
            </p:nvSpPr>
            <p:spPr>
              <a:xfrm>
                <a:off x="540119" y="2688851"/>
                <a:ext cx="11111999" cy="1593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两个端点的坐标分别为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为位似中心，在第一象限内将线段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缩小为原来的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后得到线段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810" name="yt_shape_1181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8851"/>
                <a:ext cx="11111999" cy="1593513"/>
              </a:xfrm>
              <a:prstGeom prst="rect">
                <a:avLst/>
              </a:prstGeom>
              <a:blipFill>
                <a:blip r:embed="rId3"/>
                <a:stretch>
                  <a:fillRect l="-1701" t="-3065" r="-32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13" name="yt_table_118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495883"/>
              </p:ext>
            </p:extLst>
          </p:nvPr>
        </p:nvGraphicFramePr>
        <p:xfrm>
          <a:off x="540000" y="4333152"/>
          <a:ext cx="5116830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</a:tbl>
          </a:graphicData>
        </a:graphic>
      </p:graphicFrame>
      <p:pic>
        <p:nvPicPr>
          <p:cNvPr id="11812" name="yt_image_11812_skip" title="H_110.52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4923" y="4333152"/>
            <a:ext cx="1744945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65081">
            <a:extLst>
              <a:ext uri="{FF2B5EF4-FFF2-40B4-BE49-F238E27FC236}">
                <a16:creationId xmlns:a16="http://schemas.microsoft.com/office/drawing/2014/main" id="{88F1A85C-6C99-9BAB-B95A-39BE78E2A9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621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E60535-FF88-BAD1-4160-E8D4EFAC9241}"/>
              </a:ext>
            </a:extLst>
          </p:cNvPr>
          <p:cNvSpPr txBox="1"/>
          <p:nvPr/>
        </p:nvSpPr>
        <p:spPr>
          <a:xfrm>
            <a:off x="907308" y="37889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5" name="yt_shape_11815"/>
              <p:cNvSpPr txBox="1"/>
              <p:nvPr/>
            </p:nvSpPr>
            <p:spPr>
              <a:xfrm>
                <a:off x="540119" y="1808892"/>
                <a:ext cx="11316521" cy="15959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（嘉兴市中考）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如图，在直角坐标系中，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为位似中心，在第三象限内作与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坐标为（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815" name="yt_shape_118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8892"/>
                <a:ext cx="11316521" cy="1595950"/>
              </a:xfrm>
              <a:prstGeom prst="rect">
                <a:avLst/>
              </a:prstGeom>
              <a:blipFill>
                <a:blip r:embed="rId2"/>
                <a:stretch>
                  <a:fillRect l="-1670" t="-3435" r="-1455" b="-10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20" name="yt_table_11820_skip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666957"/>
                  </p:ext>
                </p:extLst>
              </p:nvPr>
            </p:nvGraphicFramePr>
            <p:xfrm>
              <a:off x="540000" y="3455630"/>
              <a:ext cx="6336030" cy="1268096"/>
            </p:xfrm>
            <a:graphic>
              <a:graphicData uri="http://schemas.openxmlformats.org/drawingml/2006/table">
                <a:tbl>
                  <a:tblPr/>
                  <a:tblGrid>
                    <a:gridCol w="3634105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70192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820" name="yt_table_11820_skip" descr="{&quot;rangeId&quot;:4,&quot;type&quot;:&quot;Option&quot;,&quot;drawing&quot;:[&quot;yt_shape_11817&quot;]}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3666957"/>
                  </p:ext>
                </p:extLst>
              </p:nvPr>
            </p:nvGraphicFramePr>
            <p:xfrm>
              <a:off x="540000" y="2546738"/>
              <a:ext cx="6336030" cy="1268096"/>
            </p:xfrm>
            <a:graphic>
              <a:graphicData uri="http://schemas.openxmlformats.org/drawingml/2006/table">
                <a:tbl>
                  <a:tblPr/>
                  <a:tblGrid>
                    <a:gridCol w="3634105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70192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76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420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17" name="yt_shape_11817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233" y="3455630"/>
            <a:ext cx="1811649" cy="1953909"/>
            <a:chOff x="0" y="0"/>
            <a:chExt cx="1811649" cy="1953909"/>
          </a:xfrm>
        </p:grpSpPr>
        <p:pic>
          <p:nvPicPr>
            <p:cNvPr id="2" name="yt_image_11817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1649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9" name="yt_shape_11819"/>
            <p:cNvSpPr txBox="1"/>
            <p:nvPr/>
          </p:nvSpPr>
          <p:spPr>
            <a:xfrm>
              <a:off x="372543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04BB36-1086-3E68-13A4-C906002285A1}"/>
              </a:ext>
            </a:extLst>
          </p:cNvPr>
          <p:cNvSpPr txBox="1"/>
          <p:nvPr/>
        </p:nvSpPr>
        <p:spPr>
          <a:xfrm>
            <a:off x="3935760" y="290545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119" y="1851284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在坐标原点处，边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位似，且矩形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的面积等于矩形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1821" name="yt_shape_1182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1284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r="-1701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26" name="yt_table_1182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976815"/>
              </p:ext>
            </p:extLst>
          </p:nvPr>
        </p:nvGraphicFramePr>
        <p:xfrm>
          <a:off x="540000" y="3501228"/>
          <a:ext cx="4225925" cy="1901952"/>
        </p:xfrm>
        <a:graphic>
          <a:graphicData uri="http://schemas.openxmlformats.org/drawingml/2006/table">
            <a:tbl>
              <a:tblPr/>
              <a:tblGrid>
                <a:gridCol w="4225925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）或（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）或（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grpSp>
        <p:nvGrpSpPr>
          <p:cNvPr id="11823" name="yt_shape_11823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2735" y="3501228"/>
            <a:ext cx="1797145" cy="1865898"/>
            <a:chOff x="0" y="0"/>
            <a:chExt cx="1797145" cy="1865898"/>
          </a:xfrm>
        </p:grpSpPr>
        <p:pic>
          <p:nvPicPr>
            <p:cNvPr id="2" name="yt_image_11823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714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25" name="yt_shape_11825"/>
            <p:cNvSpPr txBox="1"/>
            <p:nvPr/>
          </p:nvSpPr>
          <p:spPr>
            <a:xfrm>
              <a:off x="365291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72A01A-AF19-428C-3551-BFA7B620013E}"/>
              </a:ext>
            </a:extLst>
          </p:cNvPr>
          <p:cNvSpPr txBox="1"/>
          <p:nvPr/>
        </p:nvSpPr>
        <p:spPr>
          <a:xfrm>
            <a:off x="9473457" y="2755454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8" name="yt_shape_11828"/>
          <p:cNvSpPr txBox="1"/>
          <p:nvPr/>
        </p:nvSpPr>
        <p:spPr>
          <a:xfrm>
            <a:off x="540119" y="16084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在第一象限，若点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32" name="yt_shape_11832"/>
          <p:cNvSpPr txBox="1"/>
          <p:nvPr/>
        </p:nvSpPr>
        <p:spPr>
          <a:xfrm>
            <a:off x="540000" y="52869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29" name="yt_shape_11829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6754" y="3200366"/>
            <a:ext cx="1798491" cy="2036205"/>
            <a:chOff x="0" y="0"/>
            <a:chExt cx="1798491" cy="2036205"/>
          </a:xfrm>
        </p:grpSpPr>
        <p:pic>
          <p:nvPicPr>
            <p:cNvPr id="2" name="yt_image_1182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8491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1" name="yt_shape_11831"/>
            <p:cNvSpPr txBox="1"/>
            <p:nvPr/>
          </p:nvSpPr>
          <p:spPr>
            <a:xfrm>
              <a:off x="365964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EEF471-B5CA-320E-7735-509CB2B2DC91}"/>
              </a:ext>
            </a:extLst>
          </p:cNvPr>
          <p:cNvSpPr txBox="1"/>
          <p:nvPr/>
        </p:nvSpPr>
        <p:spPr>
          <a:xfrm>
            <a:off x="1364508" y="251260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3" name="yt_shape_11833"/>
          <p:cNvSpPr txBox="1"/>
          <p:nvPr/>
        </p:nvSpPr>
        <p:spPr>
          <a:xfrm>
            <a:off x="540000" y="1558065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坐标系内图形的位似作图</a:t>
            </a:r>
          </a:p>
        </p:txBody>
      </p:sp>
      <p:sp>
        <p:nvSpPr>
          <p:cNvPr id="11834" name="yt_shape_11834"/>
          <p:cNvSpPr txBox="1"/>
          <p:nvPr/>
        </p:nvSpPr>
        <p:spPr>
          <a:xfrm>
            <a:off x="540119" y="20623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是位似图形，则它们位似中心的坐标是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38" name="yt_shape_11838"/>
          <p:cNvSpPr txBox="1"/>
          <p:nvPr/>
        </p:nvSpPr>
        <p:spPr>
          <a:xfrm>
            <a:off x="540000" y="53372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35" name="yt_shape_11835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6530" y="3174174"/>
            <a:ext cx="1858939" cy="2112786"/>
            <a:chOff x="0" y="0"/>
            <a:chExt cx="1858939" cy="2112786"/>
          </a:xfrm>
        </p:grpSpPr>
        <p:pic>
          <p:nvPicPr>
            <p:cNvPr id="2" name="yt_image_1183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893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7" name="yt_shape_11837"/>
            <p:cNvSpPr txBox="1"/>
            <p:nvPr/>
          </p:nvSpPr>
          <p:spPr>
            <a:xfrm>
              <a:off x="396188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65153">
            <a:extLst>
              <a:ext uri="{FF2B5EF4-FFF2-40B4-BE49-F238E27FC236}">
                <a16:creationId xmlns:a16="http://schemas.microsoft.com/office/drawing/2014/main" id="{D79BAA7B-0EF3-98B3-2D43-53123A006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974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7C7B6CD-D52D-B8D7-E9C4-47890F672F54}"/>
              </a:ext>
            </a:extLst>
          </p:cNvPr>
          <p:cNvSpPr txBox="1"/>
          <p:nvPr/>
        </p:nvSpPr>
        <p:spPr>
          <a:xfrm>
            <a:off x="1059708" y="249105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9" name="yt_shape_11839"/>
          <p:cNvSpPr txBox="1"/>
          <p:nvPr/>
        </p:nvSpPr>
        <p:spPr>
          <a:xfrm>
            <a:off x="407368" y="764704"/>
            <a:ext cx="6980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的网格图中，已知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40" name="yt_image_1184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648" y="1319937"/>
            <a:ext cx="287593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2" name="yt_shape_11842"/>
          <p:cNvSpPr txBox="1"/>
          <p:nvPr/>
        </p:nvSpPr>
        <p:spPr>
          <a:xfrm>
            <a:off x="407368" y="3732655"/>
            <a:ext cx="961641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843">
            <a:extLst>
              <a:ext uri="{FF2B5EF4-FFF2-40B4-BE49-F238E27FC236}">
                <a16:creationId xmlns:a16="http://schemas.microsoft.com/office/drawing/2014/main" id="{BCDA0507-0EAA-9EC7-A877-FFFCB870F1D3}"/>
              </a:ext>
            </a:extLst>
          </p:cNvPr>
          <p:cNvSpPr txBox="1"/>
          <p:nvPr/>
        </p:nvSpPr>
        <p:spPr>
          <a:xfrm>
            <a:off x="424849" y="4168031"/>
            <a:ext cx="4393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的各顶点坐标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1845">
            <a:extLst>
              <a:ext uri="{FF2B5EF4-FFF2-40B4-BE49-F238E27FC236}">
                <a16:creationId xmlns:a16="http://schemas.microsoft.com/office/drawing/2014/main" id="{6F58D2B0-3474-765F-2FD0-080E63E3AE8D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8419" y="1407590"/>
            <a:ext cx="2631181" cy="219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848">
            <a:extLst>
              <a:ext uri="{FF2B5EF4-FFF2-40B4-BE49-F238E27FC236}">
                <a16:creationId xmlns:a16="http://schemas.microsoft.com/office/drawing/2014/main" id="{801888EE-6915-A3D7-FCFD-19DD22DB85FD}"/>
              </a:ext>
            </a:extLst>
          </p:cNvPr>
          <p:cNvSpPr txBox="1"/>
          <p:nvPr/>
        </p:nvSpPr>
        <p:spPr>
          <a:xfrm>
            <a:off x="569387" y="5041345"/>
            <a:ext cx="256159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6B94AC-8838-2395-5FB8-BCEEFF23C66E}"/>
              </a:ext>
            </a:extLst>
          </p:cNvPr>
          <p:cNvSpPr txBox="1"/>
          <p:nvPr/>
        </p:nvSpPr>
        <p:spPr>
          <a:xfrm>
            <a:off x="479376" y="4530732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148367-A4EC-5718-DBC6-5EE772223392}"/>
              </a:ext>
            </a:extLst>
          </p:cNvPr>
          <p:cNvSpPr txBox="1"/>
          <p:nvPr/>
        </p:nvSpPr>
        <p:spPr>
          <a:xfrm>
            <a:off x="479376" y="4994539"/>
            <a:ext cx="271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91FF0F-4CE3-7D98-9258-F0E9F8AFBBFE}"/>
              </a:ext>
            </a:extLst>
          </p:cNvPr>
          <p:cNvSpPr txBox="1"/>
          <p:nvPr/>
        </p:nvSpPr>
        <p:spPr>
          <a:xfrm>
            <a:off x="479376" y="5470027"/>
            <a:ext cx="195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57CE2E-5025-09EB-73F1-179E9E19BD7F}"/>
              </a:ext>
            </a:extLst>
          </p:cNvPr>
          <p:cNvSpPr txBox="1"/>
          <p:nvPr/>
        </p:nvSpPr>
        <p:spPr>
          <a:xfrm>
            <a:off x="479376" y="5945515"/>
            <a:ext cx="188487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0" name="yt_shape_11850"/>
              <p:cNvSpPr txBox="1"/>
              <p:nvPr/>
            </p:nvSpPr>
            <p:spPr>
              <a:xfrm>
                <a:off x="540000" y="270892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在平面直角坐标系中，已知点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），以原点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为位似中心，相似比为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，把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缩小，则点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    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850" name="yt_shape_11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892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D53D09-4404-4019-E76E-C470CC2268A5}"/>
              </a:ext>
            </a:extLst>
          </p:cNvPr>
          <p:cNvSpPr txBox="1"/>
          <p:nvPr/>
        </p:nvSpPr>
        <p:spPr>
          <a:xfrm>
            <a:off x="7896081" y="3072827"/>
            <a:ext cx="3075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400CE1C2-C0B8-13F4-3510-1C512E1A8857}"/>
              </a:ext>
            </a:extLst>
          </p:cNvPr>
          <p:cNvSpPr txBox="1"/>
          <p:nvPr/>
        </p:nvSpPr>
        <p:spPr>
          <a:xfrm>
            <a:off x="540000" y="2073445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题意理解不透导致漏解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50CA87B4-5167-DF1B-7A38-41A3CA1D8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4655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000" y="110299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52" name="yt_image_11852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299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55" name="yt_shape_11855"/>
              <p:cNvSpPr txBox="1"/>
              <p:nvPr/>
            </p:nvSpPr>
            <p:spPr>
              <a:xfrm>
                <a:off x="540119" y="1794861"/>
                <a:ext cx="11111999" cy="15959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是以原点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为位似中心的位似图形，且相似比为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点的坐标为（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855" name="yt_shape_1185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4861"/>
                <a:ext cx="11111999" cy="1595950"/>
              </a:xfrm>
              <a:prstGeom prst="rect">
                <a:avLst/>
              </a:prstGeom>
              <a:blipFill>
                <a:blip r:embed="rId3"/>
                <a:stretch>
                  <a:fillRect l="-1701" t="-3053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60" name="yt_table_118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66898"/>
              </p:ext>
            </p:extLst>
          </p:nvPr>
        </p:nvGraphicFramePr>
        <p:xfrm>
          <a:off x="540000" y="5164242"/>
          <a:ext cx="6031548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30070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grpSp>
        <p:nvGrpSpPr>
          <p:cNvPr id="11857" name="yt_shape_11857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0442" y="3441599"/>
            <a:ext cx="2049118" cy="1723023"/>
            <a:chOff x="0" y="0"/>
            <a:chExt cx="2049118" cy="1723023"/>
          </a:xfrm>
        </p:grpSpPr>
        <p:pic>
          <p:nvPicPr>
            <p:cNvPr id="2" name="yt_image_11857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4911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9" name="yt_shape_11859"/>
            <p:cNvSpPr txBox="1"/>
            <p:nvPr/>
          </p:nvSpPr>
          <p:spPr>
            <a:xfrm>
              <a:off x="491278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DD6950-5F8F-4372-3BA9-89919E8CDD7E}"/>
              </a:ext>
            </a:extLst>
          </p:cNvPr>
          <p:cNvSpPr txBox="1"/>
          <p:nvPr/>
        </p:nvSpPr>
        <p:spPr>
          <a:xfrm>
            <a:off x="2126508" y="289740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1785</Words>
  <Application>Microsoft Office PowerPoint</Application>
  <PresentationFormat>宽屏</PresentationFormat>
  <Paragraphs>100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2023-10-21T04:22:52Z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