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75" r:id="rId4"/>
    <p:sldId id="365" r:id="rId5"/>
    <p:sldId id="379" r:id="rId6"/>
    <p:sldId id="366" r:id="rId7"/>
    <p:sldId id="368" r:id="rId8"/>
    <p:sldId id="369" r:id="rId9"/>
    <p:sldId id="381" r:id="rId10"/>
    <p:sldId id="384" r:id="rId11"/>
    <p:sldId id="370" r:id="rId12"/>
    <p:sldId id="377" r:id="rId13"/>
    <p:sldId id="371" r:id="rId14"/>
    <p:sldId id="373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64" y="1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bin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2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bin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bin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17.bin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8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bin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9" name="yt_shape_10629"/>
          <p:cNvSpPr txBox="1"/>
          <p:nvPr/>
        </p:nvSpPr>
        <p:spPr>
          <a:xfrm>
            <a:off x="407368" y="764704"/>
            <a:ext cx="5802871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反比例函数与特殊三角形的综合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630" name="yt_shape_10630"/>
              <p:cNvSpPr txBox="1"/>
              <p:nvPr/>
            </p:nvSpPr>
            <p:spPr>
              <a:xfrm>
                <a:off x="407487" y="1269014"/>
                <a:ext cx="11388529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如图，直线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 spc="150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与双曲线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2400" b="0" i="0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）相交于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）两点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630" name="yt_shape_106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487" y="1269014"/>
                <a:ext cx="11388529" cy="1120050"/>
              </a:xfrm>
              <a:prstGeom prst="rect">
                <a:avLst/>
              </a:prstGeom>
              <a:blipFill>
                <a:blip r:embed="rId2"/>
                <a:stretch>
                  <a:fillRect l="-1660" r="-1124" b="-163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632" name="yt_image_10632">
            <a:extLst>
              <a:ext uri="">
                <a16:creationId xmlns="" xmlns:a16="http://schemas.microsoft.com/office/drawing/2014/main" xmlns:m="http://schemas.openxmlformats.org/officeDocument/2006/math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68408" y="2387785"/>
            <a:ext cx="1919559" cy="197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34" name="yt_shape_10634"/>
          <p:cNvSpPr txBox="1"/>
          <p:nvPr/>
        </p:nvSpPr>
        <p:spPr>
          <a:xfrm>
            <a:off x="407368" y="2387785"/>
            <a:ext cx="446276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）求直线和双曲线的解析式；</a:t>
            </a:r>
          </a:p>
        </p:txBody>
      </p:sp>
      <p:pic>
        <p:nvPicPr>
          <p:cNvPr id="3" name="yt_shape_1697709236295">
            <a:extLst>
              <a:ext uri="{FF2B5EF4-FFF2-40B4-BE49-F238E27FC236}">
                <a16:creationId xmlns:a16="http://schemas.microsoft.com/office/drawing/2014/main" id="{44BBD751-0521-B78F-393C-32654ED730E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06082"/>
            <a:ext cx="1174942" cy="36638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0636">
                <a:extLst>
                  <a:ext uri="{FF2B5EF4-FFF2-40B4-BE49-F238E27FC236}">
                    <a16:creationId xmlns:a16="http://schemas.microsoft.com/office/drawing/2014/main" id="{EEDEB15D-804A-60F9-58CE-8DD0D9B04482}"/>
                  </a:ext>
                </a:extLst>
              </p:cNvPr>
              <p:cNvSpPr txBox="1"/>
              <p:nvPr/>
            </p:nvSpPr>
            <p:spPr>
              <a:xfrm>
                <a:off x="590743" y="2694154"/>
                <a:ext cx="5548635" cy="24955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）把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）代入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双曲线的解析式为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）在双曲线上，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4" name="yt_shape_10636">
                <a:extLst>
                  <a:ext uri="{FF2B5EF4-FFF2-40B4-BE49-F238E27FC236}">
                    <a16:creationId xmlns:a16="http://schemas.microsoft.com/office/drawing/2014/main" id="{EEDEB15D-804A-60F9-58CE-8DD0D9B044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0743" y="2694154"/>
                <a:ext cx="5548635" cy="2495555"/>
              </a:xfrm>
              <a:prstGeom prst="rect">
                <a:avLst/>
              </a:prstGeom>
              <a:blipFill>
                <a:blip r:embed="rId5"/>
                <a:stretch>
                  <a:fillRect l="-3407" r="-2418" b="-31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yt_shape_10638">
            <a:extLst>
              <a:ext uri="{FF2B5EF4-FFF2-40B4-BE49-F238E27FC236}">
                <a16:creationId xmlns:a16="http://schemas.microsoft.com/office/drawing/2014/main" id="{2F95D70C-82B0-706D-798C-CBBA34EC3AE5}"/>
              </a:ext>
            </a:extLst>
          </p:cNvPr>
          <p:cNvSpPr txBox="1"/>
          <p:nvPr/>
        </p:nvSpPr>
        <p:spPr>
          <a:xfrm>
            <a:off x="590743" y="5240497"/>
            <a:ext cx="4999767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把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直线的解析式为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EDDC4D6-EC79-AADB-7D8B-11ADCA3A4EE7}"/>
                  </a:ext>
                </a:extLst>
              </p:cNvPr>
              <p:cNvSpPr txBox="1"/>
              <p:nvPr/>
            </p:nvSpPr>
            <p:spPr>
              <a:xfrm>
                <a:off x="500732" y="2647348"/>
                <a:ext cx="4869243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）把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）代入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EDDC4D6-EC79-AADB-7D8B-11ADCA3A4E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732" y="2647348"/>
                <a:ext cx="4869243" cy="778460"/>
              </a:xfrm>
              <a:prstGeom prst="rect">
                <a:avLst/>
              </a:prstGeom>
              <a:blipFill>
                <a:blip r:embed="rId6"/>
                <a:stretch>
                  <a:fillRect l="-1877" r="-2128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887C0023-DE16-FB48-2B0D-BBB1F82F4D79}"/>
              </a:ext>
            </a:extLst>
          </p:cNvPr>
          <p:cNvSpPr txBox="1"/>
          <p:nvPr/>
        </p:nvSpPr>
        <p:spPr>
          <a:xfrm>
            <a:off x="5231904" y="2788070"/>
            <a:ext cx="2169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959340A-1A17-E986-5B5A-5F5725178AD8}"/>
                  </a:ext>
                </a:extLst>
              </p:cNvPr>
              <p:cNvSpPr txBox="1"/>
              <p:nvPr/>
            </p:nvSpPr>
            <p:spPr>
              <a:xfrm>
                <a:off x="500732" y="3232437"/>
                <a:ext cx="3576955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双曲线的解析式为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959340A-1A17-E986-5B5A-5F5725178A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732" y="3232437"/>
                <a:ext cx="3576955" cy="768617"/>
              </a:xfrm>
              <a:prstGeom prst="rect">
                <a:avLst/>
              </a:prstGeom>
              <a:blipFill>
                <a:blip r:embed="rId7"/>
                <a:stretch>
                  <a:fillRect l="-2555" r="-289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861B7EA-0EB9-E31B-0DC6-CBE0A97EA6EB}"/>
                  </a:ext>
                </a:extLst>
              </p:cNvPr>
              <p:cNvSpPr txBox="1"/>
              <p:nvPr/>
            </p:nvSpPr>
            <p:spPr>
              <a:xfrm>
                <a:off x="500732" y="3840024"/>
                <a:ext cx="5675058" cy="7296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）在双曲线上，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861B7EA-0EB9-E31B-0DC6-CBE0A97EA6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732" y="3840024"/>
                <a:ext cx="5675058" cy="729691"/>
              </a:xfrm>
              <a:prstGeom prst="rect">
                <a:avLst/>
              </a:prstGeom>
              <a:blipFill>
                <a:blip r:embed="rId8"/>
                <a:stretch>
                  <a:fillRect l="-1611" r="-1826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52361557-2531-7E97-51DE-E6A08085DA79}"/>
              </a:ext>
            </a:extLst>
          </p:cNvPr>
          <p:cNvSpPr txBox="1"/>
          <p:nvPr/>
        </p:nvSpPr>
        <p:spPr>
          <a:xfrm>
            <a:off x="500732" y="4476477"/>
            <a:ext cx="424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E987990-834B-DC8D-6BE9-8A906738274A}"/>
              </a:ext>
            </a:extLst>
          </p:cNvPr>
          <p:cNvSpPr txBox="1"/>
          <p:nvPr/>
        </p:nvSpPr>
        <p:spPr>
          <a:xfrm>
            <a:off x="500732" y="4951965"/>
            <a:ext cx="6391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把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）代入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E194EFB9-8796-1610-3333-6727160C7BD9}"/>
                  </a:ext>
                </a:extLst>
              </p:cNvPr>
              <p:cNvSpPr txBox="1"/>
              <p:nvPr/>
            </p:nvSpPr>
            <p:spPr>
              <a:xfrm>
                <a:off x="500732" y="5236515"/>
                <a:ext cx="4878007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E194EFB9-8796-1610-3333-6727160C7B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732" y="5236515"/>
                <a:ext cx="4878007" cy="1154189"/>
              </a:xfrm>
              <a:prstGeom prst="rect">
                <a:avLst/>
              </a:prstGeom>
              <a:blipFill>
                <a:blip r:embed="rId9"/>
                <a:stretch>
                  <a:fillRect l="-18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35DDF001-1D26-7C87-A762-1440F3E393BF}"/>
              </a:ext>
            </a:extLst>
          </p:cNvPr>
          <p:cNvSpPr txBox="1"/>
          <p:nvPr/>
        </p:nvSpPr>
        <p:spPr>
          <a:xfrm>
            <a:off x="500732" y="6357630"/>
            <a:ext cx="3726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直线的解析式为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79" name="yt_shape_10679"/>
              <p:cNvSpPr txBox="1"/>
              <p:nvPr/>
            </p:nvSpPr>
            <p:spPr>
              <a:xfrm>
                <a:off x="540000" y="836712"/>
                <a:ext cx="11532664" cy="11317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如图，在矩形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上的一个动点（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不与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重合），过点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的反比例函数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）的图象与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边交于点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679" name="yt_shape_106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836712"/>
                <a:ext cx="11532664" cy="1131785"/>
              </a:xfrm>
              <a:prstGeom prst="rect">
                <a:avLst/>
              </a:prstGeom>
              <a:blipFill>
                <a:blip r:embed="rId2"/>
                <a:stretch>
                  <a:fillRect l="-1639" t="-4301" r="-1481" b="-80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681" name="yt_image_10681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56440" y="1967397"/>
            <a:ext cx="1780767" cy="140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83" name="yt_shape_10683"/>
          <p:cNvSpPr txBox="1"/>
          <p:nvPr/>
        </p:nvSpPr>
        <p:spPr>
          <a:xfrm>
            <a:off x="540000" y="1967397"/>
            <a:ext cx="625652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的中点时，求该函数的解析式；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E88F036-6DCE-E461-725B-8CD794A37F22}"/>
              </a:ext>
            </a:extLst>
          </p:cNvPr>
          <p:cNvSpPr txBox="1"/>
          <p:nvPr/>
        </p:nvSpPr>
        <p:spPr>
          <a:xfrm>
            <a:off x="540000" y="2402773"/>
            <a:ext cx="6530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在矩形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562D03A-5694-D5E5-AAE3-0794ADB62F70}"/>
              </a:ext>
            </a:extLst>
          </p:cNvPr>
          <p:cNvSpPr txBox="1"/>
          <p:nvPr/>
        </p:nvSpPr>
        <p:spPr>
          <a:xfrm>
            <a:off x="540000" y="2878261"/>
            <a:ext cx="6137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的中点，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EF3E391-D53E-F398-19D4-BAB4DFCD4ED0}"/>
                  </a:ext>
                </a:extLst>
              </p:cNvPr>
              <p:cNvSpPr txBox="1"/>
              <p:nvPr/>
            </p:nvSpPr>
            <p:spPr>
              <a:xfrm>
                <a:off x="541226" y="3692319"/>
                <a:ext cx="6111176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在反比例函数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）的图象上，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EF3E391-D53E-F398-19D4-BAB4DFCD4E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226" y="3692319"/>
                <a:ext cx="6111176" cy="778460"/>
              </a:xfrm>
              <a:prstGeom prst="rect">
                <a:avLst/>
              </a:prstGeom>
              <a:blipFill>
                <a:blip r:embed="rId4"/>
                <a:stretch>
                  <a:fillRect l="-1597" r="-1497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D8A6F7BE-C2AB-4773-CDF6-E31951256255}"/>
              </a:ext>
            </a:extLst>
          </p:cNvPr>
          <p:cNvSpPr txBox="1"/>
          <p:nvPr/>
        </p:nvSpPr>
        <p:spPr>
          <a:xfrm>
            <a:off x="541226" y="4377167"/>
            <a:ext cx="1153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9C0AC80-9653-4AFA-FBBE-7B989FBDA34A}"/>
                  </a:ext>
                </a:extLst>
              </p:cNvPr>
              <p:cNvSpPr txBox="1"/>
              <p:nvPr/>
            </p:nvSpPr>
            <p:spPr>
              <a:xfrm>
                <a:off x="540000" y="4725043"/>
                <a:ext cx="4778692" cy="7296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该函数的解析式为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9C0AC80-9653-4AFA-FBBE-7B989FBDA3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25043"/>
                <a:ext cx="4778692" cy="729691"/>
              </a:xfrm>
              <a:prstGeom prst="rect">
                <a:avLst/>
              </a:prstGeom>
              <a:blipFill>
                <a:blip r:embed="rId5"/>
                <a:stretch>
                  <a:fillRect l="-2043" r="-2171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87" name="yt_shape_10687"/>
              <p:cNvSpPr txBox="1"/>
              <p:nvPr/>
            </p:nvSpPr>
            <p:spPr>
              <a:xfrm>
                <a:off x="540119" y="1645288"/>
                <a:ext cx="10236401" cy="392742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）由题意知，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两点坐标分别为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上，且不与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重合，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，即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有最大值，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最大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687" name="yt_shape_106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45288"/>
                <a:ext cx="10236401" cy="3927422"/>
              </a:xfrm>
              <a:prstGeom prst="rect">
                <a:avLst/>
              </a:prstGeom>
              <a:blipFill>
                <a:blip r:embed="rId2"/>
                <a:stretch>
                  <a:fillRect l="-1846" r="-298" b="-17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F997127-BEED-A700-1CF3-1638B6769382}"/>
                  </a:ext>
                </a:extLst>
              </p:cNvPr>
              <p:cNvSpPr txBox="1"/>
              <p:nvPr/>
            </p:nvSpPr>
            <p:spPr>
              <a:xfrm>
                <a:off x="450108" y="1598482"/>
                <a:ext cx="7956804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）由题意知，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两点坐标分别为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F997127-BEED-A700-1CF3-1638B67693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598482"/>
                <a:ext cx="7956804" cy="805193"/>
              </a:xfrm>
              <a:prstGeom prst="rect">
                <a:avLst/>
              </a:prstGeom>
              <a:blipFill>
                <a:blip r:embed="rId3"/>
                <a:stretch>
                  <a:fillRect l="-1226" r="-8889" b="-3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9FD1128-08A0-523C-DCBF-47EF7BC832E2}"/>
                  </a:ext>
                </a:extLst>
              </p:cNvPr>
              <p:cNvSpPr txBox="1"/>
              <p:nvPr/>
            </p:nvSpPr>
            <p:spPr>
              <a:xfrm>
                <a:off x="450108" y="2428777"/>
                <a:ext cx="6798020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lvl="0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EFA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  <a:p>
                <a:pPr>
                  <a:lnSpc>
                    <a:spcPct val="129999"/>
                  </a:lnSpc>
                </a:pP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9FD1128-08A0-523C-DCBF-47EF7BC832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428777"/>
                <a:ext cx="6798020" cy="805193"/>
              </a:xfrm>
              <a:prstGeom prst="rect">
                <a:avLst/>
              </a:prstGeom>
              <a:blipFill>
                <a:blip r:embed="rId4"/>
                <a:stretch>
                  <a:fillRect l="-1435" t="-2256" r="-726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C780E025-48ED-D350-F639-2266E22B9CB6}"/>
              </a:ext>
            </a:extLst>
          </p:cNvPr>
          <p:cNvSpPr txBox="1"/>
          <p:nvPr/>
        </p:nvSpPr>
        <p:spPr>
          <a:xfrm>
            <a:off x="450108" y="2984140"/>
            <a:ext cx="5071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上，且不与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重合，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0487519-27C8-6555-90A2-10F43271545B}"/>
                  </a:ext>
                </a:extLst>
              </p:cNvPr>
              <p:cNvSpPr txBox="1"/>
              <p:nvPr/>
            </p:nvSpPr>
            <p:spPr>
              <a:xfrm>
                <a:off x="450108" y="3459628"/>
                <a:ext cx="3275902" cy="77826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0487519-27C8-6555-90A2-10F4327154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59628"/>
                <a:ext cx="3275902" cy="778269"/>
              </a:xfrm>
              <a:prstGeom prst="rect">
                <a:avLst/>
              </a:prstGeom>
              <a:blipFill>
                <a:blip r:embed="rId5"/>
                <a:stretch>
                  <a:fillRect l="-2980" r="-2980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C234464-4F8C-9EE3-6444-D21B943735FB}"/>
                  </a:ext>
                </a:extLst>
              </p:cNvPr>
              <p:cNvSpPr txBox="1"/>
              <p:nvPr/>
            </p:nvSpPr>
            <p:spPr>
              <a:xfrm>
                <a:off x="450108" y="4144285"/>
                <a:ext cx="4736211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有最大值，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最大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C234464-4F8C-9EE3-6444-D21B943735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44285"/>
                <a:ext cx="4736211" cy="727279"/>
              </a:xfrm>
              <a:prstGeom prst="rect">
                <a:avLst/>
              </a:prstGeom>
              <a:blipFill>
                <a:blip r:embed="rId6"/>
                <a:stretch>
                  <a:fillRect l="-2059" r="-218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0684">
            <a:extLst>
              <a:ext uri="{FF2B5EF4-FFF2-40B4-BE49-F238E27FC236}">
                <a16:creationId xmlns:a16="http://schemas.microsoft.com/office/drawing/2014/main" id="{67387A7F-D657-CAC9-F093-BBFB204C8578}"/>
              </a:ext>
            </a:extLst>
          </p:cNvPr>
          <p:cNvSpPr txBox="1"/>
          <p:nvPr/>
        </p:nvSpPr>
        <p:spPr>
          <a:xfrm>
            <a:off x="544430" y="1297194"/>
            <a:ext cx="789196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为何值时，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的面积最大，最大面积是多少？</a:t>
            </a:r>
            <a:endParaRPr lang="zh-CN" altLang="zh-CN" sz="100" b="0" i="0" u="none" dirty="0">
              <a:noFill/>
              <a:effectLst/>
              <a:latin typeface="白正"/>
              <a:ea typeface="宋体"/>
              <a:cs typeface="宋体"/>
            </a:endParaRPr>
          </a:p>
        </p:txBody>
      </p:sp>
      <p:pic>
        <p:nvPicPr>
          <p:cNvPr id="9" name="yt_image_10681">
            <a:extLst>
              <a:ext uri="{FF2B5EF4-FFF2-40B4-BE49-F238E27FC236}">
                <a16:creationId xmlns:a16="http://schemas.microsoft.com/office/drawing/2014/main" id="{51C22073-0DE8-609A-D18F-6D76FE5431CE}"/>
              </a:ex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859194" y="940628"/>
            <a:ext cx="1780767" cy="140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9" name="yt_shape_10689"/>
          <p:cNvSpPr txBox="1"/>
          <p:nvPr/>
        </p:nvSpPr>
        <p:spPr>
          <a:xfrm>
            <a:off x="540000" y="1127470"/>
            <a:ext cx="457176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反比例函数与圆的综合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690" name="yt_shape_10690"/>
              <p:cNvSpPr txBox="1"/>
              <p:nvPr/>
            </p:nvSpPr>
            <p:spPr>
              <a:xfrm>
                <a:off x="540119" y="1631780"/>
                <a:ext cx="11111999" cy="255736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是反比例函数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）的图象上的一点，以点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为圆心，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个单位长度为半径作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，当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相切时，点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的坐标为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d>
                  </m:oMath>
                </a14:m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           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endParaRPr lang="en-US" altLang="zh-CN" sz="2400" b="0" i="0" u="sng" dirty="0">
                  <a:solidFill>
                    <a:srgbClr val="FF0000">
                      <a:alpha val="0"/>
                    </a:srgbClr>
                  </a:solidFill>
                  <a:effectLst/>
                  <a:uFill>
                    <a:solidFill>
                      <a:srgbClr val="000000"/>
                    </a:solidFill>
                  </a:uFill>
                  <a:latin typeface="Times New Roman" pitchFamily="24"/>
                  <a:ea typeface="Times New Roman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endParaRPr lang="en-US" altLang="zh-CN" sz="2400" b="0" i="1" u="sng" dirty="0">
                  <a:solidFill>
                    <a:srgbClr val="FE0000">
                      <a:alpha val="0"/>
                    </a:srgbClr>
                  </a:solidFill>
                  <a:effectLst/>
                  <a:uFill>
                    <a:solidFill>
                      <a:srgbClr val="000000"/>
                    </a:solidFill>
                  </a:uFill>
                  <a:latin typeface="Cambria Math" panose="02040503050406030204" pitchFamily="18" charset="0"/>
                  <a:ea typeface="Cambria Math" panose="02040503050406030204" pitchFamily="48" charset="0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d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690" name="yt_shape_106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31780"/>
                <a:ext cx="11111999" cy="2557367"/>
              </a:xfrm>
              <a:prstGeom prst="rect">
                <a:avLst/>
              </a:prstGeom>
              <a:blipFill>
                <a:blip r:embed="rId2"/>
                <a:stretch>
                  <a:fillRect l="-1701" r="-220" b="-28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695" name="yt_shape_10695"/>
          <p:cNvSpPr txBox="1"/>
          <p:nvPr/>
        </p:nvSpPr>
        <p:spPr>
          <a:xfrm>
            <a:off x="540000" y="576787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692" name="yt_shape_10692" title="H_142.15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84823" y="3912167"/>
            <a:ext cx="1622352" cy="1805319"/>
            <a:chOff x="0" y="0"/>
            <a:chExt cx="1622352" cy="1805319"/>
          </a:xfrm>
        </p:grpSpPr>
        <p:pic>
          <p:nvPicPr>
            <p:cNvPr id="2" name="yt_image_10692">
              <a:extLst>
                <a:ext uri="">
                  <a16:creationId xmlns="" xmlns:m="http://schemas.openxmlformats.org/officeDocument/2006/math" xmlns:a16="http://schemas.microsoft.com/office/drawing/2014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22352" cy="14093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94" name="yt_shape_10694"/>
            <p:cNvSpPr txBox="1"/>
            <p:nvPr/>
          </p:nvSpPr>
          <p:spPr>
            <a:xfrm>
              <a:off x="277895" y="144531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9236461">
            <a:extLst>
              <a:ext uri="{FF2B5EF4-FFF2-40B4-BE49-F238E27FC236}">
                <a16:creationId xmlns:a16="http://schemas.microsoft.com/office/drawing/2014/main" id="{7F3037E4-4208-B98F-674E-CF06375B45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68848"/>
            <a:ext cx="1174942" cy="36638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C22AE2D-85D0-55FB-1E66-D690679E7B1A}"/>
                  </a:ext>
                </a:extLst>
              </p:cNvPr>
              <p:cNvSpPr txBox="1"/>
              <p:nvPr/>
            </p:nvSpPr>
            <p:spPr>
              <a:xfrm>
                <a:off x="9120336" y="2085417"/>
                <a:ext cx="2103500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C22AE2D-85D0-55FB-1E66-D690679E7B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20336" y="2085417"/>
                <a:ext cx="2103500" cy="805193"/>
              </a:xfrm>
              <a:prstGeom prst="rect">
                <a:avLst/>
              </a:prstGeom>
              <a:blipFill>
                <a:blip r:embed="rId5"/>
                <a:stretch>
                  <a:fillRect b="-7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063B6DC-2E43-A2AC-8049-F39D231A503D}"/>
                  </a:ext>
                </a:extLst>
              </p:cNvPr>
              <p:cNvSpPr txBox="1"/>
              <p:nvPr/>
            </p:nvSpPr>
            <p:spPr>
              <a:xfrm>
                <a:off x="547553" y="2996952"/>
                <a:ext cx="1493902" cy="7641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8" charset="0"/>
                                  <a:ea typeface="Cambria Math" panose="02040503050406030204" pitchFamily="48" charset="0"/>
                                </a:rPr>
                              </m:ctrlPr>
                            </m:fPr>
                            <m:num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3</m:t>
                              </m:r>
                            </m:num>
                            <m:den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4</m:t>
                              </m:r>
                            </m:den>
                          </m:f>
                          <m:r>
                            <m:rPr>
                              <m:nor/>
                            </m:rPr>
                            <a:rPr kumimoji="0" lang="zh-CN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Times New Roman" panose="02040503050406030204" pitchFamily="48" charset="0"/>
                              <a:ea typeface="宋体" panose="02040503050406030204" pitchFamily="48" charset="0"/>
                            </a:rPr>
                            <m:t>，</m:t>
                          </m:r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−</m:t>
                          </m:r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4</m:t>
                          </m:r>
                        </m:e>
                      </m:d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063B6DC-2E43-A2AC-8049-F39D231A50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553" y="2996952"/>
                <a:ext cx="1493902" cy="764172"/>
              </a:xfrm>
              <a:prstGeom prst="rect">
                <a:avLst/>
              </a:prstGeom>
              <a:blipFill>
                <a:blip r:embed="rId6"/>
                <a:stretch>
                  <a:fillRect b="-20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96" name="yt_shape_10696"/>
              <p:cNvSpPr txBox="1"/>
              <p:nvPr/>
            </p:nvSpPr>
            <p:spPr>
              <a:xfrm>
                <a:off x="540119" y="1423050"/>
                <a:ext cx="10884473" cy="158928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如图，反比例函数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的图象与正比例函数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的图象相交于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两点，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是以点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）为圆心，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为半径的圆上的一动点，连接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的中点，连接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的最小值是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696" name="yt_shape_106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23050"/>
                <a:ext cx="10884473" cy="1589281"/>
              </a:xfrm>
              <a:prstGeom prst="rect">
                <a:avLst/>
              </a:prstGeom>
              <a:blipFill>
                <a:blip r:embed="rId2"/>
                <a:stretch>
                  <a:fillRect l="-1737" r="-784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701" name="yt_shape_10701"/>
          <p:cNvSpPr txBox="1"/>
          <p:nvPr/>
        </p:nvSpPr>
        <p:spPr>
          <a:xfrm>
            <a:off x="540000" y="547229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698" name="yt_shape_10698" title="H_173.7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39973" y="3215483"/>
            <a:ext cx="1712053" cy="2206512"/>
            <a:chOff x="0" y="0"/>
            <a:chExt cx="1712053" cy="2206512"/>
          </a:xfrm>
        </p:grpSpPr>
        <p:pic>
          <p:nvPicPr>
            <p:cNvPr id="2" name="yt_image_10698">
              <a:extLst>
                <a:ext uri="">
  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12053" cy="18105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700" name="yt_shape_10700"/>
            <p:cNvSpPr txBox="1"/>
            <p:nvPr/>
          </p:nvSpPr>
          <p:spPr>
            <a:xfrm>
              <a:off x="322745" y="18465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C23C0A8-FE09-1B25-8B3F-3F1E50312CA5}"/>
              </a:ext>
            </a:extLst>
          </p:cNvPr>
          <p:cNvSpPr txBox="1"/>
          <p:nvPr/>
        </p:nvSpPr>
        <p:spPr>
          <a:xfrm>
            <a:off x="4079776" y="2494349"/>
            <a:ext cx="332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40" name="yt_shape_10640"/>
              <p:cNvSpPr txBox="1"/>
              <p:nvPr/>
            </p:nvSpPr>
            <p:spPr>
              <a:xfrm>
                <a:off x="551384" y="1707549"/>
                <a:ext cx="5851089" cy="29281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）过点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的周长为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640" name="yt_shape_106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707549"/>
                <a:ext cx="5851089" cy="2928174"/>
              </a:xfrm>
              <a:prstGeom prst="rect">
                <a:avLst/>
              </a:prstGeom>
              <a:blipFill>
                <a:blip r:embed="rId2"/>
                <a:stretch>
                  <a:fillRect l="-3125" t="-1667" r="-2292" b="-56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642" name="yt_image_10642">
            <a:extLst>
              <a:ext uri="">
                <a16:creationId xmlns="" xmlns:a16="http://schemas.microsoft.com/office/drawing/2014/main" xmlns:m="http://schemas.openxmlformats.org/officeDocument/2006/math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74792" y="2075814"/>
            <a:ext cx="1679648" cy="1841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DF7ACB7-8E51-92E5-5738-3327E03C5776}"/>
              </a:ext>
            </a:extLst>
          </p:cNvPr>
          <p:cNvSpPr txBox="1"/>
          <p:nvPr/>
        </p:nvSpPr>
        <p:spPr>
          <a:xfrm>
            <a:off x="461373" y="1660743"/>
            <a:ext cx="4013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）过点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08609A0-FA43-2FF7-3A13-1C73471CC94B}"/>
              </a:ext>
            </a:extLst>
          </p:cNvPr>
          <p:cNvSpPr txBox="1"/>
          <p:nvPr/>
        </p:nvSpPr>
        <p:spPr>
          <a:xfrm>
            <a:off x="461373" y="2136231"/>
            <a:ext cx="3370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4E0D3A9-E5BA-ABF2-B709-8C8C7FCCC0A6}"/>
              </a:ext>
            </a:extLst>
          </p:cNvPr>
          <p:cNvSpPr txBox="1"/>
          <p:nvPr/>
        </p:nvSpPr>
        <p:spPr>
          <a:xfrm>
            <a:off x="461373" y="2611719"/>
            <a:ext cx="2305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77BDA73-D6E1-FB70-0291-81FCFC858F85}"/>
              </a:ext>
            </a:extLst>
          </p:cNvPr>
          <p:cNvSpPr txBox="1"/>
          <p:nvPr/>
        </p:nvSpPr>
        <p:spPr>
          <a:xfrm>
            <a:off x="461373" y="3087207"/>
            <a:ext cx="2786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05CB24F-84C3-0482-F9B7-9DBD543A1B8D}"/>
                  </a:ext>
                </a:extLst>
              </p:cNvPr>
              <p:cNvSpPr txBox="1"/>
              <p:nvPr/>
            </p:nvSpPr>
            <p:spPr>
              <a:xfrm>
                <a:off x="461373" y="3562695"/>
                <a:ext cx="5839015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05CB24F-84C3-0482-F9B7-9DBD543A1B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3562695"/>
                <a:ext cx="5839015" cy="630441"/>
              </a:xfrm>
              <a:prstGeom prst="rect">
                <a:avLst/>
              </a:prstGeom>
              <a:blipFill>
                <a:blip r:embed="rId4"/>
                <a:stretch>
                  <a:fillRect l="-1670" r="-1670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9451602-5AC6-F291-B09E-FCF360ED17A5}"/>
                  </a:ext>
                </a:extLst>
              </p:cNvPr>
              <p:cNvSpPr txBox="1"/>
              <p:nvPr/>
            </p:nvSpPr>
            <p:spPr>
              <a:xfrm>
                <a:off x="461373" y="4099524"/>
                <a:ext cx="5974588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的周长为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9451602-5AC6-F291-B09E-FCF360ED17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4099524"/>
                <a:ext cx="5974588" cy="554686"/>
              </a:xfrm>
              <a:prstGeom prst="rect">
                <a:avLst/>
              </a:prstGeom>
              <a:blipFill>
                <a:blip r:embed="rId5"/>
                <a:stretch>
                  <a:fillRect l="-1633" r="-1633" b="-2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0635">
            <a:extLst>
              <a:ext uri="{FF2B5EF4-FFF2-40B4-BE49-F238E27FC236}">
                <a16:creationId xmlns:a16="http://schemas.microsoft.com/office/drawing/2014/main" id="{B1D88B44-B03C-E067-F484-7D712B696274}"/>
              </a:ext>
            </a:extLst>
          </p:cNvPr>
          <p:cNvSpPr txBox="1"/>
          <p:nvPr/>
        </p:nvSpPr>
        <p:spPr>
          <a:xfrm>
            <a:off x="551384" y="1268760"/>
            <a:ext cx="98728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轴正半轴上一点，连接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的周长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9" name="yt_image_10632">
            <a:extLst>
              <a:ext uri="{FF2B5EF4-FFF2-40B4-BE49-F238E27FC236}">
                <a16:creationId xmlns:a16="http://schemas.microsoft.com/office/drawing/2014/main" id="{59615D37-E6C6-7D80-57A4-290FDA48A7B5}"/>
              </a:ext>
              <a:ext uri="">
                <a16:creationId xmlns="" xmlns:a16="http://schemas.microsoft.com/office/drawing/2014/main" xmlns:m="http://schemas.openxmlformats.org/officeDocument/2006/math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24192" y="1945293"/>
            <a:ext cx="1919559" cy="197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45" name="yt_shape_10645"/>
              <p:cNvSpPr txBox="1"/>
              <p:nvPr/>
            </p:nvSpPr>
            <p:spPr>
              <a:xfrm>
                <a:off x="540000" y="764704"/>
                <a:ext cx="11111999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（江西省中考）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如图，正比例函数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的图象与反比例函数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）的图象交于点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的坐标为（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645" name="yt_shape_106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764704"/>
                <a:ext cx="11111999" cy="1120050"/>
              </a:xfrm>
              <a:prstGeom prst="rect">
                <a:avLst/>
              </a:prstGeom>
              <a:blipFill>
                <a:blip r:embed="rId2"/>
                <a:stretch>
                  <a:fillRect l="-1701" r="-1207" b="-163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647" name="yt_image_10647">
            <a:extLst>
              <a:ext uri="">
                <a16:creationId xmlns="" xmlns:a16="http://schemas.microsoft.com/office/drawing/2014/main" xmlns:m="http://schemas.openxmlformats.org/officeDocument/2006/math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2905" y="1887667"/>
            <a:ext cx="2146190" cy="187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49" name="yt_shape_10649"/>
          <p:cNvSpPr txBox="1"/>
          <p:nvPr/>
        </p:nvSpPr>
        <p:spPr>
          <a:xfrm>
            <a:off x="564199" y="3734331"/>
            <a:ext cx="213680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22271EC-2F6B-CD08-2A60-17E40A37D750}"/>
              </a:ext>
            </a:extLst>
          </p:cNvPr>
          <p:cNvSpPr txBox="1"/>
          <p:nvPr/>
        </p:nvSpPr>
        <p:spPr>
          <a:xfrm>
            <a:off x="564199" y="4186328"/>
            <a:ext cx="7493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正比例函数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的图象经过点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4B98A6C-00CE-6262-290B-3E4288791652}"/>
              </a:ext>
            </a:extLst>
          </p:cNvPr>
          <p:cNvSpPr txBox="1"/>
          <p:nvPr/>
        </p:nvSpPr>
        <p:spPr>
          <a:xfrm>
            <a:off x="564199" y="4661816"/>
            <a:ext cx="3413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9326CF2-D65E-7CF0-C63C-8688A8867040}"/>
                  </a:ext>
                </a:extLst>
              </p:cNvPr>
              <p:cNvSpPr txBox="1"/>
              <p:nvPr/>
            </p:nvSpPr>
            <p:spPr>
              <a:xfrm>
                <a:off x="564199" y="5137304"/>
                <a:ext cx="6111176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在反比例函数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）的图象上，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9326CF2-D65E-7CF0-C63C-8688A88670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4199" y="5137304"/>
                <a:ext cx="6111176" cy="778460"/>
              </a:xfrm>
              <a:prstGeom prst="rect">
                <a:avLst/>
              </a:prstGeom>
              <a:blipFill>
                <a:blip r:embed="rId4"/>
                <a:stretch>
                  <a:fillRect l="-1597" r="-1597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E2A76A92-E9D4-33C8-A621-CD35D8025EB0}"/>
              </a:ext>
            </a:extLst>
          </p:cNvPr>
          <p:cNvSpPr txBox="1"/>
          <p:nvPr/>
        </p:nvSpPr>
        <p:spPr>
          <a:xfrm>
            <a:off x="564199" y="5822152"/>
            <a:ext cx="206762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53" name="yt_shape_10653"/>
              <p:cNvSpPr txBox="1"/>
              <p:nvPr/>
            </p:nvSpPr>
            <p:spPr>
              <a:xfrm>
                <a:off x="540000" y="1152910"/>
                <a:ext cx="6771084" cy="48421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）作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轴于点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轴于点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𝐵𝐶𝐸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𝐵𝐸𝐶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𝐶𝐷𝐴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°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），设直线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的解析式为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653" name="yt_shape_106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52910"/>
                <a:ext cx="6771084" cy="4842159"/>
              </a:xfrm>
              <a:prstGeom prst="rect">
                <a:avLst/>
              </a:prstGeom>
              <a:blipFill>
                <a:blip r:embed="rId2"/>
                <a:stretch>
                  <a:fillRect l="-2793" t="-1008" r="-1802" b="-3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9DA526D-DAF3-9D8E-8C3D-0B314085EDC3}"/>
              </a:ext>
            </a:extLst>
          </p:cNvPr>
          <p:cNvSpPr txBox="1"/>
          <p:nvPr/>
        </p:nvSpPr>
        <p:spPr>
          <a:xfrm>
            <a:off x="449989" y="1106104"/>
            <a:ext cx="5749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）作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轴于点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轴于点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BD9E247-41B8-1A69-DE63-3936713EF4B6}"/>
              </a:ext>
            </a:extLst>
          </p:cNvPr>
          <p:cNvSpPr txBox="1"/>
          <p:nvPr/>
        </p:nvSpPr>
        <p:spPr>
          <a:xfrm>
            <a:off x="449989" y="1581592"/>
            <a:ext cx="6885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6E591BB-9F9C-0F91-60AB-D4D0FAB6BE89}"/>
              </a:ext>
            </a:extLst>
          </p:cNvPr>
          <p:cNvSpPr txBox="1"/>
          <p:nvPr/>
        </p:nvSpPr>
        <p:spPr>
          <a:xfrm>
            <a:off x="449989" y="2057080"/>
            <a:ext cx="5841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6F44779-286E-D5A9-D28A-8DB2A8733032}"/>
              </a:ext>
            </a:extLst>
          </p:cNvPr>
          <p:cNvSpPr txBox="1"/>
          <p:nvPr/>
        </p:nvSpPr>
        <p:spPr>
          <a:xfrm>
            <a:off x="449989" y="2532568"/>
            <a:ext cx="6363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CA6F145-D8A1-F524-AEC4-939D532BA15A}"/>
                  </a:ext>
                </a:extLst>
              </p:cNvPr>
              <p:cNvSpPr txBox="1"/>
              <p:nvPr/>
            </p:nvSpPr>
            <p:spPr>
              <a:xfrm>
                <a:off x="469118" y="2599233"/>
                <a:ext cx="6280404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中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𝐵𝐸𝐶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𝐶𝐷𝐴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°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CA6F145-D8A1-F524-AEC4-939D532BA1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118" y="2599233"/>
                <a:ext cx="6280404" cy="1611643"/>
              </a:xfrm>
              <a:prstGeom prst="rect">
                <a:avLst/>
              </a:prstGeom>
              <a:blipFill>
                <a:blip r:embed="rId3"/>
                <a:stretch>
                  <a:fillRect l="-15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A0C202C1-A97B-A69B-CEAB-1B8FB10B5DC8}"/>
              </a:ext>
            </a:extLst>
          </p:cNvPr>
          <p:cNvSpPr txBox="1"/>
          <p:nvPr/>
        </p:nvSpPr>
        <p:spPr>
          <a:xfrm>
            <a:off x="444526" y="4071233"/>
            <a:ext cx="409260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AAS</a:t>
            </a: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0B6EA00-FC78-EC99-18BB-75C81D21AF82}"/>
              </a:ext>
            </a:extLst>
          </p:cNvPr>
          <p:cNvSpPr txBox="1"/>
          <p:nvPr/>
        </p:nvSpPr>
        <p:spPr>
          <a:xfrm>
            <a:off x="4295800" y="4076157"/>
            <a:ext cx="4209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792F326-58D2-7E77-1D88-9D91BAD91C12}"/>
              </a:ext>
            </a:extLst>
          </p:cNvPr>
          <p:cNvSpPr txBox="1"/>
          <p:nvPr/>
        </p:nvSpPr>
        <p:spPr>
          <a:xfrm>
            <a:off x="427283" y="4538200"/>
            <a:ext cx="68666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），设直线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的解析式为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yt_shape_10650">
            <a:extLst>
              <a:ext uri="{FF2B5EF4-FFF2-40B4-BE49-F238E27FC236}">
                <a16:creationId xmlns:a16="http://schemas.microsoft.com/office/drawing/2014/main" id="{68AA9977-8192-2D15-9C9C-90BBD7FA6340}"/>
              </a:ext>
            </a:extLst>
          </p:cNvPr>
          <p:cNvSpPr txBox="1"/>
          <p:nvPr/>
        </p:nvSpPr>
        <p:spPr>
          <a:xfrm>
            <a:off x="551113" y="714187"/>
            <a:ext cx="399147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所在直线的解析式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zh-CN" sz="100" b="0" i="0" u="none" dirty="0">
              <a:noFill/>
              <a:effectLst/>
              <a:latin typeface="白正"/>
              <a:ea typeface="宋体"/>
              <a:cs typeface="宋体"/>
            </a:endParaRPr>
          </a:p>
        </p:txBody>
      </p:sp>
      <p:pic>
        <p:nvPicPr>
          <p:cNvPr id="13" name="yt_image_10647">
            <a:extLst>
              <a:ext uri="{FF2B5EF4-FFF2-40B4-BE49-F238E27FC236}">
                <a16:creationId xmlns:a16="http://schemas.microsoft.com/office/drawing/2014/main" id="{B1658783-EDE5-5E02-F747-EAD3CD09417D}"/>
              </a:ext>
              <a:ext uri="">
                <a16:creationId xmlns="" xmlns:a16="http://schemas.microsoft.com/office/drawing/2014/main" xmlns:m="http://schemas.openxmlformats.org/officeDocument/2006/math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92344" y="1213432"/>
            <a:ext cx="2146190" cy="187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yt_image_10655">
            <a:extLst>
              <a:ext uri="{FF2B5EF4-FFF2-40B4-BE49-F238E27FC236}">
                <a16:creationId xmlns:a16="http://schemas.microsoft.com/office/drawing/2014/main" id="{8DBF4D87-4AA4-03F8-05B4-566065C6406F}"/>
              </a:ext>
              <a:ext uri="">
                <a16:creationId xmlns="" xmlns:a16="http://schemas.microsoft.com/office/drawing/2014/main" xmlns:m="http://schemas.openxmlformats.org/officeDocument/2006/math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552384" y="3285130"/>
            <a:ext cx="1688310" cy="14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B07BEEA1-78A2-FA1A-3B60-F1FD1ACB1321}"/>
                  </a:ext>
                </a:extLst>
              </p:cNvPr>
              <p:cNvSpPr txBox="1"/>
              <p:nvPr/>
            </p:nvSpPr>
            <p:spPr>
              <a:xfrm>
                <a:off x="444526" y="4449040"/>
                <a:ext cx="4855019" cy="18542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B07BEEA1-78A2-FA1A-3B60-F1FD1ACB13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526" y="4449040"/>
                <a:ext cx="4855019" cy="1854213"/>
              </a:xfrm>
              <a:prstGeom prst="rect">
                <a:avLst/>
              </a:prstGeom>
              <a:blipFill>
                <a:blip r:embed="rId6"/>
                <a:stretch>
                  <a:fillRect l="-20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E832AF42-40F2-DEE5-ED63-12F03CFD3186}"/>
                  </a:ext>
                </a:extLst>
              </p:cNvPr>
              <p:cNvSpPr txBox="1"/>
              <p:nvPr/>
            </p:nvSpPr>
            <p:spPr>
              <a:xfrm>
                <a:off x="427283" y="6009236"/>
                <a:ext cx="4507611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直线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的解析式为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E832AF42-40F2-DEE5-ED63-12F03CFD31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283" y="6009236"/>
                <a:ext cx="4507611" cy="727279"/>
              </a:xfrm>
              <a:prstGeom prst="rect">
                <a:avLst/>
              </a:prstGeom>
              <a:blipFill>
                <a:blip r:embed="rId7"/>
                <a:stretch>
                  <a:fillRect l="-2027" r="-229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10" grpId="0" build="allAtOnce"/>
      <p:bldP spid="11" grpId="0" build="allAtOnce"/>
      <p:bldP spid="16" grpId="0" build="allAtOnce"/>
      <p:bldP spid="1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8" name="yt_shape_10658"/>
          <p:cNvSpPr txBox="1"/>
          <p:nvPr/>
        </p:nvSpPr>
        <p:spPr>
          <a:xfrm>
            <a:off x="540000" y="2191922"/>
            <a:ext cx="5802871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反比例函数与特殊四边形的综合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659" name="yt_shape_10659"/>
              <p:cNvSpPr txBox="1"/>
              <p:nvPr/>
            </p:nvSpPr>
            <p:spPr>
              <a:xfrm>
                <a:off x="540119" y="2696232"/>
                <a:ext cx="11111999" cy="11269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如图，在菱形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，它的一个顶点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的图象上，若菱形的边长为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 xmlns:m="http://schemas.openxmlformats.org/officeDocument/2006/math">
          <p:sp>
            <p:nvSpPr>
              <p:cNvPr id="10659" name="yt_shape_10659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696232"/>
                <a:ext cx="11111999" cy="1126912"/>
              </a:xfrm>
              <a:prstGeom prst="rect">
                <a:avLst/>
              </a:prstGeom>
              <a:blipFill>
                <a:blip r:embed="rId2"/>
                <a:stretch>
                  <a:fillRect l="-1701" r="-274" b="-156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662" name="yt_table_10662_skip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98752714"/>
                  </p:ext>
                </p:extLst>
              </p:nvPr>
            </p:nvGraphicFramePr>
            <p:xfrm>
              <a:off x="540000" y="3873932"/>
              <a:ext cx="4328097" cy="922148"/>
            </p:xfrm>
            <a:graphic>
              <a:graphicData uri="http://schemas.openxmlformats.org/drawingml/2006/table">
                <a:tbl>
                  <a:tblPr/>
                  <a:tblGrid>
                    <a:gridCol w="2621407">
                      <a:extLst>
                        <a:ext uri="{9D8B030D-6E8A-4147-A177-3AD203B41FA5}">
                          <a16:colId xmlns:a16="http://schemas.microsoft.com/office/drawing/2014/main" val="10074"/>
                        </a:ext>
                      </a:extLst>
                    </a:gridCol>
                    <a:gridCol w="1706690">
                      <a:extLst>
                        <a:ext uri="{9D8B030D-6E8A-4147-A177-3AD203B41FA5}">
                          <a16:colId xmlns:a16="http://schemas.microsoft.com/office/drawing/2014/main" val="1007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3"/>
                      </a:ext>
                    </a:extLst>
                  </a:tr>
                </a:tbl>
              </a:graphicData>
            </a:graphic>
          </p:graphicFrame>
        </mc:Choice>
        <mc:Fallback xmlns="" xmlns:m="http://schemas.openxmlformats.org/officeDocument/2006/math" xmlns:p14="http://schemas.microsoft.com/office/powerpoint/2010/main" xmlns:a16="http://schemas.microsoft.com/office/drawing/2014/main">
          <p:graphicFrame>
            <p:nvGraphicFramePr>
              <p:cNvPr id="10662" name="yt_table_10662_skip" descr="{&quot;rangeId&quot;:5,&quot;type&quot;:&quot;Option&quot;,&quot;drawing&quot;:[&quot;yt_image_10661&quot;]}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98752714"/>
                  </p:ext>
                </p:extLst>
              </p:nvPr>
            </p:nvGraphicFramePr>
            <p:xfrm>
              <a:off x="540000" y="2582010"/>
              <a:ext cx="4328097" cy="922148"/>
            </p:xfrm>
            <a:graphic>
              <a:graphicData uri="http://schemas.openxmlformats.org/drawingml/2006/table">
                <a:tbl>
                  <a:tblPr/>
                  <a:tblGrid>
                    <a:gridCol w="2621407">
                      <a:extLst>
                        <a:ext uri="{9D8B030D-6E8A-4147-A177-3AD203B41FA5}">
                          <a16:colId xmlns:a16="http://schemas.microsoft.com/office/drawing/2014/main" val="10074"/>
                        </a:ext>
                      </a:extLst>
                    </a:gridCol>
                    <a:gridCol w="1706690">
                      <a:extLst>
                        <a:ext uri="{9D8B030D-6E8A-4147-A177-3AD203B41FA5}">
                          <a16:colId xmlns:a16="http://schemas.microsoft.com/office/drawing/2014/main" val="10075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64965" b="-1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3929" b="-1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62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000" r="-64965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3929" t="-100000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6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0661" name="yt_image_10661_skip" title="H_90.72">
            <a:extLst>
              <a:ext uri="">
                <a16:creationId xmlns=""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296081" y="3873932"/>
            <a:ext cx="1353700" cy="1152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9236377">
            <a:extLst>
              <a:ext uri="{FF2B5EF4-FFF2-40B4-BE49-F238E27FC236}">
                <a16:creationId xmlns:a16="http://schemas.microsoft.com/office/drawing/2014/main" id="{C3566BD3-317B-72ED-DE96-08A81A58963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33300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03B0B08-5570-7E95-1350-A7DEEBD82C59}"/>
              </a:ext>
            </a:extLst>
          </p:cNvPr>
          <p:cNvSpPr txBox="1"/>
          <p:nvPr/>
        </p:nvSpPr>
        <p:spPr>
          <a:xfrm>
            <a:off x="4852246" y="3334274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63" name="yt_shape_10663"/>
              <p:cNvSpPr txBox="1"/>
              <p:nvPr/>
            </p:nvSpPr>
            <p:spPr>
              <a:xfrm>
                <a:off x="540119" y="1911190"/>
                <a:ext cx="11111999" cy="160255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（陕西省中考）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和正方形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轴正半轴上，点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均在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轴正半轴上，点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在同一个反比例函数的图象上，则这个反比例函数的解析式是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663" name="yt_shape_10663" descr="{&quot;rangeId&quot;:6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11190"/>
                <a:ext cx="11111999" cy="1602555"/>
              </a:xfrm>
              <a:prstGeom prst="rect">
                <a:avLst/>
              </a:prstGeom>
              <a:blipFill>
                <a:blip r:embed="rId2"/>
                <a:stretch>
                  <a:fillRect l="-1701" t="-3435" r="-714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665" name="yt_image_10665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6357" y="3716897"/>
            <a:ext cx="1759284" cy="158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64EFB28-68FA-9206-1C39-3BD201C50840}"/>
                  </a:ext>
                </a:extLst>
              </p:cNvPr>
              <p:cNvSpPr txBox="1"/>
              <p:nvPr/>
            </p:nvSpPr>
            <p:spPr>
              <a:xfrm>
                <a:off x="7320136" y="2636912"/>
                <a:ext cx="1181799" cy="7296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64EFB28-68FA-9206-1C39-3BD201C508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20136" y="2636912"/>
                <a:ext cx="1181799" cy="729692"/>
              </a:xfrm>
              <a:prstGeom prst="rect">
                <a:avLst/>
              </a:prstGeom>
              <a:blipFill>
                <a:blip r:embed="rId4"/>
                <a:stretch>
                  <a:fillRect l="-824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67" name="yt_shape_10667"/>
              <p:cNvSpPr txBox="1"/>
              <p:nvPr/>
            </p:nvSpPr>
            <p:spPr>
              <a:xfrm>
                <a:off x="540119" y="900000"/>
                <a:ext cx="11111999" cy="16001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如图，在平面直角坐标系中，若点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的坐标为（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的坐标为（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为边在第一象限内作正方形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）的图象经过点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667" name="yt_shape_10667" descr="{&quot;rangeId&quot;:26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600182"/>
              </a:xfrm>
              <a:prstGeom prst="rect">
                <a:avLst/>
              </a:prstGeom>
              <a:blipFill>
                <a:blip r:embed="rId2"/>
                <a:stretch>
                  <a:fillRect l="-1701" t="-3435" r="-439" b="-11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669" name="yt_image_10669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64454" y="2703334"/>
            <a:ext cx="1863090" cy="1870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71" name="yt_shape_10671"/>
          <p:cNvSpPr txBox="1"/>
          <p:nvPr/>
        </p:nvSpPr>
        <p:spPr>
          <a:xfrm>
            <a:off x="540000" y="4624020"/>
            <a:ext cx="415498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）求反比例函数的解析式；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4" name="yt_shape_10674"/>
          <p:cNvSpPr txBox="1"/>
          <p:nvPr/>
        </p:nvSpPr>
        <p:spPr>
          <a:xfrm>
            <a:off x="569387" y="1111168"/>
            <a:ext cx="8223405" cy="577998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的坐标为（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），点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的坐标为（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DM</a:t>
            </a:r>
            <a:r>
              <a:rPr lang="en-US" altLang="zh-CN" sz="2400" b="0" i="0" u="none" dirty="0" err="1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轴于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是正方形，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ABO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ABO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DMA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DMA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AAS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EDBB280-F7EA-FA89-FF45-2917E7A83CF9}"/>
              </a:ext>
            </a:extLst>
          </p:cNvPr>
          <p:cNvSpPr txBox="1"/>
          <p:nvPr/>
        </p:nvSpPr>
        <p:spPr>
          <a:xfrm>
            <a:off x="479376" y="1064362"/>
            <a:ext cx="83239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5EBBF8A-3E6E-096D-2CE9-28063E7A086C}"/>
              </a:ext>
            </a:extLst>
          </p:cNvPr>
          <p:cNvSpPr txBox="1"/>
          <p:nvPr/>
        </p:nvSpPr>
        <p:spPr>
          <a:xfrm>
            <a:off x="479376" y="1539850"/>
            <a:ext cx="282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2918C73-736C-DDB8-4793-9CA89C09B17E}"/>
              </a:ext>
            </a:extLst>
          </p:cNvPr>
          <p:cNvSpPr txBox="1"/>
          <p:nvPr/>
        </p:nvSpPr>
        <p:spPr>
          <a:xfrm>
            <a:off x="479376" y="2015338"/>
            <a:ext cx="256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轴于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657BC46-AB37-BD9C-CC94-FB731178704A}"/>
              </a:ext>
            </a:extLst>
          </p:cNvPr>
          <p:cNvSpPr txBox="1"/>
          <p:nvPr/>
        </p:nvSpPr>
        <p:spPr>
          <a:xfrm>
            <a:off x="479376" y="2490826"/>
            <a:ext cx="3718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是正方形，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8332FA2-E193-844A-3E36-71C43CC0A994}"/>
              </a:ext>
            </a:extLst>
          </p:cNvPr>
          <p:cNvSpPr txBox="1"/>
          <p:nvPr/>
        </p:nvSpPr>
        <p:spPr>
          <a:xfrm>
            <a:off x="479376" y="2966314"/>
            <a:ext cx="3805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DFA791F-9930-1949-AC53-4C079FDDBC55}"/>
              </a:ext>
            </a:extLst>
          </p:cNvPr>
          <p:cNvSpPr txBox="1"/>
          <p:nvPr/>
        </p:nvSpPr>
        <p:spPr>
          <a:xfrm>
            <a:off x="3997314" y="2966314"/>
            <a:ext cx="368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D5A46B3-1C56-1C28-A222-B3DB33710AF3}"/>
              </a:ext>
            </a:extLst>
          </p:cNvPr>
          <p:cNvSpPr txBox="1"/>
          <p:nvPr/>
        </p:nvSpPr>
        <p:spPr>
          <a:xfrm>
            <a:off x="488302" y="3410161"/>
            <a:ext cx="3620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6E1A234-9BA3-DCB9-D165-6AC1DF6F2E5D}"/>
              </a:ext>
            </a:extLst>
          </p:cNvPr>
          <p:cNvSpPr txBox="1"/>
          <p:nvPr/>
        </p:nvSpPr>
        <p:spPr>
          <a:xfrm>
            <a:off x="3793249" y="3443857"/>
            <a:ext cx="2956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AEA9308-E660-29DA-E64F-144A0E59ACC4}"/>
              </a:ext>
            </a:extLst>
          </p:cNvPr>
          <p:cNvSpPr txBox="1"/>
          <p:nvPr/>
        </p:nvSpPr>
        <p:spPr>
          <a:xfrm>
            <a:off x="488302" y="3885649"/>
            <a:ext cx="3993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DMA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DE23919-9AC6-05BD-769F-AF3EF2A994D3}"/>
              </a:ext>
            </a:extLst>
          </p:cNvPr>
          <p:cNvSpPr txBox="1"/>
          <p:nvPr/>
        </p:nvSpPr>
        <p:spPr>
          <a:xfrm>
            <a:off x="488302" y="4301993"/>
            <a:ext cx="2956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DMA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F2ED8FE-236B-D0AF-6C36-DF9FD61C6163}"/>
              </a:ext>
            </a:extLst>
          </p:cNvPr>
          <p:cNvSpPr txBox="1"/>
          <p:nvPr/>
        </p:nvSpPr>
        <p:spPr>
          <a:xfrm>
            <a:off x="3309988" y="4274675"/>
            <a:ext cx="791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AAS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296125E-6527-A996-EB8C-581D40F73EF8}"/>
              </a:ext>
            </a:extLst>
          </p:cNvPr>
          <p:cNvSpPr txBox="1"/>
          <p:nvPr/>
        </p:nvSpPr>
        <p:spPr>
          <a:xfrm>
            <a:off x="3972033" y="4301993"/>
            <a:ext cx="857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marR="0" lvl="0" defTabSz="914400" rtl="0" eaLnBrk="1" fontAlgn="auto" latinLnBrk="0" hangingPunct="0">
              <a:lnSpc>
                <a:spcPct val="129999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AD519E0-41CE-E4E4-AE97-0937AD0D2192}"/>
              </a:ext>
            </a:extLst>
          </p:cNvPr>
          <p:cNvSpPr txBox="1"/>
          <p:nvPr/>
        </p:nvSpPr>
        <p:spPr>
          <a:xfrm>
            <a:off x="4502815" y="4301993"/>
            <a:ext cx="434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A577611-1BD9-5A06-4E9A-22F87B5B956E}"/>
              </a:ext>
            </a:extLst>
          </p:cNvPr>
          <p:cNvSpPr txBox="1"/>
          <p:nvPr/>
        </p:nvSpPr>
        <p:spPr>
          <a:xfrm>
            <a:off x="488302" y="4706785"/>
            <a:ext cx="22295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yt_shape_10671">
            <a:extLst>
              <a:ext uri="{FF2B5EF4-FFF2-40B4-BE49-F238E27FC236}">
                <a16:creationId xmlns:a16="http://schemas.microsoft.com/office/drawing/2014/main" id="{FC233B49-FF46-A47D-BCD2-90C7D7BCFFCC}"/>
              </a:ext>
            </a:extLst>
          </p:cNvPr>
          <p:cNvSpPr txBox="1"/>
          <p:nvPr/>
        </p:nvSpPr>
        <p:spPr>
          <a:xfrm>
            <a:off x="569387" y="634080"/>
            <a:ext cx="415498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）求反比例函数的解析式；</a:t>
            </a:r>
          </a:p>
        </p:txBody>
      </p:sp>
      <p:pic>
        <p:nvPicPr>
          <p:cNvPr id="17" name="yt_image_10669">
            <a:extLst>
              <a:ext uri="{FF2B5EF4-FFF2-40B4-BE49-F238E27FC236}">
                <a16:creationId xmlns:a16="http://schemas.microsoft.com/office/drawing/2014/main" id="{EE31EB49-0739-64B8-7E7A-66BB41B73D66}"/>
              </a:ex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86113" y="1539850"/>
            <a:ext cx="1863090" cy="1870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yt_image_10676">
            <a:extLst>
              <a:ext uri="{FF2B5EF4-FFF2-40B4-BE49-F238E27FC236}">
                <a16:creationId xmlns:a16="http://schemas.microsoft.com/office/drawing/2014/main" id="{3BA13D21-34B5-F504-555D-4CFD457C9687}"/>
              </a:ex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04418" y="3535414"/>
            <a:ext cx="1626480" cy="1689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F430844D-585D-5345-7906-52679061DEFB}"/>
                  </a:ext>
                </a:extLst>
              </p:cNvPr>
              <p:cNvSpPr txBox="1"/>
              <p:nvPr/>
            </p:nvSpPr>
            <p:spPr>
              <a:xfrm>
                <a:off x="462073" y="4997791"/>
                <a:ext cx="4622101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双曲线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）经过点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F430844D-585D-5345-7906-52679061DE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073" y="4997791"/>
                <a:ext cx="4622101" cy="778460"/>
              </a:xfrm>
              <a:prstGeom prst="rect">
                <a:avLst/>
              </a:prstGeom>
              <a:blipFill>
                <a:blip r:embed="rId4"/>
                <a:stretch>
                  <a:fillRect l="-2111" r="-1979" b="-3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文本框 21">
            <a:extLst>
              <a:ext uri="{FF2B5EF4-FFF2-40B4-BE49-F238E27FC236}">
                <a16:creationId xmlns:a16="http://schemas.microsoft.com/office/drawing/2014/main" id="{E6B9A103-EA79-C103-6B29-665F99C5AC0D}"/>
              </a:ext>
            </a:extLst>
          </p:cNvPr>
          <p:cNvSpPr txBox="1"/>
          <p:nvPr/>
        </p:nvSpPr>
        <p:spPr>
          <a:xfrm>
            <a:off x="462073" y="5682639"/>
            <a:ext cx="2067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137B525F-14B2-0BDB-51A9-29F51052FBC0}"/>
                  </a:ext>
                </a:extLst>
              </p:cNvPr>
              <p:cNvSpPr txBox="1"/>
              <p:nvPr/>
            </p:nvSpPr>
            <p:spPr>
              <a:xfrm>
                <a:off x="462073" y="6158127"/>
                <a:ext cx="4186555" cy="7296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反比例函数的解析式为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137B525F-14B2-0BDB-51A9-29F51052FB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073" y="6158127"/>
                <a:ext cx="4186555" cy="729691"/>
              </a:xfrm>
              <a:prstGeom prst="rect">
                <a:avLst/>
              </a:prstGeom>
              <a:blipFill>
                <a:blip r:embed="rId5"/>
                <a:stretch>
                  <a:fillRect l="-2329" r="-2329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/>
      <p:bldP spid="13" grpId="0"/>
      <p:bldP spid="14" grpId="0" build="allAtOnce"/>
      <p:bldP spid="15" grpId="0" build="allAtOnce"/>
      <p:bldP spid="21" grpId="0" build="allAtOnce"/>
      <p:bldP spid="22" grpId="0" build="allAtOnce"/>
      <p:bldP spid="2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yt_shape_10672">
                <a:extLst>
                  <a:ext uri="{FF2B5EF4-FFF2-40B4-BE49-F238E27FC236}">
                    <a16:creationId xmlns:a16="http://schemas.microsoft.com/office/drawing/2014/main" id="{4D330EBF-0477-0BE7-5725-F547C3F898D8}"/>
                  </a:ext>
                </a:extLst>
              </p:cNvPr>
              <p:cNvSpPr txBox="1"/>
              <p:nvPr/>
            </p:nvSpPr>
            <p:spPr>
              <a:xfrm>
                <a:off x="540000" y="1988840"/>
                <a:ext cx="11111999" cy="139563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）若反比例函数图象上有一点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，且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正方形</a:t>
                </a:r>
                <a:r>
                  <a:rPr lang="en-US" altLang="zh-CN" sz="2400" b="0" i="1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的坐标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m:rPr>
                            <m:nor/>
                          </m:rPr>
                          <a:rPr lang="zh-CN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num>
                          <m:den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m:rPr>
                            <m:nor/>
                          </m:rPr>
                          <a:rPr lang="zh-CN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num>
                          <m:den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6" name="yt_shape_10672">
                <a:extLst>
                  <a:ext uri="{FF2B5EF4-FFF2-40B4-BE49-F238E27FC236}">
                    <a16:creationId xmlns:a16="http://schemas.microsoft.com/office/drawing/2014/main" id="{4D330EBF-0477-0BE7-5725-F547C3F898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88840"/>
                <a:ext cx="11111999" cy="1395638"/>
              </a:xfrm>
              <a:prstGeom prst="rect">
                <a:avLst/>
              </a:prstGeom>
              <a:blipFill>
                <a:blip r:embed="rId2"/>
                <a:stretch>
                  <a:fillRect l="-1701" b="-61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2346243-65CA-1594-4074-61D7C256E5FE}"/>
                  </a:ext>
                </a:extLst>
              </p:cNvPr>
              <p:cNvSpPr txBox="1"/>
              <p:nvPr/>
            </p:nvSpPr>
            <p:spPr>
              <a:xfrm>
                <a:off x="10128448" y="1556792"/>
                <a:ext cx="1131380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dPr>
                        <m:e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5</m:t>
                          </m:r>
                          <m:r>
                            <m:rPr>
                              <m:nor/>
                            </m:rPr>
                            <a:rPr kumimoji="0" lang="zh-CN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Times New Roman" panose="02040503050406030204" pitchFamily="48" charset="0"/>
                              <a:ea typeface="宋体" panose="02040503050406030204" pitchFamily="48" charset="0"/>
                            </a:rPr>
                            <m:t>，</m:t>
                          </m:r>
                          <m:f>
                            <m:fPr>
                              <m:ctrlP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8" charset="0"/>
                                  <a:ea typeface="Cambria Math" panose="02040503050406030204" pitchFamily="48" charset="0"/>
                                </a:rPr>
                              </m:ctrlPr>
                            </m:fPr>
                            <m:num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6</m:t>
                              </m:r>
                            </m:num>
                            <m:den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5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2346243-65CA-1594-4074-61D7C256E5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28448" y="1556792"/>
                <a:ext cx="1131380" cy="805193"/>
              </a:xfrm>
              <a:prstGeom prst="rect">
                <a:avLst/>
              </a:prstGeom>
              <a:blipFill>
                <a:blip r:embed="rId3"/>
                <a:stretch>
                  <a:fillRect b="-174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4D8ECFB-DE1B-A6B0-FE0C-21D35CC69B55}"/>
                  </a:ext>
                </a:extLst>
              </p:cNvPr>
              <p:cNvSpPr txBox="1"/>
              <p:nvPr/>
            </p:nvSpPr>
            <p:spPr>
              <a:xfrm>
                <a:off x="479376" y="2492896"/>
                <a:ext cx="2279714" cy="7641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4D8ECFB-DE1B-A6B0-FE0C-21D35CC69B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492896"/>
                <a:ext cx="2279714" cy="764172"/>
              </a:xfrm>
              <a:prstGeom prst="rect">
                <a:avLst/>
              </a:prstGeom>
              <a:blipFill>
                <a:blip r:embed="rId4"/>
                <a:stretch>
                  <a:fillRect l="-4278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yt_image_10669">
            <a:extLst>
              <a:ext uri="{FF2B5EF4-FFF2-40B4-BE49-F238E27FC236}">
                <a16:creationId xmlns:a16="http://schemas.microsoft.com/office/drawing/2014/main" id="{93C80C51-07D8-4C14-CB23-BB91451A4725}"/>
              </a:ex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64454" y="3257068"/>
            <a:ext cx="1863090" cy="1870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2068</Words>
  <Application>Microsoft Office PowerPoint</Application>
  <PresentationFormat>宽屏</PresentationFormat>
  <Paragraphs>134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zh ao</cp:lastModifiedBy>
  <cp:revision>48</cp:revision>
  <dcterms:created xsi:type="dcterms:W3CDTF">2023-05-05T05:33:04Z</dcterms:created>
  <dcterms:modified xsi:type="dcterms:W3CDTF">2023-10-19T19:47:41Z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