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3" r:id="rId7"/>
    <p:sldId id="374" r:id="rId8"/>
    <p:sldId id="385" r:id="rId9"/>
    <p:sldId id="375" r:id="rId10"/>
    <p:sldId id="386" r:id="rId11"/>
    <p:sldId id="377" r:id="rId12"/>
    <p:sldId id="382" r:id="rId13"/>
    <p:sldId id="387" r:id="rId14"/>
    <p:sldId id="384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5.png"/><Relationship Id="rId4" Type="http://schemas.openxmlformats.org/officeDocument/2006/relationships/image" Target="../media/image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bin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3" name="yt_shape_10703"/>
          <p:cNvSpPr txBox="1"/>
          <p:nvPr/>
        </p:nvSpPr>
        <p:spPr>
          <a:xfrm>
            <a:off x="540000" y="900000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0702" name="yt_image_10702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5" name="yt_shape_10705"/>
          <p:cNvSpPr txBox="1"/>
          <p:nvPr/>
        </p:nvSpPr>
        <p:spPr>
          <a:xfrm>
            <a:off x="540000" y="1558730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反比例函数的概念</a:t>
            </a:r>
          </a:p>
        </p:txBody>
      </p:sp>
      <p:sp>
        <p:nvSpPr>
          <p:cNvPr id="10706" name="yt_shape_10706"/>
          <p:cNvSpPr txBox="1"/>
          <p:nvPr/>
        </p:nvSpPr>
        <p:spPr>
          <a:xfrm>
            <a:off x="540000" y="2063040"/>
            <a:ext cx="62661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下列函数中，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的反比例函数的是（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7" name="yt_table_10707" title="H_97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1303246"/>
                  </p:ext>
                </p:extLst>
              </p:nvPr>
            </p:nvGraphicFramePr>
            <p:xfrm>
              <a:off x="540000" y="2549204"/>
              <a:ext cx="4670362" cy="1242505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822069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707" name="yt_table_10707" descr="{&quot;rangeId&quot;:2,&quot;type&quot;:&quot;Option&quot;}" title="H_97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1303246"/>
                  </p:ext>
                </p:extLst>
              </p:nvPr>
            </p:nvGraphicFramePr>
            <p:xfrm>
              <a:off x="540000" y="2549204"/>
              <a:ext cx="4670362" cy="1242505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822069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522" b="-123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4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4286" r="-6388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522" t="-9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8" name="yt_shape_10708"/>
              <p:cNvSpPr txBox="1"/>
              <p:nvPr/>
            </p:nvSpPr>
            <p:spPr>
              <a:xfrm>
                <a:off x="540000" y="3842223"/>
                <a:ext cx="760528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708" name="yt_shape_1070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2223"/>
                <a:ext cx="7605287" cy="642292"/>
              </a:xfrm>
              <a:prstGeom prst="rect">
                <a:avLst/>
              </a:prstGeom>
              <a:blipFill>
                <a:blip r:embed="rId4"/>
                <a:stretch>
                  <a:fillRect l="-2486" r="-144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0" name="yt_table_10710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866194"/>
                  </p:ext>
                </p:extLst>
              </p:nvPr>
            </p:nvGraphicFramePr>
            <p:xfrm>
              <a:off x="540000" y="4535303"/>
              <a:ext cx="4746943" cy="1265428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710" name="yt_table_10710" descr="{&quot;rangeId&quot;:3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70866194"/>
                  </p:ext>
                </p:extLst>
              </p:nvPr>
            </p:nvGraphicFramePr>
            <p:xfrm>
              <a:off x="540000" y="4535303"/>
              <a:ext cx="4746943" cy="1265428"/>
            </p:xfrm>
            <a:graphic>
              <a:graphicData uri="http://schemas.openxmlformats.org/drawingml/2006/table">
                <a:tbl>
                  <a:tblPr/>
                  <a:tblGrid>
                    <a:gridCol w="2848293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666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000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962" r="-6666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1" name="yt_shape_10711"/>
              <p:cNvSpPr txBox="1"/>
              <p:nvPr/>
            </p:nvSpPr>
            <p:spPr>
              <a:xfrm>
                <a:off x="540000" y="5851240"/>
                <a:ext cx="922970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中，常数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711" name="yt_shape_1071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51240"/>
                <a:ext cx="9229706" cy="642292"/>
              </a:xfrm>
              <a:prstGeom prst="rect">
                <a:avLst/>
              </a:prstGeom>
              <a:blipFill>
                <a:blip r:embed="rId6"/>
                <a:stretch>
                  <a:fillRect l="-2048" r="-10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246926">
            <a:extLst>
              <a:ext uri="{FF2B5EF4-FFF2-40B4-BE49-F238E27FC236}">
                <a16:creationId xmlns:a16="http://schemas.microsoft.com/office/drawing/2014/main" id="{EA798608-C516-C65B-5BCB-723FFBEF4A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01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E289BD-58F9-FD13-2232-11FF7DBD2D72}"/>
              </a:ext>
            </a:extLst>
          </p:cNvPr>
          <p:cNvSpPr txBox="1"/>
          <p:nvPr/>
        </p:nvSpPr>
        <p:spPr>
          <a:xfrm>
            <a:off x="5977664" y="201623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657BCA-F9FE-8FAF-798C-234B4DC19F91}"/>
              </a:ext>
            </a:extLst>
          </p:cNvPr>
          <p:cNvSpPr txBox="1"/>
          <p:nvPr/>
        </p:nvSpPr>
        <p:spPr>
          <a:xfrm>
            <a:off x="7303861" y="3795417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61F4A0-F397-AE0F-2A6E-1058EF4D793B}"/>
                  </a:ext>
                </a:extLst>
              </p:cNvPr>
              <p:cNvSpPr txBox="1"/>
              <p:nvPr/>
            </p:nvSpPr>
            <p:spPr>
              <a:xfrm>
                <a:off x="5271810" y="5785727"/>
                <a:ext cx="918274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61F4A0-F397-AE0F-2A6E-1058EF4D7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810" y="5785727"/>
                <a:ext cx="918274" cy="729692"/>
              </a:xfrm>
              <a:prstGeom prst="rect">
                <a:avLst/>
              </a:prstGeom>
              <a:blipFill>
                <a:blip r:embed="rId8"/>
                <a:stretch>
                  <a:fillRect l="-1066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9CD0A0B-7508-DB22-662C-C43FC44CF3E1}"/>
              </a:ext>
            </a:extLst>
          </p:cNvPr>
          <p:cNvCxnSpPr/>
          <p:nvPr/>
        </p:nvCxnSpPr>
        <p:spPr>
          <a:xfrm>
            <a:off x="4962394" y="6506370"/>
            <a:ext cx="13478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CBA561-C27D-A3BD-F319-387F255A223F}"/>
                  </a:ext>
                </a:extLst>
              </p:cNvPr>
              <p:cNvSpPr txBox="1"/>
              <p:nvPr/>
            </p:nvSpPr>
            <p:spPr>
              <a:xfrm>
                <a:off x="9080846" y="5804434"/>
                <a:ext cx="308674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7" name="文本框 6" descr="{'rangeId': 4, 'hasSerialNum': 1, 'mathAnswerShape': 1}">
                <a:extLst>
                  <a:ext uri="{FF2B5EF4-FFF2-40B4-BE49-F238E27FC236}">
                    <a16:creationId xmlns:a16="http://schemas.microsoft.com/office/drawing/2014/main" id="{5BCBA561-C27D-A3BD-F319-387F255A22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0846" y="5804434"/>
                <a:ext cx="308674" cy="729692"/>
              </a:xfrm>
              <a:prstGeom prst="rect">
                <a:avLst/>
              </a:prstGeom>
              <a:blipFill>
                <a:blip r:embed="rId9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6247254-3258-0D12-691B-3C23167FB50F}"/>
              </a:ext>
            </a:extLst>
          </p:cNvPr>
          <p:cNvCxnSpPr/>
          <p:nvPr/>
        </p:nvCxnSpPr>
        <p:spPr>
          <a:xfrm>
            <a:off x="8866057" y="650637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000" y="1708019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52" name="yt_image_10752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08019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55" name="yt_shape_10755"/>
              <p:cNvSpPr txBox="1"/>
              <p:nvPr/>
            </p:nvSpPr>
            <p:spPr>
              <a:xfrm>
                <a:off x="540119" y="2399888"/>
                <a:ext cx="11388529" cy="1248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755" name="yt_shape_107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9888"/>
                <a:ext cx="11388529" cy="1248034"/>
              </a:xfrm>
              <a:prstGeom prst="rect">
                <a:avLst/>
              </a:prstGeom>
              <a:blipFill>
                <a:blip r:embed="rId3"/>
                <a:stretch>
                  <a:fillRect l="-1660" r="-54" b="-14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40119" y="369871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）图象上的点，点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为坐标原点，过点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757" name="yt_shape_1075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98710"/>
                <a:ext cx="11111999" cy="1120050"/>
              </a:xfrm>
              <a:prstGeom prst="rect">
                <a:avLst/>
              </a:prstGeom>
              <a:blipFill>
                <a:blip r:embed="rId4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59" name="yt_shape_10759"/>
              <p:cNvSpPr txBox="1"/>
              <p:nvPr/>
            </p:nvSpPr>
            <p:spPr>
              <a:xfrm>
                <a:off x="540000" y="4869548"/>
                <a:ext cx="10053650" cy="640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759" name="yt_shape_1075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9548"/>
                <a:ext cx="10053650" cy="640432"/>
              </a:xfrm>
              <a:prstGeom prst="rect">
                <a:avLst/>
              </a:prstGeom>
              <a:blipFill>
                <a:blip r:embed="rId5"/>
                <a:stretch>
                  <a:fillRect l="-1880" r="-9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9BFA3A-2ACB-429E-DECC-8A6A63CAF30C}"/>
              </a:ext>
            </a:extLst>
          </p:cNvPr>
          <p:cNvSpPr txBox="1"/>
          <p:nvPr/>
        </p:nvSpPr>
        <p:spPr>
          <a:xfrm>
            <a:off x="1415480" y="3141132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E80AF8-2A45-0CE1-34FB-C85DD20A3DFA}"/>
              </a:ext>
            </a:extLst>
          </p:cNvPr>
          <p:cNvSpPr txBox="1"/>
          <p:nvPr/>
        </p:nvSpPr>
        <p:spPr>
          <a:xfrm>
            <a:off x="8295532" y="433675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5B06B1-948F-2EDE-5C38-E7DD51CB3DA2}"/>
              </a:ext>
            </a:extLst>
          </p:cNvPr>
          <p:cNvSpPr txBox="1"/>
          <p:nvPr/>
        </p:nvSpPr>
        <p:spPr>
          <a:xfrm>
            <a:off x="8536332" y="4794995"/>
            <a:ext cx="1669161" cy="727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" name="yt_shape_10762"/>
          <p:cNvSpPr txBox="1"/>
          <p:nvPr/>
        </p:nvSpPr>
        <p:spPr>
          <a:xfrm>
            <a:off x="479257" y="726621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61" name="yt_image_10761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257" y="726621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64" name="yt_shape_10764"/>
              <p:cNvSpPr txBox="1"/>
              <p:nvPr/>
            </p:nvSpPr>
            <p:spPr>
              <a:xfrm>
                <a:off x="479376" y="1412776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64" name="yt_shape_107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412776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66" name="yt_image_10766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2348880"/>
            <a:ext cx="1714500" cy="147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8" name="yt_shape_10768"/>
          <p:cNvSpPr txBox="1"/>
          <p:nvPr/>
        </p:nvSpPr>
        <p:spPr>
          <a:xfrm>
            <a:off x="479257" y="2607760"/>
            <a:ext cx="2572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731835-CF12-8F85-0D6C-5271A6B02925}"/>
                  </a:ext>
                </a:extLst>
              </p:cNvPr>
              <p:cNvSpPr txBox="1"/>
              <p:nvPr/>
            </p:nvSpPr>
            <p:spPr>
              <a:xfrm>
                <a:off x="479257" y="2623597"/>
                <a:ext cx="4139184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731835-CF12-8F85-0D6C-5271A6B029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2623597"/>
                <a:ext cx="4139184" cy="1854213"/>
              </a:xfrm>
              <a:prstGeom prst="rect">
                <a:avLst/>
              </a:prstGeom>
              <a:blipFill>
                <a:blip r:embed="rId5"/>
                <a:stretch>
                  <a:fillRect l="-2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2FFBD0-65C7-0067-438A-2CF725517F5A}"/>
                  </a:ext>
                </a:extLst>
              </p:cNvPr>
              <p:cNvSpPr txBox="1"/>
              <p:nvPr/>
            </p:nvSpPr>
            <p:spPr>
              <a:xfrm>
                <a:off x="479257" y="4136909"/>
                <a:ext cx="369982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2FFBD0-65C7-0067-438A-2CF725517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4136909"/>
                <a:ext cx="3699827" cy="1154189"/>
              </a:xfrm>
              <a:prstGeom prst="rect">
                <a:avLst/>
              </a:prstGeom>
              <a:blipFill>
                <a:blip r:embed="rId6"/>
                <a:stretch>
                  <a:fillRect l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93FBAB4-8D86-F1DA-D356-577E713FDF0F}"/>
              </a:ext>
            </a:extLst>
          </p:cNvPr>
          <p:cNvSpPr txBox="1"/>
          <p:nvPr/>
        </p:nvSpPr>
        <p:spPr>
          <a:xfrm>
            <a:off x="479404" y="5282266"/>
            <a:ext cx="316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9" name="yt_shape_10769"/>
          <p:cNvSpPr txBox="1"/>
          <p:nvPr/>
        </p:nvSpPr>
        <p:spPr>
          <a:xfrm>
            <a:off x="540119" y="14902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）分别以点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为圆心，大于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一半的长为半径作圆弧，两弧相交于点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766">
            <a:extLst>
              <a:ext uri="{FF2B5EF4-FFF2-40B4-BE49-F238E27FC236}">
                <a16:creationId xmlns:a16="http://schemas.microsoft.com/office/drawing/2014/main" id="{CB2C72DE-16A6-EC3C-5F33-6F1B3E074E79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348880"/>
            <a:ext cx="1714500" cy="147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772">
                <a:extLst>
                  <a:ext uri="{FF2B5EF4-FFF2-40B4-BE49-F238E27FC236}">
                    <a16:creationId xmlns:a16="http://schemas.microsoft.com/office/drawing/2014/main" id="{AE292EC6-25B5-EBDE-0773-693497FAA069}"/>
                  </a:ext>
                </a:extLst>
              </p:cNvPr>
              <p:cNvSpPr txBox="1"/>
              <p:nvPr/>
            </p:nvSpPr>
            <p:spPr>
              <a:xfrm>
                <a:off x="539882" y="2389650"/>
                <a:ext cx="6174767" cy="2298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）由题意可得：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，如图，则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0772">
                <a:extLst>
                  <a:ext uri="{FF2B5EF4-FFF2-40B4-BE49-F238E27FC236}">
                    <a16:creationId xmlns:a16="http://schemas.microsoft.com/office/drawing/2014/main" id="{AE292EC6-25B5-EBDE-0773-693497FAA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389650"/>
                <a:ext cx="6174767" cy="2298258"/>
              </a:xfrm>
              <a:prstGeom prst="rect">
                <a:avLst/>
              </a:prstGeom>
              <a:blipFill>
                <a:blip r:embed="rId3"/>
                <a:stretch>
                  <a:fillRect l="-3063" t="-2122" r="-2075" b="-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775">
            <a:extLst>
              <a:ext uri="{FF2B5EF4-FFF2-40B4-BE49-F238E27FC236}">
                <a16:creationId xmlns:a16="http://schemas.microsoft.com/office/drawing/2014/main" id="{A86EDF19-D82B-FC8F-48B3-D33E823490B1}"/>
              </a:ext>
            </a:extLst>
          </p:cNvPr>
          <p:cNvSpPr txBox="1"/>
          <p:nvPr/>
        </p:nvSpPr>
        <p:spPr>
          <a:xfrm>
            <a:off x="5081709" y="4891060"/>
            <a:ext cx="1608261" cy="12965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0941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774">
            <a:extLst>
              <a:ext uri="{FF2B5EF4-FFF2-40B4-BE49-F238E27FC236}">
                <a16:creationId xmlns:a16="http://schemas.microsoft.com/office/drawing/2014/main" id="{2536392C-611D-DE0F-3FA0-6DB18CC87B68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3951895"/>
            <a:ext cx="161143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98698F5-5634-D7AA-513A-4AE0B4C35AD5}"/>
              </a:ext>
            </a:extLst>
          </p:cNvPr>
          <p:cNvSpPr txBox="1"/>
          <p:nvPr/>
        </p:nvSpPr>
        <p:spPr>
          <a:xfrm>
            <a:off x="449871" y="2342844"/>
            <a:ext cx="512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）由题意可得：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BFF2F8-572E-0CF9-2CD2-893EFCC146C9}"/>
              </a:ext>
            </a:extLst>
          </p:cNvPr>
          <p:cNvSpPr txBox="1"/>
          <p:nvPr/>
        </p:nvSpPr>
        <p:spPr>
          <a:xfrm>
            <a:off x="449871" y="2818332"/>
            <a:ext cx="629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，如图，则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7A2D608-94C1-54B0-71BB-156185CB7558}"/>
                  </a:ext>
                </a:extLst>
              </p:cNvPr>
              <p:cNvSpPr txBox="1"/>
              <p:nvPr/>
            </p:nvSpPr>
            <p:spPr>
              <a:xfrm>
                <a:off x="449871" y="3293820"/>
                <a:ext cx="50616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7A2D608-94C1-54B0-71BB-156185CB75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3293820"/>
                <a:ext cx="5061648" cy="775793"/>
              </a:xfrm>
              <a:prstGeom prst="rect">
                <a:avLst/>
              </a:prstGeom>
              <a:blipFill>
                <a:blip r:embed="rId5"/>
                <a:stretch>
                  <a:fillRect l="-1928" r="-192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A68B28-692F-721B-B7ED-15DAA1CD6582}"/>
                  </a:ext>
                </a:extLst>
              </p:cNvPr>
              <p:cNvSpPr txBox="1"/>
              <p:nvPr/>
            </p:nvSpPr>
            <p:spPr>
              <a:xfrm>
                <a:off x="449871" y="3976001"/>
                <a:ext cx="156438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6A68B28-692F-721B-B7ED-15DAA1CD6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3976001"/>
                <a:ext cx="1564387" cy="736486"/>
              </a:xfrm>
              <a:prstGeom prst="rect">
                <a:avLst/>
              </a:prstGeom>
              <a:blipFill>
                <a:blip r:embed="rId6"/>
                <a:stretch>
                  <a:fillRect l="-6250" r="-625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77" name="yt_shape_10777"/>
              <p:cNvSpPr txBox="1"/>
              <p:nvPr/>
            </p:nvSpPr>
            <p:spPr>
              <a:xfrm>
                <a:off x="540001" y="1321445"/>
                <a:ext cx="10884592" cy="1611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（株洲市中考）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如图所示，在平面直角坐标系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为正方形，其中点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轴负半轴，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轴负半轴上，点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在第三象限内，点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77" name="yt_shape_10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321445"/>
                <a:ext cx="10884592" cy="1611916"/>
              </a:xfrm>
              <a:prstGeom prst="rect">
                <a:avLst/>
              </a:prstGeom>
              <a:blipFill>
                <a:blip r:embed="rId2"/>
                <a:stretch>
                  <a:fillRect l="-1737" t="-3409" r="-1064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79" name="yt_image_1077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8988" y="3508312"/>
            <a:ext cx="230883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81" name="yt_shape_10781"/>
          <p:cNvSpPr txBox="1"/>
          <p:nvPr/>
        </p:nvSpPr>
        <p:spPr>
          <a:xfrm>
            <a:off x="534174" y="2900598"/>
            <a:ext cx="21368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F43A16-1775-55FA-731C-D86B3CB29AD6}"/>
                  </a:ext>
                </a:extLst>
              </p:cNvPr>
              <p:cNvSpPr txBox="1"/>
              <p:nvPr/>
            </p:nvSpPr>
            <p:spPr>
              <a:xfrm>
                <a:off x="534174" y="3167498"/>
                <a:ext cx="868451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F43A16-1775-55FA-731C-D86B3CB29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74" y="3167498"/>
                <a:ext cx="8684514" cy="778460"/>
              </a:xfrm>
              <a:prstGeom prst="rect">
                <a:avLst/>
              </a:prstGeom>
              <a:blipFill>
                <a:blip r:embed="rId4"/>
                <a:stretch>
                  <a:fillRect l="-1124" r="-105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14CB59-DF03-365D-F355-90837EE59845}"/>
                  </a:ext>
                </a:extLst>
              </p:cNvPr>
              <p:cNvSpPr txBox="1"/>
              <p:nvPr/>
            </p:nvSpPr>
            <p:spPr>
              <a:xfrm>
                <a:off x="534174" y="3777753"/>
                <a:ext cx="1388365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14CB59-DF03-365D-F355-90837EE59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174" y="3777753"/>
                <a:ext cx="1388365" cy="775919"/>
              </a:xfrm>
              <a:prstGeom prst="rect">
                <a:avLst/>
              </a:prstGeom>
              <a:blipFill>
                <a:blip r:embed="rId5"/>
                <a:stretch>
                  <a:fillRect l="-7048" r="-704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E95675-1078-84A8-72C9-26206220A29F}"/>
              </a:ext>
            </a:extLst>
          </p:cNvPr>
          <p:cNvSpPr txBox="1"/>
          <p:nvPr/>
        </p:nvSpPr>
        <p:spPr>
          <a:xfrm>
            <a:off x="534174" y="446005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8092B9-2E3A-C8F8-7DDD-5830F56DDD69}"/>
              </a:ext>
            </a:extLst>
          </p:cNvPr>
          <p:cNvSpPr txBox="1"/>
          <p:nvPr/>
        </p:nvSpPr>
        <p:spPr>
          <a:xfrm>
            <a:off x="534174" y="4935547"/>
            <a:ext cx="199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5" name="yt_shape_10785"/>
              <p:cNvSpPr txBox="1"/>
              <p:nvPr/>
            </p:nvSpPr>
            <p:spPr>
              <a:xfrm>
                <a:off x="540000" y="1736211"/>
                <a:ext cx="8114401" cy="374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轴负半轴，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抛物线开口向下，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有最大值，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的最大值是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85" name="yt_shape_10785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36211"/>
                <a:ext cx="8114401" cy="3745577"/>
              </a:xfrm>
              <a:prstGeom prst="rect">
                <a:avLst/>
              </a:prstGeom>
              <a:blipFill>
                <a:blip r:embed="rId2"/>
                <a:stretch>
                  <a:fillRect l="-2329" t="-1466" r="-1503" b="-4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5B53E6-007C-E423-50EB-7630AA3477E1}"/>
              </a:ext>
            </a:extLst>
          </p:cNvPr>
          <p:cNvSpPr txBox="1"/>
          <p:nvPr/>
        </p:nvSpPr>
        <p:spPr>
          <a:xfrm>
            <a:off x="449989" y="1689405"/>
            <a:ext cx="6561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轴负半轴，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0B5485-9B8F-A9CF-8FF8-13A7CDC45DF3}"/>
              </a:ext>
            </a:extLst>
          </p:cNvPr>
          <p:cNvSpPr txBox="1"/>
          <p:nvPr/>
        </p:nvSpPr>
        <p:spPr>
          <a:xfrm>
            <a:off x="449989" y="2164893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ACDD82-24D1-EFDD-F427-B9C453347CAA}"/>
              </a:ext>
            </a:extLst>
          </p:cNvPr>
          <p:cNvSpPr txBox="1"/>
          <p:nvPr/>
        </p:nvSpPr>
        <p:spPr>
          <a:xfrm>
            <a:off x="449989" y="2640381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EA9EA86-5078-D6BA-74B9-3545D381C4B3}"/>
                  </a:ext>
                </a:extLst>
              </p:cNvPr>
              <p:cNvSpPr txBox="1"/>
              <p:nvPr/>
            </p:nvSpPr>
            <p:spPr>
              <a:xfrm>
                <a:off x="449989" y="3115869"/>
                <a:ext cx="72412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9EA9EA86-5078-D6BA-74B9-3545D381C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5869"/>
                <a:ext cx="7241287" cy="765061"/>
              </a:xfrm>
              <a:prstGeom prst="rect">
                <a:avLst/>
              </a:prstGeom>
              <a:blipFill>
                <a:blip r:embed="rId3"/>
                <a:stretch>
                  <a:fillRect l="-1347" r="-13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0B1475-F533-5029-7F65-442DC4DBEC5D}"/>
                  </a:ext>
                </a:extLst>
              </p:cNvPr>
              <p:cNvSpPr txBox="1"/>
              <p:nvPr/>
            </p:nvSpPr>
            <p:spPr>
              <a:xfrm>
                <a:off x="449989" y="3787318"/>
                <a:ext cx="821601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CE0B1475-F533-5029-7F65-442DC4DBE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7318"/>
                <a:ext cx="8216012" cy="805193"/>
              </a:xfrm>
              <a:prstGeom prst="rect">
                <a:avLst/>
              </a:prstGeom>
              <a:blipFill>
                <a:blip r:embed="rId4"/>
                <a:stretch>
                  <a:fillRect l="-1187" r="-133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BAAD5D8-1853-B0CE-E710-E1FF85DB1622}"/>
              </a:ext>
            </a:extLst>
          </p:cNvPr>
          <p:cNvSpPr txBox="1"/>
          <p:nvPr/>
        </p:nvSpPr>
        <p:spPr>
          <a:xfrm>
            <a:off x="449989" y="4498899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抛物线开口向下，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8B2DAB-33A3-722C-AA11-4DA752A48DF7}"/>
              </a:ext>
            </a:extLst>
          </p:cNvPr>
          <p:cNvSpPr txBox="1"/>
          <p:nvPr/>
        </p:nvSpPr>
        <p:spPr>
          <a:xfrm>
            <a:off x="449989" y="4974387"/>
            <a:ext cx="5861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有最大值，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782">
            <a:extLst>
              <a:ext uri="{FF2B5EF4-FFF2-40B4-BE49-F238E27FC236}">
                <a16:creationId xmlns:a16="http://schemas.microsoft.com/office/drawing/2014/main" id="{C44C45BA-CA96-4AFA-F531-842CD85E5A81}"/>
              </a:ext>
            </a:extLst>
          </p:cNvPr>
          <p:cNvSpPr txBox="1"/>
          <p:nvPr/>
        </p:nvSpPr>
        <p:spPr>
          <a:xfrm>
            <a:off x="449989" y="1260890"/>
            <a:ext cx="9496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779">
            <a:extLst>
              <a:ext uri="{FF2B5EF4-FFF2-40B4-BE49-F238E27FC236}">
                <a16:creationId xmlns:a16="http://schemas.microsoft.com/office/drawing/2014/main" id="{B5F9BC58-01B7-0CC4-93E8-F57FCACEA0C1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1891716"/>
            <a:ext cx="230883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3" name="yt_shape_10713"/>
          <p:cNvSpPr txBox="1"/>
          <p:nvPr/>
        </p:nvSpPr>
        <p:spPr>
          <a:xfrm>
            <a:off x="540000" y="1442858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14" name="yt_shape_10714"/>
              <p:cNvSpPr txBox="1"/>
              <p:nvPr/>
            </p:nvSpPr>
            <p:spPr>
              <a:xfrm>
                <a:off x="540000" y="1947168"/>
                <a:ext cx="10256206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若某反比例函数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），则该函数图象位于（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14" name="yt_shape_1071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7168"/>
                <a:ext cx="10256206" cy="651653"/>
              </a:xfrm>
              <a:prstGeom prst="rect">
                <a:avLst/>
              </a:prstGeom>
              <a:blipFill>
                <a:blip r:embed="rId2"/>
                <a:stretch>
                  <a:fillRect l="-1843" r="-832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16" name="yt_table_107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26831"/>
              </p:ext>
            </p:extLst>
          </p:nvPr>
        </p:nvGraphicFramePr>
        <p:xfrm>
          <a:off x="540000" y="2649609"/>
          <a:ext cx="6945630" cy="950976"/>
        </p:xfrm>
        <a:graphic>
          <a:graphicData uri="http://schemas.openxmlformats.org/drawingml/2006/table">
            <a:tbl>
              <a:tblPr/>
              <a:tblGrid>
                <a:gridCol w="3938905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第二、第四象限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第三、第四象限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18" name="yt_shape_10718"/>
              <p:cNvSpPr txBox="1"/>
              <p:nvPr/>
            </p:nvSpPr>
            <p:spPr>
              <a:xfrm>
                <a:off x="540119" y="3651163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（天津市中考）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）都在反比例函数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的大小关系是（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718" name="yt_shape_1071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51163"/>
                <a:ext cx="11111999" cy="1122423"/>
              </a:xfrm>
              <a:prstGeom prst="rect">
                <a:avLst/>
              </a:prstGeom>
              <a:blipFill>
                <a:blip r:embed="rId3"/>
                <a:stretch>
                  <a:fillRect l="-1701" t="-4891" r="-27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20" name="yt_table_107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55977"/>
              </p:ext>
            </p:extLst>
          </p:nvPr>
        </p:nvGraphicFramePr>
        <p:xfrm>
          <a:off x="540000" y="4824374"/>
          <a:ext cx="6113780" cy="950976"/>
        </p:xfrm>
        <a:graphic>
          <a:graphicData uri="http://schemas.openxmlformats.org/drawingml/2006/table">
            <a:tbl>
              <a:tblPr/>
              <a:tblGrid>
                <a:gridCol w="3938905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pic>
        <p:nvPicPr>
          <p:cNvPr id="3" name="yt_shape_1697709246985">
            <a:extLst>
              <a:ext uri="{FF2B5EF4-FFF2-40B4-BE49-F238E27FC236}">
                <a16:creationId xmlns:a16="http://schemas.microsoft.com/office/drawing/2014/main" id="{25BF2B6F-8028-2921-4C1E-7D55D1A81D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8423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8645D9-7BF1-2E56-BDCB-D2BF135C8989}"/>
              </a:ext>
            </a:extLst>
          </p:cNvPr>
          <p:cNvSpPr txBox="1"/>
          <p:nvPr/>
        </p:nvSpPr>
        <p:spPr>
          <a:xfrm>
            <a:off x="9946604" y="1900362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3BC267-9A18-C65E-AC79-694D74ABB372}"/>
              </a:ext>
            </a:extLst>
          </p:cNvPr>
          <p:cNvSpPr txBox="1"/>
          <p:nvPr/>
        </p:nvSpPr>
        <p:spPr>
          <a:xfrm>
            <a:off x="6326652" y="4079845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2" name="yt_shape_10722"/>
          <p:cNvSpPr txBox="1"/>
          <p:nvPr/>
        </p:nvSpPr>
        <p:spPr>
          <a:xfrm>
            <a:off x="540000" y="2574790"/>
            <a:ext cx="10050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如图是三个反比例函数的分支，则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23" name="yt_image_1072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459" y="3206457"/>
            <a:ext cx="2031080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B7E578-CBF4-EACF-B82B-41AC5B57E1B4}"/>
              </a:ext>
            </a:extLst>
          </p:cNvPr>
          <p:cNvSpPr txBox="1"/>
          <p:nvPr/>
        </p:nvSpPr>
        <p:spPr>
          <a:xfrm>
            <a:off x="8703401" y="2478772"/>
            <a:ext cx="149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5" name="yt_shape_10725"/>
          <p:cNvSpPr txBox="1"/>
          <p:nvPr/>
        </p:nvSpPr>
        <p:spPr>
          <a:xfrm>
            <a:off x="540000" y="1922931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反比例函数的图象和性质的应用</a:t>
            </a:r>
          </a:p>
        </p:txBody>
      </p:sp>
      <p:sp>
        <p:nvSpPr>
          <p:cNvPr id="10726" name="yt_shape_10726"/>
          <p:cNvSpPr txBox="1"/>
          <p:nvPr/>
        </p:nvSpPr>
        <p:spPr>
          <a:xfrm>
            <a:off x="540119" y="2427241"/>
            <a:ext cx="994836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（湘西州中考）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的图象与反比例函数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），下列说法正确的是（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27" name="yt_table_107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620231"/>
              </p:ext>
            </p:extLst>
          </p:nvPr>
        </p:nvGraphicFramePr>
        <p:xfrm>
          <a:off x="540000" y="3393536"/>
          <a:ext cx="7254875" cy="1901952"/>
        </p:xfrm>
        <a:graphic>
          <a:graphicData uri="http://schemas.openxmlformats.org/drawingml/2006/table">
            <a:tbl>
              <a:tblPr/>
              <a:tblGrid>
                <a:gridCol w="7254875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正比例函数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的解析式是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两个函数图象的另一交点坐标为（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正比例函数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与反比例函数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都随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pic>
        <p:nvPicPr>
          <p:cNvPr id="3" name="yt_shape_1697709247047">
            <a:extLst>
              <a:ext uri="{FF2B5EF4-FFF2-40B4-BE49-F238E27FC236}">
                <a16:creationId xmlns:a16="http://schemas.microsoft.com/office/drawing/2014/main" id="{6F2DF66C-5751-91F6-42B1-22A775B54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430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185897-FC1C-EF02-0BB3-87C60954305A}"/>
              </a:ext>
            </a:extLst>
          </p:cNvPr>
          <p:cNvSpPr txBox="1"/>
          <p:nvPr/>
        </p:nvSpPr>
        <p:spPr>
          <a:xfrm>
            <a:off x="5375920" y="284336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9" name="yt_shape_10729"/>
              <p:cNvSpPr txBox="1"/>
              <p:nvPr/>
            </p:nvSpPr>
            <p:spPr>
              <a:xfrm>
                <a:off x="540119" y="2081269"/>
                <a:ext cx="11111999" cy="1157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）的直线上，且纵坐标为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29" name="yt_shape_10729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1269"/>
                <a:ext cx="11111999" cy="1157240"/>
              </a:xfrm>
              <a:prstGeom prst="rect">
                <a:avLst/>
              </a:prstGeom>
              <a:blipFill>
                <a:blip r:embed="rId2"/>
                <a:stretch>
                  <a:fillRect l="-1701" t="-4211" r="-55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31" name="yt_image_1073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8314" y="3441661"/>
            <a:ext cx="2055371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CE59F0-71B4-3461-D197-538C913A6C8B}"/>
                  </a:ext>
                </a:extLst>
              </p:cNvPr>
              <p:cNvSpPr txBox="1"/>
              <p:nvPr/>
            </p:nvSpPr>
            <p:spPr>
              <a:xfrm>
                <a:off x="6971177" y="2509951"/>
                <a:ext cx="1131380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AACE59F0-71B4-3461-D197-538C913A6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1177" y="2509951"/>
                <a:ext cx="1131380" cy="764172"/>
              </a:xfrm>
              <a:prstGeom prst="rect">
                <a:avLst/>
              </a:prstGeom>
              <a:blipFill>
                <a:blip r:embed="rId4"/>
                <a:stretch>
                  <a:fillRect l="-8649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4EBEF43-4A1C-1258-59DB-DFF4A235BB4F}"/>
              </a:ext>
            </a:extLst>
          </p:cNvPr>
          <p:cNvCxnSpPr/>
          <p:nvPr/>
        </p:nvCxnSpPr>
        <p:spPr>
          <a:xfrm>
            <a:off x="6756388" y="3246367"/>
            <a:ext cx="156095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3" name="yt_shape_10733"/>
              <p:cNvSpPr txBox="1"/>
              <p:nvPr/>
            </p:nvSpPr>
            <p:spPr>
              <a:xfrm>
                <a:off x="551384" y="692696"/>
                <a:ext cx="7021794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为常数）图象的一支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733" name="yt_shape_10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92696"/>
                <a:ext cx="7021794" cy="648767"/>
              </a:xfrm>
              <a:prstGeom prst="rect">
                <a:avLst/>
              </a:prstGeom>
              <a:blipFill>
                <a:blip r:embed="rId2"/>
                <a:stretch>
                  <a:fillRect l="-2604" r="-17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35" name="yt_image_1073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509" y="1544615"/>
            <a:ext cx="154374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7" name="yt_shape_10737"/>
          <p:cNvSpPr txBox="1"/>
          <p:nvPr/>
        </p:nvSpPr>
        <p:spPr>
          <a:xfrm>
            <a:off x="551384" y="3141541"/>
            <a:ext cx="47545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738" name="yt_shape_10738"/>
          <p:cNvSpPr txBox="1"/>
          <p:nvPr/>
        </p:nvSpPr>
        <p:spPr>
          <a:xfrm>
            <a:off x="551503" y="362770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）若在函数的图象上有一点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轴的垂线，垂足为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E81CC6-CE83-00E7-B748-7B7A61455317}"/>
              </a:ext>
            </a:extLst>
          </p:cNvPr>
          <p:cNvSpPr txBox="1"/>
          <p:nvPr/>
        </p:nvSpPr>
        <p:spPr>
          <a:xfrm>
            <a:off x="3882436" y="3094735"/>
            <a:ext cx="85794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969535-09FB-8E37-5D95-C199A2E49F8C}"/>
                  </a:ext>
                </a:extLst>
              </p:cNvPr>
              <p:cNvSpPr txBox="1"/>
              <p:nvPr/>
            </p:nvSpPr>
            <p:spPr>
              <a:xfrm>
                <a:off x="551266" y="4382170"/>
                <a:ext cx="4088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969535-09FB-8E37-5D95-C199A2E49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6" y="4382170"/>
                <a:ext cx="4088511" cy="765061"/>
              </a:xfrm>
              <a:prstGeom prst="rect">
                <a:avLst/>
              </a:prstGeom>
              <a:blipFill>
                <a:blip r:embed="rId4"/>
                <a:stretch>
                  <a:fillRect l="-2235" r="-223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C9EDBB8-F9B3-9B94-6F82-739CF40333CA}"/>
              </a:ext>
            </a:extLst>
          </p:cNvPr>
          <p:cNvSpPr txBox="1"/>
          <p:nvPr/>
        </p:nvSpPr>
        <p:spPr>
          <a:xfrm>
            <a:off x="551266" y="5053619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34F13-4760-3B32-980D-CD450C88EF71}"/>
                  </a:ext>
                </a:extLst>
              </p:cNvPr>
              <p:cNvSpPr txBox="1"/>
              <p:nvPr/>
            </p:nvSpPr>
            <p:spPr>
              <a:xfrm>
                <a:off x="551266" y="5529107"/>
                <a:ext cx="2662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34F13-4760-3B32-980D-CD450C88E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6" y="5529107"/>
                <a:ext cx="2662936" cy="765061"/>
              </a:xfrm>
              <a:prstGeom prst="rect">
                <a:avLst/>
              </a:prstGeom>
              <a:blipFill>
                <a:blip r:embed="rId5"/>
                <a:stretch>
                  <a:fillRect l="-3432" r="-36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6E7998A-7CFB-13BE-C18D-28CA8FC15C13}"/>
              </a:ext>
            </a:extLst>
          </p:cNvPr>
          <p:cNvSpPr txBox="1"/>
          <p:nvPr/>
        </p:nvSpPr>
        <p:spPr>
          <a:xfrm>
            <a:off x="551266" y="6200556"/>
            <a:ext cx="1543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9" name="yt_shape_10739"/>
          <p:cNvSpPr txBox="1"/>
          <p:nvPr/>
        </p:nvSpPr>
        <p:spPr>
          <a:xfrm>
            <a:off x="695400" y="2204864"/>
            <a:ext cx="95651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）的条件下，当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时，则函数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2C608B-7303-C873-9846-B19FF298AD03}"/>
              </a:ext>
            </a:extLst>
          </p:cNvPr>
          <p:cNvSpPr txBox="1"/>
          <p:nvPr/>
        </p:nvSpPr>
        <p:spPr>
          <a:xfrm>
            <a:off x="8647664" y="2130311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735">
            <a:extLst>
              <a:ext uri="{FF2B5EF4-FFF2-40B4-BE49-F238E27FC236}">
                <a16:creationId xmlns:a16="http://schemas.microsoft.com/office/drawing/2014/main" id="{1510D1AF-7CA2-0550-1191-23942764794A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4126" y="3068960"/>
            <a:ext cx="154374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40000" y="1226587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实际问题与反比例函数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43" name="yt_shape_10743"/>
              <p:cNvSpPr txBox="1"/>
              <p:nvPr/>
            </p:nvSpPr>
            <p:spPr>
              <a:xfrm>
                <a:off x="540119" y="1730897"/>
                <a:ext cx="11111999" cy="11315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一辆汽车匀速通过某段公路，所需时间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）与行驶速度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）满足函数关系：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，其图象为如图所示的一段曲线，且端点为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743" name="yt_shape_10743" descr="{&quot;rangeId&quot;:2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4310"/>
                <a:ext cx="11111999" cy="1131592"/>
              </a:xfrm>
              <a:prstGeom prst="rect">
                <a:avLst/>
              </a:prstGeom>
              <a:blipFill>
                <a:blip r:embed="rId2"/>
                <a:stretch>
                  <a:fillRect l="-1701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45" name="yt_image_10745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9781" y="3065641"/>
            <a:ext cx="243243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7" name="yt_shape_10747"/>
          <p:cNvSpPr txBox="1"/>
          <p:nvPr/>
        </p:nvSpPr>
        <p:spPr>
          <a:xfrm>
            <a:off x="540000" y="4597430"/>
            <a:ext cx="3359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49" name="yt_shape_10749"/>
          <p:cNvSpPr txBox="1"/>
          <p:nvPr/>
        </p:nvSpPr>
        <p:spPr>
          <a:xfrm>
            <a:off x="540000" y="5562897"/>
            <a:ext cx="3359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9247119">
            <a:extLst>
              <a:ext uri="{FF2B5EF4-FFF2-40B4-BE49-F238E27FC236}">
                <a16:creationId xmlns:a16="http://schemas.microsoft.com/office/drawing/2014/main" id="{73992587-4EB4-54B9-428F-4315CAA6F9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6796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ACBF76-A689-3679-4922-46F9EB4E6C8D}"/>
              </a:ext>
            </a:extLst>
          </p:cNvPr>
          <p:cNvSpPr txBox="1"/>
          <p:nvPr/>
        </p:nvSpPr>
        <p:spPr>
          <a:xfrm>
            <a:off x="540000" y="5025945"/>
            <a:ext cx="350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0" name="yt_shape_10750"/>
              <p:cNvSpPr txBox="1"/>
              <p:nvPr/>
            </p:nvSpPr>
            <p:spPr>
              <a:xfrm>
                <a:off x="540000" y="1924916"/>
                <a:ext cx="4053995" cy="3368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汽车通过该路段最少需要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750" name="yt_shape_10750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4916"/>
                <a:ext cx="4053995" cy="3368166"/>
              </a:xfrm>
              <a:prstGeom prst="rect">
                <a:avLst/>
              </a:prstGeom>
              <a:blipFill>
                <a:blip r:embed="rId2"/>
                <a:stretch>
                  <a:fillRect l="-4662" r="-3459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6390F4-8972-4C16-5036-9DE6CB1981FD}"/>
                  </a:ext>
                </a:extLst>
              </p:cNvPr>
              <p:cNvSpPr txBox="1"/>
              <p:nvPr/>
            </p:nvSpPr>
            <p:spPr>
              <a:xfrm>
                <a:off x="449989" y="1878110"/>
                <a:ext cx="21977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6390F4-8972-4C16-5036-9DE6CB1981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8110"/>
                <a:ext cx="2197799" cy="768490"/>
              </a:xfrm>
              <a:prstGeom prst="rect">
                <a:avLst/>
              </a:prstGeom>
              <a:blipFill>
                <a:blip r:embed="rId3"/>
                <a:stretch>
                  <a:fillRect l="-4444" r="-322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485F71-6ADC-E3EE-1101-AD9805B87EC0}"/>
                  </a:ext>
                </a:extLst>
              </p:cNvPr>
              <p:cNvSpPr txBox="1"/>
              <p:nvPr/>
            </p:nvSpPr>
            <p:spPr>
              <a:xfrm>
                <a:off x="449989" y="2552988"/>
                <a:ext cx="1275462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71485F71-6ADC-E3EE-1101-AD9805B87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2988"/>
                <a:ext cx="1275462" cy="768554"/>
              </a:xfrm>
              <a:prstGeom prst="rect">
                <a:avLst/>
              </a:prstGeom>
              <a:blipFill>
                <a:blip r:embed="rId4"/>
                <a:stretch>
                  <a:fillRect l="-7656" r="-7656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B778AD-5D2A-6D9A-52F2-898ACAB12065}"/>
                  </a:ext>
                </a:extLst>
              </p:cNvPr>
              <p:cNvSpPr txBox="1"/>
              <p:nvPr/>
            </p:nvSpPr>
            <p:spPr>
              <a:xfrm>
                <a:off x="449989" y="3227930"/>
                <a:ext cx="1656461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09B778AD-5D2A-6D9A-52F2-898ACAB12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7930"/>
                <a:ext cx="1656461" cy="768553"/>
              </a:xfrm>
              <a:prstGeom prst="rect">
                <a:avLst/>
              </a:prstGeom>
              <a:blipFill>
                <a:blip r:embed="rId5"/>
                <a:stretch>
                  <a:fillRect l="-5882" r="-55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A8FBF1-4A1F-62C4-29B7-CB371274C81C}"/>
                  </a:ext>
                </a:extLst>
              </p:cNvPr>
              <p:cNvSpPr txBox="1"/>
              <p:nvPr/>
            </p:nvSpPr>
            <p:spPr>
              <a:xfrm>
                <a:off x="449989" y="3902871"/>
                <a:ext cx="13072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6CA8FBF1-4A1F-62C4-29B7-CB371274C8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2871"/>
                <a:ext cx="1307212" cy="768490"/>
              </a:xfrm>
              <a:prstGeom prst="rect">
                <a:avLst/>
              </a:prstGeom>
              <a:blipFill>
                <a:blip r:embed="rId6"/>
                <a:stretch>
                  <a:fillRect l="-7477" r="-74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00BF39-C83A-9498-0198-E4B748C0376B}"/>
                  </a:ext>
                </a:extLst>
              </p:cNvPr>
              <p:cNvSpPr txBox="1"/>
              <p:nvPr/>
            </p:nvSpPr>
            <p:spPr>
              <a:xfrm>
                <a:off x="449989" y="4577749"/>
                <a:ext cx="41948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汽车通过该路段最少需要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1100BF39-C83A-9498-0198-E4B748C03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7749"/>
                <a:ext cx="4194873" cy="729565"/>
              </a:xfrm>
              <a:prstGeom prst="rect">
                <a:avLst/>
              </a:prstGeom>
              <a:blipFill>
                <a:blip r:embed="rId7"/>
                <a:stretch>
                  <a:fillRect l="-2326" r="-218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748">
            <a:extLst>
              <a:ext uri="{FF2B5EF4-FFF2-40B4-BE49-F238E27FC236}">
                <a16:creationId xmlns:a16="http://schemas.microsoft.com/office/drawing/2014/main" id="{28CA01A1-3C7E-39FC-9DA7-F7225A20C3D2}"/>
              </a:ext>
            </a:extLst>
          </p:cNvPr>
          <p:cNvSpPr txBox="1"/>
          <p:nvPr/>
        </p:nvSpPr>
        <p:spPr>
          <a:xfrm>
            <a:off x="449989" y="1536282"/>
            <a:ext cx="1001876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）若行驶速度不得超过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，则汽车通过该路段最少需要多少时间？</a:t>
            </a:r>
          </a:p>
        </p:txBody>
      </p:sp>
      <p:pic>
        <p:nvPicPr>
          <p:cNvPr id="8" name="yt_image_10745">
            <a:extLst>
              <a:ext uri="{FF2B5EF4-FFF2-40B4-BE49-F238E27FC236}">
                <a16:creationId xmlns:a16="http://schemas.microsoft.com/office/drawing/2014/main" id="{90112E17-657C-E1CE-93A3-98089EBC5696}"/>
              </a:ex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28505" y="2196601"/>
            <a:ext cx="243243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1768</Words>
  <Application>Microsoft Office PowerPoint</Application>
  <PresentationFormat>宽屏</PresentationFormat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2023-10-19T19:49:12Z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