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0" r:id="rId6"/>
    <p:sldId id="380" r:id="rId7"/>
    <p:sldId id="371" r:id="rId8"/>
    <p:sldId id="373" r:id="rId9"/>
    <p:sldId id="375" r:id="rId10"/>
    <p:sldId id="376" r:id="rId11"/>
    <p:sldId id="377" r:id="rId12"/>
    <p:sldId id="381" r:id="rId13"/>
    <p:sldId id="379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7" name="yt_shape_10467"/>
          <p:cNvSpPr txBox="1"/>
          <p:nvPr/>
        </p:nvSpPr>
        <p:spPr>
          <a:xfrm>
            <a:off x="540000" y="1639480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466" name="yt_image_1046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3948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69" name="yt_shape_10469"/>
          <p:cNvSpPr txBox="1"/>
          <p:nvPr/>
        </p:nvSpPr>
        <p:spPr>
          <a:xfrm>
            <a:off x="540000" y="2342777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反比例函数在实际问题中的应用</a:t>
            </a:r>
          </a:p>
        </p:txBody>
      </p:sp>
      <p:sp>
        <p:nvSpPr>
          <p:cNvPr id="10470" name="yt_shape_10470"/>
          <p:cNvSpPr txBox="1"/>
          <p:nvPr/>
        </p:nvSpPr>
        <p:spPr>
          <a:xfrm>
            <a:off x="540119" y="2847087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（淮安市中考）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当矩形面积一定时，下列图象中能表示它的长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之间函数关系的是（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471" name="yt_image_1047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5492" y="3965746"/>
            <a:ext cx="4781014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214685">
            <a:extLst>
              <a:ext uri="{FF2B5EF4-FFF2-40B4-BE49-F238E27FC236}">
                <a16:creationId xmlns:a16="http://schemas.microsoft.com/office/drawing/2014/main" id="{6861438E-06B4-DB20-7363-4F4898A980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8445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A27787-3CF8-4786-D8DA-D248834ADDEB}"/>
              </a:ext>
            </a:extLst>
          </p:cNvPr>
          <p:cNvSpPr txBox="1"/>
          <p:nvPr/>
        </p:nvSpPr>
        <p:spPr>
          <a:xfrm>
            <a:off x="1821708" y="3275769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8" name="yt_shape_10518"/>
          <p:cNvSpPr txBox="1"/>
          <p:nvPr/>
        </p:nvSpPr>
        <p:spPr>
          <a:xfrm>
            <a:off x="540000" y="900000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517" name="yt_image_10517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20" name="yt_shape_10520"/>
          <p:cNvSpPr txBox="1"/>
          <p:nvPr/>
        </p:nvSpPr>
        <p:spPr>
          <a:xfrm>
            <a:off x="540119" y="154679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甲、乙两家商场进行促销活动，甲商场采用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每满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的促销方式，即购买商品的总金额满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元但不足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元，少付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元；满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元但不足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元，少付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乙商场按顾客购买商品的总额打六折促销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21" name="yt_shape_10521"/>
          <p:cNvSpPr txBox="1"/>
          <p:nvPr/>
        </p:nvSpPr>
        <p:spPr>
          <a:xfrm>
            <a:off x="540000" y="2986361"/>
            <a:ext cx="861774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）若顾客在甲商场购买了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元的商品，付款时应付多少钱？</a:t>
            </a:r>
          </a:p>
        </p:txBody>
      </p:sp>
      <p:sp>
        <p:nvSpPr>
          <p:cNvPr id="10525" name="yt_shape_10525"/>
          <p:cNvSpPr txBox="1"/>
          <p:nvPr/>
        </p:nvSpPr>
        <p:spPr>
          <a:xfrm>
            <a:off x="540000" y="6313249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（元），即应付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5B9902-D6F6-4AF6-E5CC-6CB679921C53}"/>
              </a:ext>
            </a:extLst>
          </p:cNvPr>
          <p:cNvSpPr txBox="1"/>
          <p:nvPr/>
        </p:nvSpPr>
        <p:spPr>
          <a:xfrm>
            <a:off x="540000" y="3420803"/>
            <a:ext cx="650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（元），即应付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26" name="yt_shape_10526"/>
              <p:cNvSpPr txBox="1"/>
              <p:nvPr/>
            </p:nvSpPr>
            <p:spPr>
              <a:xfrm>
                <a:off x="497379" y="3475806"/>
                <a:ext cx="11111999" cy="30306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的增大而减小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）购买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）元商品在甲商场的优惠额是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元，在乙商场的优惠额是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（元）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时，选择甲商场购买商品花钱较少；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时，选择甲、乙两家商场购买商品花钱一样多；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时，选择乙商场购买商品花钱较少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526" name="yt_shape_105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3475806"/>
                <a:ext cx="11111999" cy="3030638"/>
              </a:xfrm>
              <a:prstGeom prst="rect">
                <a:avLst/>
              </a:prstGeom>
              <a:blipFill>
                <a:blip r:embed="rId2"/>
                <a:stretch>
                  <a:fillRect l="-1701" r="-439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482F72-AFEE-0240-F17E-B08754979781}"/>
                  </a:ext>
                </a:extLst>
              </p:cNvPr>
              <p:cNvSpPr txBox="1"/>
              <p:nvPr/>
            </p:nvSpPr>
            <p:spPr>
              <a:xfrm>
                <a:off x="407368" y="3429000"/>
                <a:ext cx="7160323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随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的增大而减小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482F72-AFEE-0240-F17E-B087549797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429000"/>
                <a:ext cx="7160323" cy="768617"/>
              </a:xfrm>
              <a:prstGeom prst="rect">
                <a:avLst/>
              </a:prstGeom>
              <a:blipFill>
                <a:blip r:embed="rId3"/>
                <a:stretch>
                  <a:fillRect l="-1363" r="-988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D91BD4D-A6D5-BAC8-F69D-CFEE4DCC2432}"/>
              </a:ext>
            </a:extLst>
          </p:cNvPr>
          <p:cNvSpPr txBox="1"/>
          <p:nvPr/>
        </p:nvSpPr>
        <p:spPr>
          <a:xfrm>
            <a:off x="407368" y="4104005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）购买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）元商品在甲商场的优惠额是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元，在乙商场的优惠额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998E26-DCB5-8E14-E099-935A7966EDEA}"/>
              </a:ext>
            </a:extLst>
          </p:cNvPr>
          <p:cNvSpPr txBox="1"/>
          <p:nvPr/>
        </p:nvSpPr>
        <p:spPr>
          <a:xfrm>
            <a:off x="407368" y="4579493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（元）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75D599-E172-DCF4-8C28-A12AFBCA38B2}"/>
              </a:ext>
            </a:extLst>
          </p:cNvPr>
          <p:cNvSpPr txBox="1"/>
          <p:nvPr/>
        </p:nvSpPr>
        <p:spPr>
          <a:xfrm>
            <a:off x="407368" y="5054981"/>
            <a:ext cx="9247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时，选择甲商场购买商品花钱较少；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5A7674-4011-46E0-FB2F-B0F8860E55AD}"/>
              </a:ext>
            </a:extLst>
          </p:cNvPr>
          <p:cNvSpPr txBox="1"/>
          <p:nvPr/>
        </p:nvSpPr>
        <p:spPr>
          <a:xfrm>
            <a:off x="407368" y="5530469"/>
            <a:ext cx="10009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时，选择甲、乙两家商场购买商品花钱一样多；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D6F849A-EBD1-46F8-5642-6BCBB2387676}"/>
              </a:ext>
            </a:extLst>
          </p:cNvPr>
          <p:cNvSpPr txBox="1"/>
          <p:nvPr/>
        </p:nvSpPr>
        <p:spPr>
          <a:xfrm>
            <a:off x="407368" y="6005957"/>
            <a:ext cx="901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时，选择乙商场购买商品花钱较少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0522">
                <a:extLst>
                  <a:ext uri="{FF2B5EF4-FFF2-40B4-BE49-F238E27FC236}">
                    <a16:creationId xmlns:a16="http://schemas.microsoft.com/office/drawing/2014/main" id="{A8DE4A29-E78B-DFD6-3B09-6AA2F7C29A26}"/>
                  </a:ext>
                </a:extLst>
              </p:cNvPr>
              <p:cNvSpPr txBox="1"/>
              <p:nvPr/>
            </p:nvSpPr>
            <p:spPr>
              <a:xfrm>
                <a:off x="407368" y="745042"/>
                <a:ext cx="11111999" cy="18305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）若顾客在甲商场购买商品的总金额为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）元，优惠后得到商家的优惠率为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优惠金额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购买商品的总金额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），写出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之间的函数关系式，并说明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的变化情况；</a:t>
                </a:r>
              </a:p>
            </p:txBody>
          </p:sp>
        </mc:Choice>
        <mc:Fallback xmlns="">
          <p:sp>
            <p:nvSpPr>
              <p:cNvPr id="8" name="yt_shape_10522">
                <a:extLst>
                  <a:ext uri="{FF2B5EF4-FFF2-40B4-BE49-F238E27FC236}">
                    <a16:creationId xmlns:a16="http://schemas.microsoft.com/office/drawing/2014/main" id="{A8DE4A29-E78B-DFD6-3B09-6AA2F7C29A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745042"/>
                <a:ext cx="11111999" cy="1830501"/>
              </a:xfrm>
              <a:prstGeom prst="rect">
                <a:avLst/>
              </a:prstGeom>
              <a:blipFill>
                <a:blip r:embed="rId4"/>
                <a:stretch>
                  <a:fillRect l="-1700" t="-2667" r="-1426" b="-8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0524">
            <a:extLst>
              <a:ext uri="{FF2B5EF4-FFF2-40B4-BE49-F238E27FC236}">
                <a16:creationId xmlns:a16="http://schemas.microsoft.com/office/drawing/2014/main" id="{5969BBCE-F786-FB17-92E9-6EBF03C290B9}"/>
              </a:ext>
            </a:extLst>
          </p:cNvPr>
          <p:cNvSpPr txBox="1"/>
          <p:nvPr/>
        </p:nvSpPr>
        <p:spPr>
          <a:xfrm>
            <a:off x="407368" y="26263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）品牌、质量、规格等都相同的某种商品，在甲、乙两家商场的标价都是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）元，你认为选择哪家商场购买商品花钱较少？请说明理由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0" name="yt_shape_10530"/>
          <p:cNvSpPr txBox="1"/>
          <p:nvPr/>
        </p:nvSpPr>
        <p:spPr>
          <a:xfrm>
            <a:off x="540000" y="809413"/>
            <a:ext cx="1275029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白正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0529" name="yt_image_10529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86244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532" name="yt_table_10532" title="H_44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503623"/>
              </p:ext>
            </p:extLst>
          </p:nvPr>
        </p:nvGraphicFramePr>
        <p:xfrm>
          <a:off x="2063553" y="1412776"/>
          <a:ext cx="8064895" cy="56692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064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解决实际问题时，应注意自变量在不同情况下的取值范围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3" name="yt_shape_10473"/>
          <p:cNvSpPr txBox="1"/>
          <p:nvPr/>
        </p:nvSpPr>
        <p:spPr>
          <a:xfrm>
            <a:off x="540119" y="1978673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长沙高铁西站设计方案以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三湘四水，杜鹃花开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为设计理念，塑造出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杜鹃花开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的美丽姿态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该高铁站建设初期需要运送大量土石方，某运输公司承担了运送总量为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土石方的任务，该运输公司运送土石方的平均速度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Book Antiqua" pitchFamily="24"/>
                <a:ea typeface="Book Antiqua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天）与完成运送任务所需时间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（天）之间的函数关系式是（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74" name="yt_table_10474" title="H_105.07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86523870"/>
                  </p:ext>
                </p:extLst>
              </p:nvPr>
            </p:nvGraphicFramePr>
            <p:xfrm>
              <a:off x="540000" y="3905231"/>
              <a:ext cx="4694238" cy="1334390"/>
            </p:xfrm>
            <a:graphic>
              <a:graphicData uri="http://schemas.openxmlformats.org/drawingml/2006/table">
                <a:tbl>
                  <a:tblPr/>
                  <a:tblGrid>
                    <a:gridCol w="2789238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  <a:gridCol w="1905000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Book Antiqua" pitchFamily="24"/>
                              <a:ea typeface="Book Antiqua" pitchFamily="24"/>
                              <a:cs typeface="宋体" pitchFamily="24"/>
                            </a:rPr>
                            <a:t>v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0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𝑡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Book Antiqua" pitchFamily="24"/>
                              <a:ea typeface="Book Antiqua" pitchFamily="24"/>
                              <a:cs typeface="宋体" pitchFamily="24"/>
                            </a:rPr>
                            <a:t>v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Book Antiqua" pitchFamily="24"/>
                              <a:ea typeface="Book Antiqua" pitchFamily="24"/>
                              <a:cs typeface="宋体" pitchFamily="24"/>
                            </a:rPr>
                            <a:t>v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0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Book Antiqua" pitchFamily="24"/>
                              <a:ea typeface="Book Antiqua" pitchFamily="24"/>
                              <a:cs typeface="宋体" pitchFamily="24"/>
                            </a:rPr>
                            <a:t>v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474" name="yt_table_10474" descr="{&quot;rangeId&quot;:3,&quot;type&quot;:&quot;Option&quot;}" title="H_105.07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86523870"/>
                  </p:ext>
                </p:extLst>
              </p:nvPr>
            </p:nvGraphicFramePr>
            <p:xfrm>
              <a:off x="540000" y="2826558"/>
              <a:ext cx="4694238" cy="1334390"/>
            </p:xfrm>
            <a:graphic>
              <a:graphicData uri="http://schemas.openxmlformats.org/drawingml/2006/table">
                <a:tbl>
                  <a:tblPr/>
                  <a:tblGrid>
                    <a:gridCol w="2789238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  <a:gridCol w="1905000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</a:tblGrid>
                  <a:tr h="6988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8341" b="-1078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Book Antiqua" pitchFamily="24"/>
                              <a:ea typeface="Book Antiqua" pitchFamily="24"/>
                              <a:cs typeface="宋体" pitchFamily="24"/>
                            </a:rPr>
                            <a:t>v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9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9524" r="-68341" b="-180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Book Antiqua" pitchFamily="24"/>
                              <a:ea typeface="Book Antiqua" pitchFamily="24"/>
                              <a:cs typeface="宋体" pitchFamily="24"/>
                            </a:rPr>
                            <a:t>v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EC9C977-B247-5E49-45AD-491902DF9499}"/>
              </a:ext>
            </a:extLst>
          </p:cNvPr>
          <p:cNvSpPr txBox="1"/>
          <p:nvPr/>
        </p:nvSpPr>
        <p:spPr>
          <a:xfrm>
            <a:off x="6477846" y="335833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75" name="yt_shape_10475"/>
              <p:cNvSpPr txBox="1"/>
              <p:nvPr/>
            </p:nvSpPr>
            <p:spPr>
              <a:xfrm>
                <a:off x="540000" y="864772"/>
                <a:ext cx="11111999" cy="25642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某汽车的油箱一次加满汽油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，可行驶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设该汽车每行驶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100km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耗油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的函数解析式为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4500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你吃过拉面吗？实际上在做拉面的过程中就渗透着数学知识：一定体积的面团做成拉面，面条的总长度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）是面条的粗细（横截面积）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）的反比例函数，其图象如图所示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由图可知：</a:t>
                </a:r>
              </a:p>
            </p:txBody>
          </p:sp>
        </mc:Choice>
        <mc:Fallback xmlns="">
          <p:sp>
            <p:nvSpPr>
              <p:cNvPr id="10475" name="yt_shape_104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64772"/>
                <a:ext cx="11111999" cy="2564228"/>
              </a:xfrm>
              <a:prstGeom prst="rect">
                <a:avLst/>
              </a:prstGeom>
              <a:blipFill>
                <a:blip r:embed="rId2"/>
                <a:stretch>
                  <a:fillRect l="-1701" t="-2138" b="-59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1A38CD-23C7-29FF-A570-BBC02CD0D2BA}"/>
                  </a:ext>
                </a:extLst>
              </p:cNvPr>
              <p:cNvSpPr txBox="1"/>
              <p:nvPr/>
            </p:nvSpPr>
            <p:spPr>
              <a:xfrm>
                <a:off x="3647609" y="1102790"/>
                <a:ext cx="2335911" cy="7754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1A38CD-23C7-29FF-A570-BBC02CD0D2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7609" y="1102790"/>
                <a:ext cx="2335911" cy="775412"/>
              </a:xfrm>
              <a:prstGeom prst="rect">
                <a:avLst/>
              </a:prstGeom>
              <a:blipFill>
                <a:blip r:embed="rId3"/>
                <a:stretch>
                  <a:fillRect l="-3906" r="-390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0478" title="H_158.94">
            <a:extLst>
              <a:ext uri="{FF2B5EF4-FFF2-40B4-BE49-F238E27FC236}">
                <a16:creationId xmlns:a16="http://schemas.microsoft.com/office/drawing/2014/main" id="{F14E82BF-883D-CE51-B7E5-66F5F5834A5F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2708" y="3429000"/>
            <a:ext cx="2526584" cy="201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480">
                <a:extLst>
                  <a:ext uri="{FF2B5EF4-FFF2-40B4-BE49-F238E27FC236}">
                    <a16:creationId xmlns:a16="http://schemas.microsoft.com/office/drawing/2014/main" id="{C277E1CA-427E-A2A8-0049-F8CB7A19750E}"/>
                  </a:ext>
                </a:extLst>
              </p:cNvPr>
              <p:cNvSpPr txBox="1"/>
              <p:nvPr/>
            </p:nvSpPr>
            <p:spPr>
              <a:xfrm>
                <a:off x="540001" y="5497881"/>
                <a:ext cx="7125349" cy="111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之间的函数关系式为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128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）当面条粗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1.6mm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时，面条的总长度是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 xmlns="">
          <p:sp>
            <p:nvSpPr>
              <p:cNvPr id="4" name="yt_shape_10480">
                <a:extLst>
                  <a:ext uri="{FF2B5EF4-FFF2-40B4-BE49-F238E27FC236}">
                    <a16:creationId xmlns:a16="http://schemas.microsoft.com/office/drawing/2014/main" id="{C277E1CA-427E-A2A8-0049-F8CB7A1975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5497881"/>
                <a:ext cx="7125349" cy="1110625"/>
              </a:xfrm>
              <a:prstGeom prst="rect">
                <a:avLst/>
              </a:prstGeom>
              <a:blipFill>
                <a:blip r:embed="rId5"/>
                <a:stretch>
                  <a:fillRect l="-2654" r="-1627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3145A0E-A085-2A36-BA1F-476667AFB44F}"/>
                  </a:ext>
                </a:extLst>
              </p:cNvPr>
              <p:cNvSpPr txBox="1"/>
              <p:nvPr/>
            </p:nvSpPr>
            <p:spPr>
              <a:xfrm>
                <a:off x="4983607" y="5284068"/>
                <a:ext cx="2224786" cy="7691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3145A0E-A085-2A36-BA1F-476667AFB4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3607" y="5284068"/>
                <a:ext cx="2224786" cy="769125"/>
              </a:xfrm>
              <a:prstGeom prst="rect">
                <a:avLst/>
              </a:prstGeom>
              <a:blipFill>
                <a:blip r:embed="rId6"/>
                <a:stretch>
                  <a:fillRect l="-4396" r="-439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F87B2C8-E3D6-0AB0-D3E2-2B02E50F63E5}"/>
              </a:ext>
            </a:extLst>
          </p:cNvPr>
          <p:cNvSpPr txBox="1"/>
          <p:nvPr/>
        </p:nvSpPr>
        <p:spPr>
          <a:xfrm>
            <a:off x="6434865" y="612658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83" name="yt_shape_10483"/>
              <p:cNvSpPr txBox="1"/>
              <p:nvPr/>
            </p:nvSpPr>
            <p:spPr>
              <a:xfrm>
                <a:off x="540000" y="836712"/>
                <a:ext cx="11111999" cy="11224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去学校食堂就餐，经常会在买饭窗口前等待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经调查发现，同学的舒适度指数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与等待时间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（分钟）之间存在如下关系：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83" name="yt_shape_104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11111999" cy="1122423"/>
              </a:xfrm>
              <a:prstGeom prst="rect">
                <a:avLst/>
              </a:prstGeom>
              <a:blipFill>
                <a:blip r:embed="rId2"/>
                <a:stretch>
                  <a:fillRect l="-1701" t="-4348" r="-170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85" name="yt_image_1048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0992" y="2162287"/>
            <a:ext cx="1789776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7" name="yt_shape_10487"/>
          <p:cNvSpPr txBox="1"/>
          <p:nvPr/>
        </p:nvSpPr>
        <p:spPr>
          <a:xfrm>
            <a:off x="539881" y="3786639"/>
            <a:ext cx="519693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时，求舒适度指数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743088-DE34-B4DE-4B8E-ACB2D89812B1}"/>
              </a:ext>
            </a:extLst>
          </p:cNvPr>
          <p:cNvSpPr txBox="1"/>
          <p:nvPr/>
        </p:nvSpPr>
        <p:spPr>
          <a:xfrm>
            <a:off x="539881" y="4219311"/>
            <a:ext cx="3058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562F178-B519-8526-A6F5-99BE2DDB5CE0}"/>
                  </a:ext>
                </a:extLst>
              </p:cNvPr>
              <p:cNvSpPr txBox="1"/>
              <p:nvPr/>
            </p:nvSpPr>
            <p:spPr>
              <a:xfrm>
                <a:off x="539881" y="4644041"/>
                <a:ext cx="238194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562F178-B519-8526-A6F5-99BE2DDB5C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4644041"/>
                <a:ext cx="2381949" cy="769062"/>
              </a:xfrm>
              <a:prstGeom prst="rect">
                <a:avLst/>
              </a:prstGeom>
              <a:blipFill>
                <a:blip r:embed="rId4"/>
                <a:stretch>
                  <a:fillRect l="-4103" r="-410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88" name="yt_shape_10488"/>
              <p:cNvSpPr txBox="1"/>
              <p:nvPr/>
            </p:nvSpPr>
            <p:spPr>
              <a:xfrm>
                <a:off x="540119" y="1512592"/>
                <a:ext cx="11111999" cy="15902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）舒适度指数不低于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时，同学才会感到舒适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的图象如图所示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请根据图象说明，作为食堂的管理员，要让同学感到舒适，那么每个在窗口买饭的同学最多等待多少时间？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数不低于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为食堂的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分钟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488" name="yt_shape_104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12592"/>
                <a:ext cx="11111999" cy="1590244"/>
              </a:xfrm>
              <a:prstGeom prst="rect">
                <a:avLst/>
              </a:prstGeom>
              <a:blipFill>
                <a:blip r:embed="rId2"/>
                <a:stretch>
                  <a:fillRect l="-1701" r="-439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2DC3A7B-F13E-1B3A-DA2F-97D164FA9297}"/>
              </a:ext>
            </a:extLst>
          </p:cNvPr>
          <p:cNvSpPr txBox="1"/>
          <p:nvPr/>
        </p:nvSpPr>
        <p:spPr>
          <a:xfrm>
            <a:off x="542586" y="3102548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）舒适度指数不低于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0A5C85-D99D-2286-E77B-E6F2EDD61E5B}"/>
              </a:ext>
            </a:extLst>
          </p:cNvPr>
          <p:cNvSpPr txBox="1"/>
          <p:nvPr/>
        </p:nvSpPr>
        <p:spPr>
          <a:xfrm>
            <a:off x="542586" y="3578036"/>
            <a:ext cx="365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由图象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9E1964-560D-764B-D1F5-142C4636EE88}"/>
              </a:ext>
            </a:extLst>
          </p:cNvPr>
          <p:cNvSpPr txBox="1"/>
          <p:nvPr/>
        </p:nvSpPr>
        <p:spPr>
          <a:xfrm>
            <a:off x="542586" y="4053524"/>
            <a:ext cx="9095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所以作为食堂的管理员，让每个在窗口买饭的同学最多等待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分钟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9" name="yt_image_10485">
            <a:extLst>
              <a:ext uri="{FF2B5EF4-FFF2-40B4-BE49-F238E27FC236}">
                <a16:creationId xmlns:a16="http://schemas.microsoft.com/office/drawing/2014/main" id="{985CD82A-F8AC-8D16-D096-1A89C09BEA3C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2791080"/>
            <a:ext cx="1789776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4" name="yt_shape_10494"/>
          <p:cNvSpPr txBox="1"/>
          <p:nvPr/>
        </p:nvSpPr>
        <p:spPr>
          <a:xfrm>
            <a:off x="540000" y="170080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的直角三角形一直角边长为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，另一直角边长为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的变化规律用图象可大致表示为（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95" name="yt_table_10495" title="H_207.4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493524"/>
              </p:ext>
            </p:extLst>
          </p:nvPr>
        </p:nvGraphicFramePr>
        <p:xfrm>
          <a:off x="539881" y="2667103"/>
          <a:ext cx="4548506" cy="2634996"/>
        </p:xfrm>
        <a:graphic>
          <a:graphicData uri="http://schemas.openxmlformats.org/drawingml/2006/table">
            <a:tbl>
              <a:tblPr/>
              <a:tblGrid>
                <a:gridCol w="2740343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  <a:gridCol w="1808163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6650" b="0" i="0" u="none">
                          <a:noFill/>
                          <a:effectLst/>
                          <a:latin typeface="Times New Roman" pitchFamily="66"/>
                          <a:ea typeface="Times New Roman" pitchFamily="66"/>
                          <a:cs typeface="宋体" pitchFamily="66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</a:t>
                      </a:r>
                      <a:r>
                        <a:rPr lang="en-US" altLang="zh-CN" sz="400" b="0" i="0" u="none">
                          <a:solidFill>
                            <a:srgbClr val="1EE3CF"/>
                          </a:solidFill>
                          <a:effectLst/>
                          <a:latin typeface="Times New Roman" pitchFamily="4"/>
                          <a:ea typeface="宋体" pitchFamily="4"/>
                          <a:cs typeface="宋体" pitchFamily="4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6650" b="0" i="0" u="none">
                          <a:noFill/>
                          <a:effectLst/>
                          <a:latin typeface="Times New Roman" pitchFamily="66"/>
                          <a:ea typeface="Times New Roman" pitchFamily="66"/>
                          <a:cs typeface="宋体" pitchFamily="66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</a:t>
                      </a:r>
                      <a:r>
                        <a:rPr lang="en-US" altLang="zh-CN" sz="400" b="0" i="0" u="none">
                          <a:solidFill>
                            <a:srgbClr val="1EE3CF"/>
                          </a:solidFill>
                          <a:effectLst/>
                          <a:latin typeface="Times New Roman" pitchFamily="4"/>
                          <a:ea typeface="宋体" pitchFamily="4"/>
                          <a:cs typeface="宋体" pitchFamily="4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6650" b="0" i="0" u="none">
                          <a:noFill/>
                          <a:effectLst/>
                          <a:latin typeface="Times New Roman" pitchFamily="66"/>
                          <a:ea typeface="Times New Roman" pitchFamily="66"/>
                          <a:cs typeface="宋体" pitchFamily="66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</a:t>
                      </a:r>
                      <a:r>
                        <a:rPr lang="en-US" altLang="zh-CN" sz="400" b="0" i="0" u="none">
                          <a:solidFill>
                            <a:srgbClr val="1EE3CF"/>
                          </a:solidFill>
                          <a:effectLst/>
                          <a:latin typeface="Times New Roman" pitchFamily="4"/>
                          <a:ea typeface="宋体" pitchFamily="4"/>
                          <a:cs typeface="宋体" pitchFamily="4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6650" b="0" i="0" u="none">
                          <a:noFill/>
                          <a:effectLst/>
                          <a:latin typeface="Times New Roman" pitchFamily="66"/>
                          <a:ea typeface="Times New Roman" pitchFamily="66"/>
                          <a:cs typeface="宋体" pitchFamily="66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</a:t>
                      </a:r>
                      <a:r>
                        <a:rPr lang="en-US" altLang="zh-CN" sz="400" b="0" i="0" u="none">
                          <a:solidFill>
                            <a:srgbClr val="1EE3CF"/>
                          </a:solidFill>
                          <a:effectLst/>
                          <a:latin typeface="Times New Roman" pitchFamily="4"/>
                          <a:ea typeface="宋体" pitchFamily="4"/>
                          <a:cs typeface="宋体" pitchFamily="4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</a:tbl>
          </a:graphicData>
        </a:graphic>
      </p:graphicFrame>
      <p:pic>
        <p:nvPicPr>
          <p:cNvPr id="5" name="yt_shape_1697709214823">
            <a:extLst>
              <a:ext uri="{FF2B5EF4-FFF2-40B4-BE49-F238E27FC236}">
                <a16:creationId xmlns:a16="http://schemas.microsoft.com/office/drawing/2014/main" id="{245FA702-CE02-86C3-AC65-A6021E5383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44" y="2731296"/>
            <a:ext cx="927289" cy="1189112"/>
          </a:xfrm>
          <a:prstGeom prst="rect">
            <a:avLst/>
          </a:prstGeom>
        </p:spPr>
      </p:pic>
      <p:pic>
        <p:nvPicPr>
          <p:cNvPr id="7" name="yt_shape_1697709214872">
            <a:extLst>
              <a:ext uri="{FF2B5EF4-FFF2-40B4-BE49-F238E27FC236}">
                <a16:creationId xmlns:a16="http://schemas.microsoft.com/office/drawing/2014/main" id="{36E15079-2E4F-938D-DDCF-BB4A0FDD7D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624" y="2731294"/>
            <a:ext cx="927292" cy="1189116"/>
          </a:xfrm>
          <a:prstGeom prst="rect">
            <a:avLst/>
          </a:prstGeom>
        </p:spPr>
      </p:pic>
      <p:pic>
        <p:nvPicPr>
          <p:cNvPr id="9" name="yt_shape_1697709214920">
            <a:extLst>
              <a:ext uri="{FF2B5EF4-FFF2-40B4-BE49-F238E27FC236}">
                <a16:creationId xmlns:a16="http://schemas.microsoft.com/office/drawing/2014/main" id="{BE55226B-7B9C-8117-7E58-92732F6A25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81" y="4048792"/>
            <a:ext cx="927292" cy="1189116"/>
          </a:xfrm>
          <a:prstGeom prst="rect">
            <a:avLst/>
          </a:prstGeom>
        </p:spPr>
      </p:pic>
      <p:pic>
        <p:nvPicPr>
          <p:cNvPr id="11" name="yt_shape_1697709214968">
            <a:extLst>
              <a:ext uri="{FF2B5EF4-FFF2-40B4-BE49-F238E27FC236}">
                <a16:creationId xmlns:a16="http://schemas.microsoft.com/office/drawing/2014/main" id="{DD23EBD3-24CF-1896-B135-6A00F02676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087" y="4048794"/>
            <a:ext cx="927289" cy="118911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D8950EA-E549-CCC6-9BA7-4AE734EC611F}"/>
              </a:ext>
            </a:extLst>
          </p:cNvPr>
          <p:cNvSpPr txBox="1"/>
          <p:nvPr/>
        </p:nvSpPr>
        <p:spPr>
          <a:xfrm>
            <a:off x="3040789" y="212949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" name="yt_shape_10037">
            <a:extLst>
              <a:ext uri="{FF2B5EF4-FFF2-40B4-BE49-F238E27FC236}">
                <a16:creationId xmlns:a16="http://schemas.microsoft.com/office/drawing/2014/main" id="{4CA2C853-57D2-5555-12B0-3CBEAB09E98B}"/>
              </a:ext>
            </a:extLst>
          </p:cNvPr>
          <p:cNvSpPr txBox="1"/>
          <p:nvPr/>
        </p:nvSpPr>
        <p:spPr>
          <a:xfrm>
            <a:off x="539881" y="1196498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忽略自变量的实际意义而出错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3" name="yt_shape_1697709168870">
            <a:extLst>
              <a:ext uri="{FF2B5EF4-FFF2-40B4-BE49-F238E27FC236}">
                <a16:creationId xmlns:a16="http://schemas.microsoft.com/office/drawing/2014/main" id="{DB5E5232-C69E-0491-AB0B-C58F946E42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257708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" name="yt_shape_10498"/>
          <p:cNvSpPr txBox="1"/>
          <p:nvPr/>
        </p:nvSpPr>
        <p:spPr>
          <a:xfrm>
            <a:off x="540000" y="1599736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497" name="yt_image_10497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9973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00" name="yt_shape_10500"/>
          <p:cNvSpPr txBox="1"/>
          <p:nvPr/>
        </p:nvSpPr>
        <p:spPr>
          <a:xfrm>
            <a:off x="540119" y="229160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如图为某公园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水上滑梯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的侧面图，其中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段可看成是双曲线的一段，矩形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为向上攀爬的梯子，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，入口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，出口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点距水面的距离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</a:p>
        </p:txBody>
      </p:sp>
      <p:graphicFrame>
        <p:nvGraphicFramePr>
          <p:cNvPr id="10502" name="yt_table_1050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066726"/>
              </p:ext>
            </p:extLst>
          </p:nvPr>
        </p:nvGraphicFramePr>
        <p:xfrm>
          <a:off x="540000" y="3731171"/>
          <a:ext cx="7841616" cy="475488"/>
        </p:xfrm>
        <a:graphic>
          <a:graphicData uri="http://schemas.openxmlformats.org/drawingml/2006/table">
            <a:tbl>
              <a:tblPr/>
              <a:tblGrid>
                <a:gridCol w="2202180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  <a:gridCol w="2184718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  <a:gridCol w="2184718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</a:tbl>
          </a:graphicData>
        </a:graphic>
      </p:graphicFrame>
      <p:pic>
        <p:nvPicPr>
          <p:cNvPr id="10501" name="yt_image_10501_skip" title="H_148.59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9686" y="3731171"/>
            <a:ext cx="2040247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35A9E8-9CE4-6DE3-004E-94A0229C243A}"/>
              </a:ext>
            </a:extLst>
          </p:cNvPr>
          <p:cNvSpPr txBox="1"/>
          <p:nvPr/>
        </p:nvSpPr>
        <p:spPr>
          <a:xfrm>
            <a:off x="6935046" y="31957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" name="yt_shape_10504"/>
          <p:cNvSpPr txBox="1"/>
          <p:nvPr/>
        </p:nvSpPr>
        <p:spPr>
          <a:xfrm>
            <a:off x="540000" y="2266786"/>
            <a:ext cx="1096774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验光师测得的一组关于近视眼镜的度数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与镜片的焦距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的数据如表：</a:t>
            </a:r>
          </a:p>
        </p:txBody>
      </p:sp>
      <p:graphicFrame>
        <p:nvGraphicFramePr>
          <p:cNvPr id="10505" name="yt_table_1050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286044"/>
              </p:ext>
            </p:extLst>
          </p:nvPr>
        </p:nvGraphicFramePr>
        <p:xfrm>
          <a:off x="540000" y="2905314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23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507" name="yt_shape_10507"/>
              <p:cNvSpPr txBox="1"/>
              <p:nvPr/>
            </p:nvSpPr>
            <p:spPr>
              <a:xfrm>
                <a:off x="540000" y="4308920"/>
                <a:ext cx="6089809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的函数解析式是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507" name="yt_shape_10507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08920"/>
                <a:ext cx="6089809" cy="642292"/>
              </a:xfrm>
              <a:prstGeom prst="rect">
                <a:avLst/>
              </a:prstGeom>
              <a:blipFill>
                <a:blip r:embed="rId2"/>
                <a:stretch>
                  <a:fillRect l="-3103" r="-210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CEE6541-805A-D37C-482F-E5D30B1D80CE}"/>
                  </a:ext>
                </a:extLst>
              </p:cNvPr>
              <p:cNvSpPr txBox="1"/>
              <p:nvPr/>
            </p:nvSpPr>
            <p:spPr>
              <a:xfrm>
                <a:off x="4223792" y="4039170"/>
                <a:ext cx="2207324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CEE6541-805A-D37C-482F-E5D30B1D80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792" y="4039170"/>
                <a:ext cx="2207324" cy="729692"/>
              </a:xfrm>
              <a:prstGeom prst="rect">
                <a:avLst/>
              </a:prstGeom>
              <a:blipFill>
                <a:blip r:embed="rId3"/>
                <a:stretch>
                  <a:fillRect l="-4420" r="-414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09" name="yt_shape_10509"/>
              <p:cNvSpPr txBox="1"/>
              <p:nvPr/>
            </p:nvSpPr>
            <p:spPr>
              <a:xfrm>
                <a:off x="540119" y="900000"/>
                <a:ext cx="11244513" cy="56330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某玻璃器皿制造公司要制造一种容积为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1dm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）的圆锥形漏斗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）漏斗口的面积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（单位：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）与漏斗的深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（单位：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）有怎样的函数关系？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）如果漏斗的深为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，那么漏斗口的面积为多少？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）如果漏斗口的面积为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60cm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，则漏斗的深为多少？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所以漏斗口的面积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与漏斗的深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的函数解析式为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1dm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，把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代入解析式，得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3dm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所以漏斗口的面积为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3dm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0.6dm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，把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代入解析式，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5dm.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所以漏斗的深为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5dm.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509" name="yt_shape_105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244513" cy="5633017"/>
              </a:xfrm>
              <a:prstGeom prst="rect">
                <a:avLst/>
              </a:prstGeom>
              <a:blipFill>
                <a:blip r:embed="rId2"/>
                <a:stretch>
                  <a:fillRect l="-1681" t="-974" r="-70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AE2B4F-D5F8-DEBC-52B1-45BCD3CFF193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4276915" cy="7688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1, 'hasSerialNum': 1}">
                <a:extLst>
                  <a:ext uri="{FF2B5EF4-FFF2-40B4-BE49-F238E27FC236}">
                    <a16:creationId xmlns:a16="http://schemas.microsoft.com/office/drawing/2014/main" id="{E4AE2B4F-D5F8-DEBC-52B1-45BCD3CFF1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4276915" cy="768871"/>
              </a:xfrm>
              <a:prstGeom prst="rect">
                <a:avLst/>
              </a:prstGeom>
              <a:blipFill>
                <a:blip r:embed="rId3"/>
                <a:stretch>
                  <a:fillRect l="-2282" r="-228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53B6FDB-BBE5-2FDE-AC5C-A31F3FCD7517}"/>
                  </a:ext>
                </a:extLst>
              </p:cNvPr>
              <p:cNvSpPr txBox="1"/>
              <p:nvPr/>
            </p:nvSpPr>
            <p:spPr>
              <a:xfrm>
                <a:off x="450108" y="3905893"/>
                <a:ext cx="7264209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所以漏斗口的面积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与漏斗的深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的函数解析式为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1, 'hasSerialNum': 1}">
                <a:extLst>
                  <a:ext uri="{FF2B5EF4-FFF2-40B4-BE49-F238E27FC236}">
                    <a16:creationId xmlns:a16="http://schemas.microsoft.com/office/drawing/2014/main" id="{453B6FDB-BBE5-2FDE-AC5C-A31F3FCD75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5893"/>
                <a:ext cx="7264209" cy="768617"/>
              </a:xfrm>
              <a:prstGeom prst="rect">
                <a:avLst/>
              </a:prstGeom>
              <a:blipFill>
                <a:blip r:embed="rId4"/>
                <a:stretch>
                  <a:fillRect l="-1343" r="-142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DD33295-A9CA-AB54-BEEC-C0002917FA71}"/>
              </a:ext>
            </a:extLst>
          </p:cNvPr>
          <p:cNvSpPr txBox="1"/>
          <p:nvPr/>
        </p:nvSpPr>
        <p:spPr>
          <a:xfrm>
            <a:off x="450108" y="4580898"/>
            <a:ext cx="6993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代入解析式，得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3dm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6E9E54-61DC-3376-7207-5BF40BF9E84C}"/>
              </a:ext>
            </a:extLst>
          </p:cNvPr>
          <p:cNvSpPr txBox="1"/>
          <p:nvPr/>
        </p:nvSpPr>
        <p:spPr>
          <a:xfrm>
            <a:off x="450108" y="5056386"/>
            <a:ext cx="364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所以漏斗口的面积为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3dm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9F2E96-2409-B751-391B-8C5BA5080385}"/>
              </a:ext>
            </a:extLst>
          </p:cNvPr>
          <p:cNvSpPr txBox="1"/>
          <p:nvPr/>
        </p:nvSpPr>
        <p:spPr>
          <a:xfrm>
            <a:off x="450108" y="5531874"/>
            <a:ext cx="617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0.6dm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代入解析式，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0EEB0C-E86E-D1DE-848A-EE46D58B9E29}"/>
              </a:ext>
            </a:extLst>
          </p:cNvPr>
          <p:cNvSpPr txBox="1"/>
          <p:nvPr/>
        </p:nvSpPr>
        <p:spPr>
          <a:xfrm>
            <a:off x="450108" y="6007362"/>
            <a:ext cx="4310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5dm.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所以漏斗的深为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5dm.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1667</Words>
  <Application>Microsoft Office PowerPoint</Application>
  <PresentationFormat>宽屏</PresentationFormat>
  <Paragraphs>96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Book Antiqua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47</cp:revision>
  <dcterms:created xsi:type="dcterms:W3CDTF">2023-05-05T05:33:04Z</dcterms:created>
  <dcterms:modified xsi:type="dcterms:W3CDTF">2023-10-21T04:05:24Z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