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6" r:id="rId7"/>
    <p:sldId id="377" r:id="rId8"/>
    <p:sldId id="381" r:id="rId9"/>
    <p:sldId id="383" r:id="rId10"/>
    <p:sldId id="385" r:id="rId11"/>
    <p:sldId id="386" r:id="rId12"/>
    <p:sldId id="387" r:id="rId13"/>
    <p:sldId id="388" r:id="rId14"/>
    <p:sldId id="391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bin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yt_shape_13109"/>
          <p:cNvSpPr txBox="1"/>
          <p:nvPr/>
        </p:nvSpPr>
        <p:spPr>
          <a:xfrm>
            <a:off x="540000" y="2326167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08" name="yt_image_1310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16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1" name="yt_shape_13111"/>
          <p:cNvSpPr txBox="1"/>
          <p:nvPr/>
        </p:nvSpPr>
        <p:spPr>
          <a:xfrm>
            <a:off x="540119" y="30237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光线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照射物体，在某个平面（地面、墙壁等）上得到的影子叫做物体的投影，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照射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光线叫做投影线，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所在的平面叫做投影面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12" name="yt_shape_13112"/>
          <p:cNvSpPr txBox="1"/>
          <p:nvPr/>
        </p:nvSpPr>
        <p:spPr>
          <a:xfrm>
            <a:off x="540119" y="39831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平行光线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形成的投影叫做平行投影，由同一点（点光源）发出的光线形成的投影叫做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27368C-FEC0-94DD-B5B8-101C42C91A18}"/>
              </a:ext>
            </a:extLst>
          </p:cNvPr>
          <p:cNvSpPr txBox="1"/>
          <p:nvPr/>
        </p:nvSpPr>
        <p:spPr>
          <a:xfrm>
            <a:off x="1288308" y="29769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光线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488841-95A5-6229-FD39-5F92FEA720EA}"/>
              </a:ext>
            </a:extLst>
          </p:cNvPr>
          <p:cNvSpPr txBox="1"/>
          <p:nvPr/>
        </p:nvSpPr>
        <p:spPr>
          <a:xfrm>
            <a:off x="1364508" y="34524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照射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05F4DC-FF9F-FE46-6A4F-E0544ADE3D3B}"/>
              </a:ext>
            </a:extLst>
          </p:cNvPr>
          <p:cNvSpPr txBox="1"/>
          <p:nvPr/>
        </p:nvSpPr>
        <p:spPr>
          <a:xfrm>
            <a:off x="5022108" y="34524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投影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2A59D2-E9AD-ED6A-CDEB-F7758F6A0888}"/>
              </a:ext>
            </a:extLst>
          </p:cNvPr>
          <p:cNvSpPr txBox="1"/>
          <p:nvPr/>
        </p:nvSpPr>
        <p:spPr>
          <a:xfrm>
            <a:off x="1288308" y="393637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平行光线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2AD55B-B1C2-F398-AF72-C19F4070F325}"/>
              </a:ext>
            </a:extLst>
          </p:cNvPr>
          <p:cNvSpPr txBox="1"/>
          <p:nvPr/>
        </p:nvSpPr>
        <p:spPr>
          <a:xfrm>
            <a:off x="2278908" y="441186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中心投影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1" name="yt_shape_13161"/>
          <p:cNvSpPr txBox="1"/>
          <p:nvPr/>
        </p:nvSpPr>
        <p:spPr>
          <a:xfrm>
            <a:off x="540119" y="17289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米的院墙正东方有一棵树，且与院墙相距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米，上午的太阳和煦灿烂，树影爬过院墙，伸出院墙影子外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米，此时人的影子恰好是人身高的两倍，那么这棵树的高约为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65" name="yt_shape_13165"/>
          <p:cNvSpPr txBox="1"/>
          <p:nvPr/>
        </p:nvSpPr>
        <p:spPr>
          <a:xfrm>
            <a:off x="540000" y="51663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2" name="yt_shape_13162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6634" y="3320926"/>
            <a:ext cx="1718731" cy="1795032"/>
            <a:chOff x="0" y="0"/>
            <a:chExt cx="1718731" cy="1795032"/>
          </a:xfrm>
        </p:grpSpPr>
        <p:pic>
          <p:nvPicPr>
            <p:cNvPr id="2" name="yt_image_1316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8731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4" name="yt_shape_13164"/>
            <p:cNvSpPr txBox="1"/>
            <p:nvPr/>
          </p:nvSpPr>
          <p:spPr>
            <a:xfrm>
              <a:off x="249901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D1CE62-2E50-A4D5-0C84-57DA83F74189}"/>
              </a:ext>
            </a:extLst>
          </p:cNvPr>
          <p:cNvSpPr txBox="1"/>
          <p:nvPr/>
        </p:nvSpPr>
        <p:spPr>
          <a:xfrm>
            <a:off x="3193308" y="263316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6" name="yt_shape_13166"/>
          <p:cNvSpPr txBox="1"/>
          <p:nvPr/>
        </p:nvSpPr>
        <p:spPr>
          <a:xfrm>
            <a:off x="540119" y="165186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如图，这是圆桌正上方的灯泡发出的光线照射桌面后，在地面上形成阴影（圆形）的示意图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已知桌面的直径为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米，桌面距离地面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米，若灯泡距离地面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米，则地面上阴影部分的面积为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0.81π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000" y="52434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7" name="yt_shape_1316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1178" y="3250650"/>
            <a:ext cx="1289642" cy="1942479"/>
            <a:chOff x="0" y="0"/>
            <a:chExt cx="1289642" cy="1942479"/>
          </a:xfrm>
        </p:grpSpPr>
        <p:pic>
          <p:nvPicPr>
            <p:cNvPr id="2" name="yt_image_1316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89642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9" name="yt_shape_13169"/>
            <p:cNvSpPr txBox="1"/>
            <p:nvPr/>
          </p:nvSpPr>
          <p:spPr>
            <a:xfrm>
              <a:off x="35357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4705F7-2E37-630E-BABE-49A033EC5834}"/>
              </a:ext>
            </a:extLst>
          </p:cNvPr>
          <p:cNvSpPr txBox="1"/>
          <p:nvPr/>
        </p:nvSpPr>
        <p:spPr>
          <a:xfrm>
            <a:off x="4412508" y="2556030"/>
            <a:ext cx="8674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0.81π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1" name="yt_shape_13171"/>
          <p:cNvSpPr txBox="1"/>
          <p:nvPr/>
        </p:nvSpPr>
        <p:spPr>
          <a:xfrm>
            <a:off x="540119" y="9087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小红想利用阳光下的影长测量学校旗杆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如图，某一时刻她在地面上竖直立一根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长的标杆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，测得其影长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0.4m.</a:t>
            </a:r>
          </a:p>
        </p:txBody>
      </p:sp>
      <p:pic>
        <p:nvPicPr>
          <p:cNvPr id="13172" name="yt_image_1317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5839" y="2020595"/>
            <a:ext cx="2560320" cy="146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4" name="yt_shape_13174"/>
          <p:cNvSpPr txBox="1"/>
          <p:nvPr/>
        </p:nvSpPr>
        <p:spPr>
          <a:xfrm>
            <a:off x="540000" y="3538208"/>
            <a:ext cx="70596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）请在图中画出此时旗杆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在阳光下的投影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76" name="yt_shape_13176"/>
          <p:cNvSpPr txBox="1"/>
          <p:nvPr/>
        </p:nvSpPr>
        <p:spPr>
          <a:xfrm>
            <a:off x="540000" y="4503675"/>
            <a:ext cx="96308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178" name="yt_shape_13178"/>
          <p:cNvSpPr txBox="1"/>
          <p:nvPr/>
        </p:nvSpPr>
        <p:spPr>
          <a:xfrm>
            <a:off x="4866557" y="5135342"/>
            <a:ext cx="2044727" cy="10849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白正" pitchFamily="59"/>
                <a:ea typeface="宋体" pitchFamily="59"/>
                <a:cs typeface="MS Gothic" pitchFamily="59"/>
              </a:rPr>
              <a:t> </a:t>
            </a:r>
            <a:r>
              <a:rPr lang="en-US" altLang="zh-CN" sz="5900" b="0" i="0" u="none" spc="14607">
                <a:solidFill>
                  <a:srgbClr val="1EE3CF"/>
                </a:solidFill>
                <a:effectLst/>
                <a:latin typeface="白正" pitchFamily="59"/>
                <a:ea typeface="宋体" pitchFamily="59"/>
                <a:cs typeface="MS Gothic" pitchFamily="59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MS Gothic"/>
              </a:rPr>
              <a:t>⁠</a:t>
            </a:r>
          </a:p>
        </p:txBody>
      </p:sp>
      <p:pic>
        <p:nvPicPr>
          <p:cNvPr id="13177" name="yt_image_1317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5015" y="4621578"/>
            <a:ext cx="2041970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58B5AC-63B3-A13B-58D8-87CDC5E748E6}"/>
              </a:ext>
            </a:extLst>
          </p:cNvPr>
          <p:cNvSpPr txBox="1"/>
          <p:nvPr/>
        </p:nvSpPr>
        <p:spPr>
          <a:xfrm>
            <a:off x="540000" y="3917744"/>
            <a:ext cx="9717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0" name="yt_shape_13180"/>
              <p:cNvSpPr txBox="1"/>
              <p:nvPr/>
            </p:nvSpPr>
            <p:spPr>
              <a:xfrm>
                <a:off x="540000" y="2332144"/>
                <a:ext cx="5942332" cy="2553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答：旗杆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的高为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80" name="yt_shape_13180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2144"/>
                <a:ext cx="5942332" cy="2553712"/>
              </a:xfrm>
              <a:prstGeom prst="rect">
                <a:avLst/>
              </a:prstGeom>
              <a:blipFill>
                <a:blip r:embed="rId2"/>
                <a:stretch>
                  <a:fillRect l="-3183" t="-2153" r="-2259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488791-313E-9FCF-B0E2-D31A068E7718}"/>
              </a:ext>
            </a:extLst>
          </p:cNvPr>
          <p:cNvSpPr txBox="1"/>
          <p:nvPr/>
        </p:nvSpPr>
        <p:spPr>
          <a:xfrm>
            <a:off x="449989" y="2285338"/>
            <a:ext cx="507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9B5427-31A5-AE96-EBE8-93941417B49F}"/>
              </a:ext>
            </a:extLst>
          </p:cNvPr>
          <p:cNvSpPr txBox="1"/>
          <p:nvPr/>
        </p:nvSpPr>
        <p:spPr>
          <a:xfrm>
            <a:off x="449989" y="2760826"/>
            <a:ext cx="606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F81B9B-0FB0-346C-CD33-4BFC6E78501B}"/>
                  </a:ext>
                </a:extLst>
              </p:cNvPr>
              <p:cNvSpPr txBox="1"/>
              <p:nvPr/>
            </p:nvSpPr>
            <p:spPr>
              <a:xfrm>
                <a:off x="449989" y="3236314"/>
                <a:ext cx="303282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28F81B9B-0FB0-346C-CD33-4BFC6E785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6314"/>
                <a:ext cx="3032824" cy="771792"/>
              </a:xfrm>
              <a:prstGeom prst="rect">
                <a:avLst/>
              </a:prstGeom>
              <a:blipFill>
                <a:blip r:embed="rId3"/>
                <a:stretch>
                  <a:fillRect l="-3219" r="-34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5079B14-E234-9600-FC0B-71A0D85C135E}"/>
              </a:ext>
            </a:extLst>
          </p:cNvPr>
          <p:cNvSpPr txBox="1"/>
          <p:nvPr/>
        </p:nvSpPr>
        <p:spPr>
          <a:xfrm>
            <a:off x="449989" y="3914494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8EA0B9-086F-1E28-FB77-5FD92BD20434}"/>
              </a:ext>
            </a:extLst>
          </p:cNvPr>
          <p:cNvSpPr txBox="1"/>
          <p:nvPr/>
        </p:nvSpPr>
        <p:spPr>
          <a:xfrm>
            <a:off x="449989" y="4389982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答：旗杆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175">
            <a:extLst>
              <a:ext uri="{FF2B5EF4-FFF2-40B4-BE49-F238E27FC236}">
                <a16:creationId xmlns:a16="http://schemas.microsoft.com/office/drawing/2014/main" id="{F6D49431-FAA5-EED6-68CA-C2A989DDE905}"/>
              </a:ext>
            </a:extLst>
          </p:cNvPr>
          <p:cNvSpPr txBox="1"/>
          <p:nvPr/>
        </p:nvSpPr>
        <p:spPr>
          <a:xfrm>
            <a:off x="555253" y="1927116"/>
            <a:ext cx="49901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，求旗杆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3172">
            <a:extLst>
              <a:ext uri="{FF2B5EF4-FFF2-40B4-BE49-F238E27FC236}">
                <a16:creationId xmlns:a16="http://schemas.microsoft.com/office/drawing/2014/main" id="{50AA5818-6ABA-7130-ABAF-64141824C01A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1927116"/>
            <a:ext cx="2560320" cy="146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4" name="yt_shape_13184"/>
          <p:cNvSpPr txBox="1"/>
          <p:nvPr/>
        </p:nvSpPr>
        <p:spPr>
          <a:xfrm>
            <a:off x="539881" y="715193"/>
            <a:ext cx="412568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83" name="yt_image_1318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6" name="yt_shape_13186"/>
          <p:cNvSpPr txBox="1"/>
          <p:nvPr/>
        </p:nvSpPr>
        <p:spPr>
          <a:xfrm>
            <a:off x="540000" y="1401139"/>
            <a:ext cx="1111199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如图所示，路灯（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点）距地面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，身高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的小云从距路灯的底部（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所在的直线行走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点时，身影的长度是变长了还是变短了？变长或变短了多少米？</a:t>
            </a:r>
          </a:p>
        </p:txBody>
      </p:sp>
      <p:pic>
        <p:nvPicPr>
          <p:cNvPr id="13187" name="yt_image_1318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636912"/>
            <a:ext cx="197761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189">
                <a:extLst>
                  <a:ext uri="{FF2B5EF4-FFF2-40B4-BE49-F238E27FC236}">
                    <a16:creationId xmlns:a16="http://schemas.microsoft.com/office/drawing/2014/main" id="{BAAF23C8-5774-6F47-0DE6-D25E25EDE071}"/>
                  </a:ext>
                </a:extLst>
              </p:cNvPr>
              <p:cNvSpPr txBox="1"/>
              <p:nvPr/>
            </p:nvSpPr>
            <p:spPr>
              <a:xfrm>
                <a:off x="570563" y="2189915"/>
                <a:ext cx="6141105" cy="469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解：变短了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同理，得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NOP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小云身影的长度变短了，变短了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2.8m.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3189">
                <a:extLst>
                  <a:ext uri="{FF2B5EF4-FFF2-40B4-BE49-F238E27FC236}">
                    <a16:creationId xmlns:a16="http://schemas.microsoft.com/office/drawing/2014/main" id="{BAAF23C8-5774-6F47-0DE6-D25E25EDE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63" y="2189915"/>
                <a:ext cx="6141105" cy="4696222"/>
              </a:xfrm>
              <a:prstGeom prst="rect">
                <a:avLst/>
              </a:prstGeom>
              <a:blipFill>
                <a:blip r:embed="rId4"/>
                <a:stretch>
                  <a:fillRect l="-3078" t="-2335" r="-1986" b="-3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673C517-A26F-F5C6-9952-28BC7A2106AA}"/>
              </a:ext>
            </a:extLst>
          </p:cNvPr>
          <p:cNvSpPr txBox="1"/>
          <p:nvPr/>
        </p:nvSpPr>
        <p:spPr>
          <a:xfrm>
            <a:off x="449870" y="2482247"/>
            <a:ext cx="1780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解：变短了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8A791C-41BC-AC7B-EC22-48D46802950D}"/>
              </a:ext>
            </a:extLst>
          </p:cNvPr>
          <p:cNvSpPr txBox="1"/>
          <p:nvPr/>
        </p:nvSpPr>
        <p:spPr>
          <a:xfrm>
            <a:off x="419188" y="2867534"/>
            <a:ext cx="62617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423207-6E0F-10E0-D729-BB77B1101311}"/>
                  </a:ext>
                </a:extLst>
              </p:cNvPr>
              <p:cNvSpPr txBox="1"/>
              <p:nvPr/>
            </p:nvSpPr>
            <p:spPr>
              <a:xfrm>
                <a:off x="423242" y="3163601"/>
                <a:ext cx="4126103" cy="7199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MOP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423207-6E0F-10E0-D729-BB77B1101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42" y="3163601"/>
                <a:ext cx="4126103" cy="719913"/>
              </a:xfrm>
              <a:prstGeom prst="rect">
                <a:avLst/>
              </a:prstGeom>
              <a:blipFill>
                <a:blip r:embed="rId5"/>
                <a:stretch>
                  <a:fillRect l="-2216" r="-2511" b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818345-9967-B950-04AA-C25B20A7E7ED}"/>
                  </a:ext>
                </a:extLst>
              </p:cNvPr>
              <p:cNvSpPr txBox="1"/>
              <p:nvPr/>
            </p:nvSpPr>
            <p:spPr>
              <a:xfrm>
                <a:off x="449870" y="3648477"/>
                <a:ext cx="4011295" cy="7228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818345-9967-B950-04AA-C25B20A7E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648477"/>
                <a:ext cx="4011295" cy="722897"/>
              </a:xfrm>
              <a:prstGeom prst="rect">
                <a:avLst/>
              </a:prstGeom>
              <a:blipFill>
                <a:blip r:embed="rId6"/>
                <a:stretch>
                  <a:fillRect l="-2432" r="-2280" b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4A2BCA4-F3AB-F17E-0D9C-AEE02912CA5E}"/>
              </a:ext>
            </a:extLst>
          </p:cNvPr>
          <p:cNvSpPr txBox="1"/>
          <p:nvPr/>
        </p:nvSpPr>
        <p:spPr>
          <a:xfrm>
            <a:off x="461717" y="4292619"/>
            <a:ext cx="3837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同理，得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54C964-8A62-CA77-373D-6C971CA703C2}"/>
                  </a:ext>
                </a:extLst>
              </p:cNvPr>
              <p:cNvSpPr txBox="1"/>
              <p:nvPr/>
            </p:nvSpPr>
            <p:spPr>
              <a:xfrm>
                <a:off x="4046064" y="4183716"/>
                <a:ext cx="1509904" cy="7173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54C964-8A62-CA77-373D-6C971CA70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064" y="4183716"/>
                <a:ext cx="1509904" cy="717372"/>
              </a:xfrm>
              <a:prstGeom prst="rect">
                <a:avLst/>
              </a:prstGeom>
              <a:blipFill>
                <a:blip r:embed="rId7"/>
                <a:stretch>
                  <a:fillRect l="-6478" r="-6883" b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4AA42B4-2D3E-F232-2735-5538718BAE6E}"/>
              </a:ext>
            </a:extLst>
          </p:cNvPr>
          <p:cNvSpPr txBox="1"/>
          <p:nvPr/>
        </p:nvSpPr>
        <p:spPr>
          <a:xfrm>
            <a:off x="449870" y="4743729"/>
            <a:ext cx="51060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BE682B-C80C-608E-B790-F266C3FBFEE1}"/>
                  </a:ext>
                </a:extLst>
              </p:cNvPr>
              <p:cNvSpPr txBox="1"/>
              <p:nvPr/>
            </p:nvSpPr>
            <p:spPr>
              <a:xfrm>
                <a:off x="419188" y="5044665"/>
                <a:ext cx="2043431" cy="7228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BE682B-C80C-608E-B790-F266C3FBF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88" y="5044665"/>
                <a:ext cx="2043431" cy="722897"/>
              </a:xfrm>
              <a:prstGeom prst="rect">
                <a:avLst/>
              </a:prstGeom>
              <a:blipFill>
                <a:blip r:embed="rId8"/>
                <a:stretch>
                  <a:fillRect l="-4776" r="-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ACAF961-0ADD-E047-4C69-2B12FC29BCB3}"/>
              </a:ext>
            </a:extLst>
          </p:cNvPr>
          <p:cNvSpPr txBox="1"/>
          <p:nvPr/>
        </p:nvSpPr>
        <p:spPr>
          <a:xfrm>
            <a:off x="2230156" y="5185950"/>
            <a:ext cx="21771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F5C659-BC78-A697-1F79-71B367B78A5D}"/>
              </a:ext>
            </a:extLst>
          </p:cNvPr>
          <p:cNvSpPr txBox="1"/>
          <p:nvPr/>
        </p:nvSpPr>
        <p:spPr>
          <a:xfrm>
            <a:off x="461717" y="5683282"/>
            <a:ext cx="293122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11199B-A5B8-B9D2-BF6C-FFFAEB4988B0}"/>
              </a:ext>
            </a:extLst>
          </p:cNvPr>
          <p:cNvSpPr txBox="1"/>
          <p:nvPr/>
        </p:nvSpPr>
        <p:spPr>
          <a:xfrm>
            <a:off x="449870" y="6105540"/>
            <a:ext cx="5445823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小云身影的长度变短了，变短了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2.8m.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4" name="yt_shape_13114"/>
          <p:cNvSpPr txBox="1"/>
          <p:nvPr/>
        </p:nvSpPr>
        <p:spPr>
          <a:xfrm>
            <a:off x="540000" y="1067489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13" name="yt_image_13113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748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6" name="yt_shape_13116"/>
          <p:cNvSpPr txBox="1"/>
          <p:nvPr/>
        </p:nvSpPr>
        <p:spPr>
          <a:xfrm>
            <a:off x="540000" y="177078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投影与平行投影</a:t>
            </a:r>
          </a:p>
        </p:txBody>
      </p:sp>
      <p:sp>
        <p:nvSpPr>
          <p:cNvPr id="13117" name="yt_shape_13117"/>
          <p:cNvSpPr txBox="1"/>
          <p:nvPr/>
        </p:nvSpPr>
        <p:spPr>
          <a:xfrm>
            <a:off x="540000" y="2275096"/>
            <a:ext cx="505266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下列现象是物体的投影的是（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18" name="yt_table_131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560041"/>
              </p:ext>
            </p:extLst>
          </p:nvPr>
        </p:nvGraphicFramePr>
        <p:xfrm>
          <a:off x="540000" y="2761260"/>
          <a:ext cx="3903663" cy="1901952"/>
        </p:xfrm>
        <a:graphic>
          <a:graphicData uri="http://schemas.openxmlformats.org/drawingml/2006/table">
            <a:tbl>
              <a:tblPr/>
              <a:tblGrid>
                <a:gridCol w="390366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大象在河水中的像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阳光下大象脚下的影子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大象的脚印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落在大象身上的树叶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sp>
        <p:nvSpPr>
          <p:cNvPr id="13120" name="yt_shape_13120"/>
          <p:cNvSpPr txBox="1"/>
          <p:nvPr/>
        </p:nvSpPr>
        <p:spPr>
          <a:xfrm>
            <a:off x="540000" y="4713580"/>
            <a:ext cx="41469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平行投影中的光线是（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21" name="yt_table_131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326209"/>
              </p:ext>
            </p:extLst>
          </p:nvPr>
        </p:nvGraphicFramePr>
        <p:xfrm>
          <a:off x="540000" y="5199744"/>
          <a:ext cx="5708968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聚成一点的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向四面发散的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pic>
        <p:nvPicPr>
          <p:cNvPr id="3" name="yt_shape_1697709520139">
            <a:extLst>
              <a:ext uri="{FF2B5EF4-FFF2-40B4-BE49-F238E27FC236}">
                <a16:creationId xmlns:a16="http://schemas.microsoft.com/office/drawing/2014/main" id="{F8C60E65-614E-71C8-4925-8202860E3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246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4C1547-7C6C-53C9-2C4A-93B6C925780B}"/>
              </a:ext>
            </a:extLst>
          </p:cNvPr>
          <p:cNvSpPr txBox="1"/>
          <p:nvPr/>
        </p:nvSpPr>
        <p:spPr>
          <a:xfrm>
            <a:off x="4793389" y="22282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1F56FB-0AE9-1848-80AD-72D4C00AC591}"/>
              </a:ext>
            </a:extLst>
          </p:cNvPr>
          <p:cNvSpPr txBox="1"/>
          <p:nvPr/>
        </p:nvSpPr>
        <p:spPr>
          <a:xfrm>
            <a:off x="3878989" y="466677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3" name="yt_shape_13123"/>
          <p:cNvSpPr txBox="1"/>
          <p:nvPr/>
        </p:nvSpPr>
        <p:spPr>
          <a:xfrm>
            <a:off x="540119" y="90000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有下列投影：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阳光下遮阳伞的影子；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电灯下小明的影子；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阳光下大树的影子；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阳光下农民锄地的影子；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路灯下木杆的影子，其中属于平行投影的是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sp>
        <p:nvSpPr>
          <p:cNvPr id="13124" name="yt_shape_13124"/>
          <p:cNvSpPr txBox="1"/>
          <p:nvPr/>
        </p:nvSpPr>
        <p:spPr>
          <a:xfrm>
            <a:off x="540000" y="234642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如图，请你画出树在太阳光下的影子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25" name="yt_image_1312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4209" y="2825729"/>
            <a:ext cx="2523580" cy="160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7" name="yt_shape_13127"/>
          <p:cNvSpPr txBox="1"/>
          <p:nvPr/>
        </p:nvSpPr>
        <p:spPr>
          <a:xfrm>
            <a:off x="540000" y="4482078"/>
            <a:ext cx="8829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解：过树梢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作太阳光的平行线交地面于点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就是树的影子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129" name="yt_shape_13129"/>
          <p:cNvSpPr txBox="1"/>
          <p:nvPr/>
        </p:nvSpPr>
        <p:spPr>
          <a:xfrm>
            <a:off x="4856478" y="5113745"/>
            <a:ext cx="2063514" cy="12044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白正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550" b="0" i="0" u="none" spc="14616">
                <a:solidFill>
                  <a:srgbClr val="1EE3CF"/>
                </a:solidFill>
                <a:effectLst/>
                <a:latin typeface="白正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3128" name="yt_image_1312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478" y="5113745"/>
            <a:ext cx="206212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CEB4FF-E5BA-F8D0-537E-9EC0A170C1FF}"/>
              </a:ext>
            </a:extLst>
          </p:cNvPr>
          <p:cNvSpPr txBox="1"/>
          <p:nvPr/>
        </p:nvSpPr>
        <p:spPr>
          <a:xfrm>
            <a:off x="11118107" y="13286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2169EC-02B8-1E30-ED30-68AC4F957951}"/>
              </a:ext>
            </a:extLst>
          </p:cNvPr>
          <p:cNvSpPr txBox="1"/>
          <p:nvPr/>
        </p:nvSpPr>
        <p:spPr>
          <a:xfrm>
            <a:off x="450108" y="1804170"/>
            <a:ext cx="7896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C451A6-4FB6-759E-69BC-0C73C1012A20}"/>
              </a:ext>
            </a:extLst>
          </p:cNvPr>
          <p:cNvSpPr txBox="1"/>
          <p:nvPr/>
        </p:nvSpPr>
        <p:spPr>
          <a:xfrm>
            <a:off x="449989" y="4435272"/>
            <a:ext cx="8924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解：过树梢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作太阳光的平行线交地面于点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就是树的影子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1" name="yt_shape_13131"/>
          <p:cNvSpPr txBox="1"/>
          <p:nvPr/>
        </p:nvSpPr>
        <p:spPr>
          <a:xfrm>
            <a:off x="540000" y="2162996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中心投影</a:t>
            </a:r>
          </a:p>
        </p:txBody>
      </p:sp>
      <p:sp>
        <p:nvSpPr>
          <p:cNvPr id="13132" name="yt_shape_13132"/>
          <p:cNvSpPr txBox="1"/>
          <p:nvPr/>
        </p:nvSpPr>
        <p:spPr>
          <a:xfrm>
            <a:off x="540000" y="2667306"/>
            <a:ext cx="69169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下列光源所形成的投影不是中心投影的是（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33" name="yt_table_131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895455"/>
              </p:ext>
            </p:extLst>
          </p:nvPr>
        </p:nvGraphicFramePr>
        <p:xfrm>
          <a:off x="540000" y="3153470"/>
          <a:ext cx="4225925" cy="1901952"/>
        </p:xfrm>
        <a:graphic>
          <a:graphicData uri="http://schemas.openxmlformats.org/drawingml/2006/table">
            <a:tbl>
              <a:tblPr/>
              <a:tblGrid>
                <a:gridCol w="4225925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平面镜反射出的太阳光线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台灯的光线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手电筒的光线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路灯的光线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3" name="yt_shape_1697709520205">
            <a:extLst>
              <a:ext uri="{FF2B5EF4-FFF2-40B4-BE49-F238E27FC236}">
                <a16:creationId xmlns:a16="http://schemas.microsoft.com/office/drawing/2014/main" id="{15658452-B14B-3C27-DDF1-5061049B8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46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B7709A-B135-8697-CFD4-8AF5B2AB80AC}"/>
              </a:ext>
            </a:extLst>
          </p:cNvPr>
          <p:cNvSpPr txBox="1"/>
          <p:nvPr/>
        </p:nvSpPr>
        <p:spPr>
          <a:xfrm>
            <a:off x="6622189" y="26205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5" name="yt_shape_13135"/>
          <p:cNvSpPr txBox="1"/>
          <p:nvPr/>
        </p:nvSpPr>
        <p:spPr>
          <a:xfrm>
            <a:off x="540119" y="256921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如图，晚上小亮在路灯下散步，他从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处向着路灯灯柱方向径直走到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处，这一过程中他在该路灯灯光下的影子（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37" name="yt_table_1313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359556"/>
              </p:ext>
            </p:extLst>
          </p:nvPr>
        </p:nvGraphicFramePr>
        <p:xfrm>
          <a:off x="540000" y="3535506"/>
          <a:ext cx="2701925" cy="1901952"/>
        </p:xfrm>
        <a:graphic>
          <a:graphicData uri="http://schemas.openxmlformats.org/drawingml/2006/table">
            <a:tbl>
              <a:tblPr/>
              <a:tblGrid>
                <a:gridCol w="2701925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逐渐变短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逐渐变长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先变短后变长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先变长后变短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13136" name="yt_image_13136_skip" title="H_87.66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0927" y="3535506"/>
            <a:ext cx="135885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4CD6BB-9FE9-28E9-FD4B-B48081F07E17}"/>
              </a:ext>
            </a:extLst>
          </p:cNvPr>
          <p:cNvSpPr txBox="1"/>
          <p:nvPr/>
        </p:nvSpPr>
        <p:spPr>
          <a:xfrm>
            <a:off x="4869708" y="299789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9" name="yt_shape_13139"/>
          <p:cNvSpPr txBox="1"/>
          <p:nvPr/>
        </p:nvSpPr>
        <p:spPr>
          <a:xfrm>
            <a:off x="540119" y="1250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小飞晚上到广场去玩，他发现有两人的影子一个向东，一个向西，于是他肯定地说，广场上的大灯泡一定位于两人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中间某处的上方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40" name="yt_shape_13140"/>
          <p:cNvSpPr txBox="1"/>
          <p:nvPr/>
        </p:nvSpPr>
        <p:spPr>
          <a:xfrm>
            <a:off x="540000" y="2210133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画出图中各木杆在灯光下的影子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41" name="yt_image_1314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8231" y="2689436"/>
            <a:ext cx="3675537" cy="154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3" name="yt_shape_13143"/>
          <p:cNvSpPr txBox="1"/>
          <p:nvPr/>
        </p:nvSpPr>
        <p:spPr>
          <a:xfrm>
            <a:off x="540000" y="4288647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145" name="yt_shape_13145"/>
          <p:cNvSpPr txBox="1"/>
          <p:nvPr/>
        </p:nvSpPr>
        <p:spPr>
          <a:xfrm>
            <a:off x="4467020" y="4920314"/>
            <a:ext cx="2854949" cy="9654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 spc="-5250">
                <a:solidFill>
                  <a:srgbClr val="1EE3CF"/>
                </a:solidFill>
                <a:effectLst/>
                <a:latin typeface="白正" pitchFamily="52"/>
                <a:ea typeface="宋体" pitchFamily="52"/>
                <a:cs typeface="宋体" pitchFamily="52"/>
              </a:rPr>
              <a:t> </a:t>
            </a:r>
            <a:r>
              <a:rPr lang="en-US" altLang="zh-CN" sz="5250" b="0" i="0" u="none" spc="21075">
                <a:solidFill>
                  <a:srgbClr val="1EE3CF"/>
                </a:solidFill>
                <a:effectLst/>
                <a:latin typeface="白正" pitchFamily="52"/>
                <a:ea typeface="宋体" pitchFamily="52"/>
                <a:cs typeface="宋体" pitchFamily="5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3144" name="yt_image_1314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7020" y="4920314"/>
            <a:ext cx="2841044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5D20AA-22F5-51E3-9FBD-9708D2F0A2F9}"/>
              </a:ext>
            </a:extLst>
          </p:cNvPr>
          <p:cNvSpPr txBox="1"/>
          <p:nvPr/>
        </p:nvSpPr>
        <p:spPr>
          <a:xfrm>
            <a:off x="5326908" y="167938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中间某处的上方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622CD9-58BB-A3A9-AD52-3C877594AA2F}"/>
              </a:ext>
            </a:extLst>
          </p:cNvPr>
          <p:cNvSpPr txBox="1"/>
          <p:nvPr/>
        </p:nvSpPr>
        <p:spPr>
          <a:xfrm>
            <a:off x="449989" y="4241841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" name="yt_shape_13148"/>
          <p:cNvSpPr txBox="1"/>
          <p:nvPr/>
        </p:nvSpPr>
        <p:spPr>
          <a:xfrm>
            <a:off x="540000" y="19168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在同一时刻，两根长度不等的竿子置于阳光之下，但看到它们的影长相等，那么这两根竿子的相对位置是（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49" name="yt_table_131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02876"/>
              </p:ext>
            </p:extLst>
          </p:nvPr>
        </p:nvGraphicFramePr>
        <p:xfrm>
          <a:off x="539881" y="2883127"/>
          <a:ext cx="3598863" cy="1901952"/>
        </p:xfrm>
        <a:graphic>
          <a:graphicData uri="http://schemas.openxmlformats.org/drawingml/2006/table">
            <a:tbl>
              <a:tblPr/>
              <a:tblGrid>
                <a:gridCol w="35988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两竿都垂直于地面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两竿平行斜插在地上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两根竿子不平行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两竿都倒在地面上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D6EB80-66CE-45CC-1023-C38F1B519F5C}"/>
              </a:ext>
            </a:extLst>
          </p:cNvPr>
          <p:cNvSpPr txBox="1"/>
          <p:nvPr/>
        </p:nvSpPr>
        <p:spPr>
          <a:xfrm>
            <a:off x="4259989" y="234551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1BEE0D83-C17C-5832-78AA-D0592DDCB9B0}"/>
              </a:ext>
            </a:extLst>
          </p:cNvPr>
          <p:cNvSpPr txBox="1"/>
          <p:nvPr/>
        </p:nvSpPr>
        <p:spPr>
          <a:xfrm>
            <a:off x="539881" y="1412522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对中心投影的概念理解不透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D03E4F6C-BA69-6423-3096-8F73F162C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473732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165075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51" name="yt_image_13151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507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4" name="yt_shape_13154"/>
          <p:cNvSpPr txBox="1"/>
          <p:nvPr/>
        </p:nvSpPr>
        <p:spPr>
          <a:xfrm>
            <a:off x="540000" y="2342621"/>
            <a:ext cx="58221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下列物体的影子中，不正确的是（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5" name="yt_table_13155" title="H_223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831186"/>
              </p:ext>
            </p:extLst>
          </p:nvPr>
        </p:nvGraphicFramePr>
        <p:xfrm>
          <a:off x="540000" y="2828785"/>
          <a:ext cx="5248593" cy="2833116"/>
        </p:xfrm>
        <a:graphic>
          <a:graphicData uri="http://schemas.openxmlformats.org/drawingml/2006/table">
            <a:tbl>
              <a:tblPr/>
              <a:tblGrid>
                <a:gridCol w="294354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30505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7350" b="0" i="0" u="none">
                          <a:noFill/>
                          <a:effectLst/>
                          <a:latin typeface="Times New Roman" pitchFamily="74"/>
                          <a:ea typeface="Times New Roman" pitchFamily="74"/>
                          <a:cs typeface="宋体" pitchFamily="7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宋体" pitchFamily="20"/>
                          <a:cs typeface="宋体" pitchFamily="2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7650" b="0" i="0" u="none">
                          <a:noFill/>
                          <a:effectLst/>
                          <a:latin typeface="Times New Roman" pitchFamily="76"/>
                          <a:ea typeface="Times New Roman" pitchFamily="76"/>
                          <a:cs typeface="宋体" pitchFamily="7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 </a:t>
                      </a:r>
                      <a:r>
                        <a:rPr lang="en-US" altLang="zh-CN" sz="2200" b="0" i="0" u="none">
                          <a:solidFill>
                            <a:srgbClr val="1EE3CF"/>
                          </a:solidFill>
                          <a:effectLst/>
                          <a:latin typeface="Times New Roman" pitchFamily="22"/>
                          <a:ea typeface="宋体" pitchFamily="22"/>
                          <a:cs typeface="宋体" pitchFamily="22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6350" b="0" i="0" u="none">
                          <a:noFill/>
                          <a:effectLst/>
                          <a:latin typeface="Times New Roman" pitchFamily="64"/>
                          <a:ea typeface="Times New Roman" pitchFamily="64"/>
                          <a:cs typeface="宋体" pitchFamily="6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cs typeface="宋体" pitchFamily="9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6650" b="0" i="0" u="none">
                          <a:noFill/>
                          <a:effectLst/>
                          <a:latin typeface="Times New Roman" pitchFamily="66"/>
                          <a:ea typeface="Times New Roman" pitchFamily="66"/>
                          <a:cs typeface="宋体" pitchFamily="6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cs typeface="宋体" pitchFamily="21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pic>
        <p:nvPicPr>
          <p:cNvPr id="3" name="yt_shape_1697709520345">
            <a:extLst>
              <a:ext uri="{FF2B5EF4-FFF2-40B4-BE49-F238E27FC236}">
                <a16:creationId xmlns:a16="http://schemas.microsoft.com/office/drawing/2014/main" id="{96B31C84-CE05-8117-AC21-EE82379E5D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923283"/>
            <a:ext cx="1130489" cy="1326622"/>
          </a:xfrm>
          <a:prstGeom prst="rect">
            <a:avLst/>
          </a:prstGeom>
        </p:spPr>
      </p:pic>
      <p:pic>
        <p:nvPicPr>
          <p:cNvPr id="5" name="yt_shape_1697709520394">
            <a:extLst>
              <a:ext uri="{FF2B5EF4-FFF2-40B4-BE49-F238E27FC236}">
                <a16:creationId xmlns:a16="http://schemas.microsoft.com/office/drawing/2014/main" id="{C3DF5888-756E-F521-DCC3-9765F74BC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943" y="2890346"/>
            <a:ext cx="1441642" cy="1392495"/>
          </a:xfrm>
          <a:prstGeom prst="rect">
            <a:avLst/>
          </a:prstGeom>
        </p:spPr>
      </p:pic>
      <p:pic>
        <p:nvPicPr>
          <p:cNvPr id="7" name="yt_shape_1697709520443">
            <a:extLst>
              <a:ext uri="{FF2B5EF4-FFF2-40B4-BE49-F238E27FC236}">
                <a16:creationId xmlns:a16="http://schemas.microsoft.com/office/drawing/2014/main" id="{DB17E305-EF3F-C134-1D08-008F8B424A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439057"/>
            <a:ext cx="1095567" cy="1128189"/>
          </a:xfrm>
          <a:prstGeom prst="rect">
            <a:avLst/>
          </a:prstGeom>
        </p:spPr>
      </p:pic>
      <p:pic>
        <p:nvPicPr>
          <p:cNvPr id="9" name="yt_shape_1697709520491">
            <a:extLst>
              <a:ext uri="{FF2B5EF4-FFF2-40B4-BE49-F238E27FC236}">
                <a16:creationId xmlns:a16="http://schemas.microsoft.com/office/drawing/2014/main" id="{F57E286C-F8D6-8227-80BD-FD0A07DE86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406" y="4407637"/>
            <a:ext cx="1133664" cy="119103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B87AF5-9DB2-C17F-4A6D-4452A8A90114}"/>
              </a:ext>
            </a:extLst>
          </p:cNvPr>
          <p:cNvSpPr txBox="1"/>
          <p:nvPr/>
        </p:nvSpPr>
        <p:spPr>
          <a:xfrm>
            <a:off x="5555389" y="229581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7" name="yt_shape_13157"/>
          <p:cNvSpPr txBox="1"/>
          <p:nvPr/>
        </p:nvSpPr>
        <p:spPr>
          <a:xfrm>
            <a:off x="540119" y="202652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下面四幅图是两个物体不同时刻在太阳光下的影子，按照时间的先后顺序排列，正确的是（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9" name="yt_table_1315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334472"/>
              </p:ext>
            </p:extLst>
          </p:nvPr>
        </p:nvGraphicFramePr>
        <p:xfrm>
          <a:off x="540000" y="4240704"/>
          <a:ext cx="7113906" cy="950976"/>
        </p:xfrm>
        <a:graphic>
          <a:graphicData uri="http://schemas.openxmlformats.org/drawingml/2006/table">
            <a:tbl>
              <a:tblPr/>
              <a:tblGrid>
                <a:gridCol w="402304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30908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pic>
        <p:nvPicPr>
          <p:cNvPr id="13158" name="yt_image_13158_skip" title="H_98.2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460" y="2992824"/>
            <a:ext cx="4945719" cy="124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9F9D9D-AE91-F6ED-ECC4-5492A5E5DB2B}"/>
              </a:ext>
            </a:extLst>
          </p:cNvPr>
          <p:cNvSpPr txBox="1"/>
          <p:nvPr/>
        </p:nvSpPr>
        <p:spPr>
          <a:xfrm>
            <a:off x="5784108" y="245521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1460</Words>
  <Application>Microsoft Office PowerPoint</Application>
  <PresentationFormat>宽屏</PresentationFormat>
  <Paragraphs>120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