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7" r:id="rId6"/>
    <p:sldId id="368" r:id="rId7"/>
    <p:sldId id="369" r:id="rId8"/>
    <p:sldId id="370" r:id="rId9"/>
    <p:sldId id="372" r:id="rId10"/>
    <p:sldId id="374" r:id="rId11"/>
    <p:sldId id="375" r:id="rId12"/>
    <p:sldId id="376" r:id="rId13"/>
    <p:sldId id="377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5" d="100"/>
          <a:sy n="45" d="100"/>
        </p:scale>
        <p:origin x="76" y="60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bin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bin"/><Relationship Id="rId9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5" name="yt_shape_11635"/>
          <p:cNvSpPr txBox="1"/>
          <p:nvPr/>
        </p:nvSpPr>
        <p:spPr>
          <a:xfrm>
            <a:off x="540000" y="993756"/>
            <a:ext cx="41467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634" name="yt_image_1163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93756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37" name="yt_shape_11637"/>
          <p:cNvSpPr txBox="1"/>
          <p:nvPr/>
        </p:nvSpPr>
        <p:spPr>
          <a:xfrm>
            <a:off x="540000" y="1697053"/>
            <a:ext cx="506228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利用相似测量距离或宽度</a:t>
            </a:r>
          </a:p>
        </p:txBody>
      </p:sp>
      <p:sp>
        <p:nvSpPr>
          <p:cNvPr id="11638" name="yt_shape_11638"/>
          <p:cNvSpPr txBox="1"/>
          <p:nvPr/>
        </p:nvSpPr>
        <p:spPr>
          <a:xfrm>
            <a:off x="540119" y="2201363"/>
            <a:ext cx="11172505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页第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题变式）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如图，为估算某河的宽度，在河对岸边选定一个目标点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，在近岸取点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，使得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上，并且点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在同一条直线上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若测得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，则河的宽度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等于（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642" name="yt_table_1164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1421426"/>
              </p:ext>
            </p:extLst>
          </p:nvPr>
        </p:nvGraphicFramePr>
        <p:xfrm>
          <a:off x="540000" y="3596267"/>
          <a:ext cx="8451216" cy="475488"/>
        </p:xfrm>
        <a:graphic>
          <a:graphicData uri="http://schemas.openxmlformats.org/drawingml/2006/table">
            <a:tbl>
              <a:tblPr/>
              <a:tblGrid>
                <a:gridCol w="2354580">
                  <a:extLst>
                    <a:ext uri="{9D8B030D-6E8A-4147-A177-3AD203B41FA5}">
                      <a16:colId xmlns:a16="http://schemas.microsoft.com/office/drawing/2014/main" val="10192"/>
                    </a:ext>
                  </a:extLst>
                </a:gridCol>
                <a:gridCol w="2337118">
                  <a:extLst>
                    <a:ext uri="{9D8B030D-6E8A-4147-A177-3AD203B41FA5}">
                      <a16:colId xmlns:a16="http://schemas.microsoft.com/office/drawing/2014/main" val="10193"/>
                    </a:ext>
                  </a:extLst>
                </a:gridCol>
                <a:gridCol w="2337118">
                  <a:extLst>
                    <a:ext uri="{9D8B030D-6E8A-4147-A177-3AD203B41FA5}">
                      <a16:colId xmlns:a16="http://schemas.microsoft.com/office/drawing/2014/main" val="10194"/>
                    </a:ext>
                  </a:extLst>
                </a:gridCol>
                <a:gridCol w="1422400">
                  <a:extLst>
                    <a:ext uri="{9D8B030D-6E8A-4147-A177-3AD203B41FA5}">
                      <a16:colId xmlns:a16="http://schemas.microsoft.com/office/drawing/2014/main" val="101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A.60m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D.20m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3"/>
                  </a:ext>
                </a:extLst>
              </a:tr>
            </a:tbl>
          </a:graphicData>
        </a:graphic>
      </p:graphicFrame>
      <p:grpSp>
        <p:nvGrpSpPr>
          <p:cNvPr id="11639" name="yt_shape_11639_skip" title="H_165.1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45357" y="3647789"/>
            <a:ext cx="1506643" cy="2096784"/>
            <a:chOff x="0" y="0"/>
            <a:chExt cx="1506643" cy="2096784"/>
          </a:xfrm>
        </p:grpSpPr>
        <p:pic>
          <p:nvPicPr>
            <p:cNvPr id="2" name="yt_image_1163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06643" cy="17007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41" name="yt_shape_11641"/>
            <p:cNvSpPr txBox="1"/>
            <p:nvPr/>
          </p:nvSpPr>
          <p:spPr>
            <a:xfrm>
              <a:off x="220040" y="173678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9348834">
            <a:extLst>
              <a:ext uri="{FF2B5EF4-FFF2-40B4-BE49-F238E27FC236}">
                <a16:creationId xmlns:a16="http://schemas.microsoft.com/office/drawing/2014/main" id="{EDA39F75-ADE2-BB3F-9197-90BFA991C75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38730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958DC9C-EDBF-6BED-C4FB-64C04A8DCA05}"/>
              </a:ext>
            </a:extLst>
          </p:cNvPr>
          <p:cNvSpPr txBox="1"/>
          <p:nvPr/>
        </p:nvSpPr>
        <p:spPr>
          <a:xfrm>
            <a:off x="10893340" y="3084529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2" name="yt_shape_11692"/>
          <p:cNvSpPr txBox="1"/>
          <p:nvPr/>
        </p:nvSpPr>
        <p:spPr>
          <a:xfrm>
            <a:off x="540000" y="69269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（原创题）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两点被池塘隔开，在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外任选一点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，分别在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上取点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，测得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693" name="yt_image_1169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0416" y="2319218"/>
            <a:ext cx="1567305" cy="142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1695">
                <a:extLst>
                  <a:ext uri="{FF2B5EF4-FFF2-40B4-BE49-F238E27FC236}">
                    <a16:creationId xmlns:a16="http://schemas.microsoft.com/office/drawing/2014/main" id="{216D118F-6594-919F-15ED-732768328D09}"/>
                  </a:ext>
                </a:extLst>
              </p:cNvPr>
              <p:cNvSpPr txBox="1"/>
              <p:nvPr/>
            </p:nvSpPr>
            <p:spPr>
              <a:xfrm>
                <a:off x="479376" y="2081474"/>
                <a:ext cx="4453142" cy="48845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60m.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CED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CAB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135m.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2" name="yt_shape_11695">
                <a:extLst>
                  <a:ext uri="{FF2B5EF4-FFF2-40B4-BE49-F238E27FC236}">
                    <a16:creationId xmlns:a16="http://schemas.microsoft.com/office/drawing/2014/main" id="{216D118F-6594-919F-15ED-732768328D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081474"/>
                <a:ext cx="4453142" cy="4884542"/>
              </a:xfrm>
              <a:prstGeom prst="rect">
                <a:avLst/>
              </a:prstGeom>
              <a:blipFill>
                <a:blip r:embed="rId3"/>
                <a:stretch>
                  <a:fillRect l="-4247" t="-998" r="-3288" b="-28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A513274E-37DD-889A-5B76-827D30AAB646}"/>
              </a:ext>
            </a:extLst>
          </p:cNvPr>
          <p:cNvSpPr txBox="1"/>
          <p:nvPr/>
        </p:nvSpPr>
        <p:spPr>
          <a:xfrm>
            <a:off x="389365" y="2034668"/>
            <a:ext cx="4209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EC80695-E800-7E0C-E9F1-1E746D735A0A}"/>
              </a:ext>
            </a:extLst>
          </p:cNvPr>
          <p:cNvSpPr txBox="1"/>
          <p:nvPr/>
        </p:nvSpPr>
        <p:spPr>
          <a:xfrm>
            <a:off x="389365" y="2510156"/>
            <a:ext cx="3412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100m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A8995B9-A812-DE1D-3384-69C16DE0BBCC}"/>
              </a:ext>
            </a:extLst>
          </p:cNvPr>
          <p:cNvSpPr txBox="1"/>
          <p:nvPr/>
        </p:nvSpPr>
        <p:spPr>
          <a:xfrm>
            <a:off x="389365" y="2985644"/>
            <a:ext cx="3617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E54FB8C-0232-8277-2DC5-DD1117BFAF7F}"/>
              </a:ext>
            </a:extLst>
          </p:cNvPr>
          <p:cNvSpPr txBox="1"/>
          <p:nvPr/>
        </p:nvSpPr>
        <p:spPr>
          <a:xfrm>
            <a:off x="389365" y="3461132"/>
            <a:ext cx="28613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60m.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644AA67-E8EE-D100-F13A-94A8F2854320}"/>
                  </a:ext>
                </a:extLst>
              </p:cNvPr>
              <p:cNvSpPr txBox="1"/>
              <p:nvPr/>
            </p:nvSpPr>
            <p:spPr>
              <a:xfrm>
                <a:off x="389365" y="3936620"/>
                <a:ext cx="3805238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644AA67-E8EE-D100-F13A-94A8F28543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3936620"/>
                <a:ext cx="3805238" cy="772110"/>
              </a:xfrm>
              <a:prstGeom prst="rect">
                <a:avLst/>
              </a:prstGeom>
              <a:blipFill>
                <a:blip r:embed="rId4"/>
                <a:stretch>
                  <a:fillRect l="-2564" r="-2404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116691C-553D-84CC-22B5-A139B7F9316B}"/>
                  </a:ext>
                </a:extLst>
              </p:cNvPr>
              <p:cNvSpPr txBox="1"/>
              <p:nvPr/>
            </p:nvSpPr>
            <p:spPr>
              <a:xfrm>
                <a:off x="389365" y="4615118"/>
                <a:ext cx="1457326" cy="772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116691C-553D-84CC-22B5-A139B7F931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4615118"/>
                <a:ext cx="1457326" cy="772109"/>
              </a:xfrm>
              <a:prstGeom prst="rect">
                <a:avLst/>
              </a:prstGeom>
              <a:blipFill>
                <a:blip r:embed="rId5"/>
                <a:stretch>
                  <a:fillRect l="-6695" r="-6695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44E4E657-56AB-4A93-CD81-E16D9300446F}"/>
              </a:ext>
            </a:extLst>
          </p:cNvPr>
          <p:cNvSpPr txBox="1"/>
          <p:nvPr/>
        </p:nvSpPr>
        <p:spPr>
          <a:xfrm>
            <a:off x="389365" y="5293615"/>
            <a:ext cx="4590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F835A87-B49A-CAB8-C29C-7EA42DD72B36}"/>
                  </a:ext>
                </a:extLst>
              </p:cNvPr>
              <p:cNvSpPr txBox="1"/>
              <p:nvPr/>
            </p:nvSpPr>
            <p:spPr>
              <a:xfrm>
                <a:off x="390144" y="5711453"/>
                <a:ext cx="1908683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F835A87-B49A-CAB8-C29C-7EA42DD72B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0144" y="5711453"/>
                <a:ext cx="1908683" cy="772110"/>
              </a:xfrm>
              <a:prstGeom prst="rect">
                <a:avLst/>
              </a:prstGeom>
              <a:blipFill>
                <a:blip r:embed="rId6"/>
                <a:stretch>
                  <a:fillRect l="-4792" r="-5112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C62DCFFB-2701-2390-A36E-E3BBE33ECA04}"/>
              </a:ext>
            </a:extLst>
          </p:cNvPr>
          <p:cNvSpPr txBox="1"/>
          <p:nvPr/>
        </p:nvSpPr>
        <p:spPr>
          <a:xfrm>
            <a:off x="389365" y="6438951"/>
            <a:ext cx="2794699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135m.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7" name="yt_shape_11697"/>
          <p:cNvSpPr txBox="1"/>
          <p:nvPr/>
        </p:nvSpPr>
        <p:spPr>
          <a:xfrm>
            <a:off x="551384" y="764704"/>
            <a:ext cx="10729192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如图，在宽为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的马路两侧各竖立两根相同高度的灯杆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当李明站在点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处时，在灯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的照射下李明的影长正好为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，在灯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的照射下李明的影长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，试确定李明离路灯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的距离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698" name="yt_image_1169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324" y="2123572"/>
            <a:ext cx="1889692" cy="860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1700">
                <a:extLst>
                  <a:ext uri="{FF2B5EF4-FFF2-40B4-BE49-F238E27FC236}">
                    <a16:creationId xmlns:a16="http://schemas.microsoft.com/office/drawing/2014/main" id="{4FD75FBA-78E6-E2C3-6962-BF1F63B317C0}"/>
                  </a:ext>
                </a:extLst>
              </p:cNvPr>
              <p:cNvSpPr txBox="1"/>
              <p:nvPr/>
            </p:nvSpPr>
            <p:spPr>
              <a:xfrm>
                <a:off x="551384" y="1637296"/>
                <a:ext cx="5376472" cy="49132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EMN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BMN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𝑁𝐸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𝐵𝑁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𝑁𝐸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𝑀𝑁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𝐵𝑁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𝑀𝑁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𝑁𝐸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𝐵𝑁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𝑁𝐸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𝐵𝑁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𝐵𝑁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𝐵𝑁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答：李明离路灯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 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2" name="yt_shape_11700">
                <a:extLst>
                  <a:ext uri="{FF2B5EF4-FFF2-40B4-BE49-F238E27FC236}">
                    <a16:creationId xmlns:a16="http://schemas.microsoft.com/office/drawing/2014/main" id="{4FD75FBA-78E6-E2C3-6962-BF1F63B317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637296"/>
                <a:ext cx="5376472" cy="4913204"/>
              </a:xfrm>
              <a:prstGeom prst="rect">
                <a:avLst/>
              </a:prstGeom>
              <a:blipFill>
                <a:blip r:embed="rId3"/>
                <a:stretch>
                  <a:fillRect l="-3401" t="-1117" r="-2154" b="-28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AA767096-0D98-D723-CD5F-796A77A4FB09}"/>
              </a:ext>
            </a:extLst>
          </p:cNvPr>
          <p:cNvSpPr txBox="1"/>
          <p:nvPr/>
        </p:nvSpPr>
        <p:spPr>
          <a:xfrm>
            <a:off x="461373" y="2121371"/>
            <a:ext cx="3955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5035809-0E4C-F8F6-3407-E411915563A3}"/>
              </a:ext>
            </a:extLst>
          </p:cNvPr>
          <p:cNvSpPr txBox="1"/>
          <p:nvPr/>
        </p:nvSpPr>
        <p:spPr>
          <a:xfrm>
            <a:off x="4235176" y="2107435"/>
            <a:ext cx="1619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6DE8462-CB3B-7A84-BC8F-E214E7BC6CF7}"/>
              </a:ext>
            </a:extLst>
          </p:cNvPr>
          <p:cNvSpPr txBox="1"/>
          <p:nvPr/>
        </p:nvSpPr>
        <p:spPr>
          <a:xfrm>
            <a:off x="461373" y="2541466"/>
            <a:ext cx="2904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EMN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20CA416-866C-CE24-9937-F9C97B535A28}"/>
              </a:ext>
            </a:extLst>
          </p:cNvPr>
          <p:cNvSpPr txBox="1"/>
          <p:nvPr/>
        </p:nvSpPr>
        <p:spPr>
          <a:xfrm>
            <a:off x="461373" y="3016954"/>
            <a:ext cx="2651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BMN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BA0E351-AE72-C234-0045-1195F7771199}"/>
                  </a:ext>
                </a:extLst>
              </p:cNvPr>
              <p:cNvSpPr txBox="1"/>
              <p:nvPr/>
            </p:nvSpPr>
            <p:spPr>
              <a:xfrm>
                <a:off x="461373" y="3492442"/>
                <a:ext cx="3481007" cy="7881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𝑁𝐸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𝐵𝑁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𝑁𝐸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𝑀𝑁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𝐵𝑁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𝑀𝑁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BA0E351-AE72-C234-0045-1195F77711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3492442"/>
                <a:ext cx="3481007" cy="788112"/>
              </a:xfrm>
              <a:prstGeom prst="rect">
                <a:avLst/>
              </a:prstGeom>
              <a:blipFill>
                <a:blip r:embed="rId4"/>
                <a:stretch>
                  <a:fillRect l="-2802" r="-2627" b="-23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A1E82DA-523D-8222-547F-EBB61BC1DE24}"/>
                  </a:ext>
                </a:extLst>
              </p:cNvPr>
              <p:cNvSpPr txBox="1"/>
              <p:nvPr/>
            </p:nvSpPr>
            <p:spPr>
              <a:xfrm>
                <a:off x="461373" y="4186942"/>
                <a:ext cx="3843655" cy="78811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𝑁𝐸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𝐵𝑁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𝑁𝐸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𝐵𝑁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A1E82DA-523D-8222-547F-EBB61BC1DE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4186942"/>
                <a:ext cx="3843655" cy="788111"/>
              </a:xfrm>
              <a:prstGeom prst="rect">
                <a:avLst/>
              </a:prstGeom>
              <a:blipFill>
                <a:blip r:embed="rId5"/>
                <a:stretch>
                  <a:fillRect l="-2540" r="-2698" b="-23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AB6EC0C-7B24-D8D3-3D1B-515532E37862}"/>
                  </a:ext>
                </a:extLst>
              </p:cNvPr>
              <p:cNvSpPr txBox="1"/>
              <p:nvPr/>
            </p:nvSpPr>
            <p:spPr>
              <a:xfrm>
                <a:off x="461373" y="4881441"/>
                <a:ext cx="5283200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24m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NE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𝐵𝑁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𝐵𝑁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AB6EC0C-7B24-D8D3-3D1B-515532E378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4881441"/>
                <a:ext cx="5283200" cy="768490"/>
              </a:xfrm>
              <a:prstGeom prst="rect">
                <a:avLst/>
              </a:prstGeom>
              <a:blipFill>
                <a:blip r:embed="rId6"/>
                <a:stretch>
                  <a:fillRect l="-1848" r="-150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C5403B78-458E-0A65-B511-F69E5631DC08}"/>
              </a:ext>
            </a:extLst>
          </p:cNvPr>
          <p:cNvSpPr txBox="1"/>
          <p:nvPr/>
        </p:nvSpPr>
        <p:spPr>
          <a:xfrm>
            <a:off x="461373" y="5556319"/>
            <a:ext cx="5504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DAF188A-DE59-9222-D294-00FCC813323F}"/>
              </a:ext>
            </a:extLst>
          </p:cNvPr>
          <p:cNvSpPr txBox="1"/>
          <p:nvPr/>
        </p:nvSpPr>
        <p:spPr>
          <a:xfrm>
            <a:off x="461373" y="6031807"/>
            <a:ext cx="34995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答：李明离路灯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 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5" name="yt_shape_11705"/>
          <p:cNvSpPr txBox="1"/>
          <p:nvPr/>
        </p:nvSpPr>
        <p:spPr>
          <a:xfrm>
            <a:off x="551384" y="692696"/>
            <a:ext cx="4095224" cy="33855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20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2200" b="0" i="0" u="none" spc="31434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704" name="yt_image_1170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692696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07" name="yt_shape_11707"/>
          <p:cNvSpPr txBox="1"/>
          <p:nvPr/>
        </p:nvSpPr>
        <p:spPr>
          <a:xfrm>
            <a:off x="551503" y="1339491"/>
            <a:ext cx="7416705" cy="20313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2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2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2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2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运算能力）（山东省中考）</a:t>
            </a:r>
            <a:r>
              <a:rPr lang="zh-CN" altLang="zh-CN" sz="22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如图，小华家（点</a:t>
            </a:r>
            <a:r>
              <a:rPr lang="en-US" altLang="zh-CN" sz="22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2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处）和公路（</a:t>
            </a:r>
            <a:r>
              <a:rPr lang="en-US" altLang="zh-CN" sz="22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2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）之间竖立着一块</a:t>
            </a:r>
            <a:r>
              <a:rPr lang="en-US" altLang="zh-CN" sz="22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35m</a:t>
            </a:r>
            <a:r>
              <a:rPr lang="zh-CN" altLang="zh-CN" sz="22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长且平行于公路的巨型广告牌（</a:t>
            </a:r>
            <a:r>
              <a:rPr lang="en-US" altLang="zh-CN" sz="22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2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2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2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广告牌挡住了小华的视线，请在图中画出视点</a:t>
            </a:r>
            <a:r>
              <a:rPr lang="en-US" altLang="zh-CN" sz="22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2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的盲区，并将盲区内的那段公路记为</a:t>
            </a:r>
            <a:r>
              <a:rPr lang="en-US" altLang="zh-CN" sz="22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2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2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一辆以</a:t>
            </a:r>
            <a:r>
              <a:rPr lang="en-US" altLang="zh-CN" sz="22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60km/h</a:t>
            </a:r>
            <a:r>
              <a:rPr lang="zh-CN" altLang="zh-CN" sz="22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匀速行驶的汽车经过该路段的时间是</a:t>
            </a:r>
            <a:r>
              <a:rPr lang="en-US" altLang="zh-CN" sz="22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3s</a:t>
            </a:r>
            <a:r>
              <a:rPr lang="zh-CN" altLang="zh-CN" sz="22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，已知广告牌和公路的距离是</a:t>
            </a:r>
            <a:r>
              <a:rPr lang="en-US" altLang="zh-CN" sz="22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40m</a:t>
            </a:r>
            <a:r>
              <a:rPr lang="zh-CN" altLang="zh-CN" sz="22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，求小华家到公路的距离（精确到</a:t>
            </a:r>
            <a:r>
              <a:rPr lang="en-US" altLang="zh-CN" sz="22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1m</a:t>
            </a:r>
            <a:r>
              <a:rPr lang="zh-CN" altLang="zh-CN" sz="22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2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708" name="yt_image_1170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16729" y="1232493"/>
            <a:ext cx="1753519" cy="2140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yt_image_11715">
            <a:extLst>
              <a:ext uri="{FF2B5EF4-FFF2-40B4-BE49-F238E27FC236}">
                <a16:creationId xmlns:a16="http://schemas.microsoft.com/office/drawing/2014/main" id="{1918E36C-4243-4B31-90F5-36299F175E80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271559" y="1339491"/>
            <a:ext cx="1640503" cy="1972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8F59E20-F9DD-162C-B81A-C70ADDA8613C}"/>
              </a:ext>
            </a:extLst>
          </p:cNvPr>
          <p:cNvSpPr txBox="1"/>
          <p:nvPr/>
        </p:nvSpPr>
        <p:spPr>
          <a:xfrm>
            <a:off x="419136" y="3316797"/>
            <a:ext cx="1149292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解：如图，画射线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、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，分别交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、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200" dirty="0">
                <a:solidFill>
                  <a:srgbClr val="FF0000"/>
                </a:solidFill>
                <a:latin typeface="白正" pitchFamily="24"/>
                <a:ea typeface="黑体" pitchFamily="24"/>
                <a:cs typeface="宋体" pitchFamily="24"/>
              </a:rPr>
              <a:t>过点</a:t>
            </a:r>
            <a:r>
              <a:rPr lang="en-US" altLang="zh-CN" sz="22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200" dirty="0">
                <a:solidFill>
                  <a:srgbClr val="FF0000"/>
                </a:solidFill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2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en-US" altLang="zh-CN" sz="2200" dirty="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2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200" dirty="0">
                <a:solidFill>
                  <a:srgbClr val="FF0000"/>
                </a:solidFill>
                <a:latin typeface="白正" pitchFamily="24"/>
                <a:ea typeface="黑体" pitchFamily="24"/>
                <a:cs typeface="宋体" pitchFamily="24"/>
              </a:rPr>
              <a:t>，垂足为点</a:t>
            </a:r>
            <a:r>
              <a:rPr lang="en-US" altLang="zh-CN" sz="22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200" dirty="0">
                <a:solidFill>
                  <a:srgbClr val="FF0000"/>
                </a:solid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2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200" dirty="0">
                <a:solidFill>
                  <a:srgbClr val="FF0000"/>
                </a:solidFill>
                <a:latin typeface="白正" pitchFamily="24"/>
                <a:ea typeface="黑体" pitchFamily="24"/>
                <a:cs typeface="宋体" pitchFamily="24"/>
              </a:rPr>
              <a:t>交</a:t>
            </a:r>
            <a:r>
              <a:rPr lang="en-US" altLang="zh-CN" sz="22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200" dirty="0">
                <a:solidFill>
                  <a:srgbClr val="FF0000"/>
                </a:solidFill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2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en-US" altLang="zh-CN" sz="22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sz="2200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B9E9FE5-6D6E-4B44-044E-2122326345CE}"/>
              </a:ext>
            </a:extLst>
          </p:cNvPr>
          <p:cNvSpPr txBox="1"/>
          <p:nvPr/>
        </p:nvSpPr>
        <p:spPr>
          <a:xfrm>
            <a:off x="419137" y="3662805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sz="2200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D732693-56D3-FB0A-FD93-68A64ADAFFF4}"/>
              </a:ext>
            </a:extLst>
          </p:cNvPr>
          <p:cNvSpPr txBox="1"/>
          <p:nvPr/>
        </p:nvSpPr>
        <p:spPr>
          <a:xfrm>
            <a:off x="2022897" y="3658584"/>
            <a:ext cx="2870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sz="2200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D1C7DF9-BD0C-65A2-A168-EB80E971046B}"/>
              </a:ext>
            </a:extLst>
          </p:cNvPr>
          <p:cNvSpPr txBox="1"/>
          <p:nvPr/>
        </p:nvSpPr>
        <p:spPr>
          <a:xfrm>
            <a:off x="4594167" y="3658056"/>
            <a:ext cx="2583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ADH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ABF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sz="2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40940CF-563A-C806-F71D-3DC60FB4936B}"/>
                  </a:ext>
                </a:extLst>
              </p:cNvPr>
              <p:cNvSpPr txBox="1"/>
              <p:nvPr/>
            </p:nvSpPr>
            <p:spPr>
              <a:xfrm>
                <a:off x="419136" y="3958847"/>
                <a:ext cx="4274693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𝐴𝐻</m:t>
                        </m:r>
                      </m:num>
                      <m:den>
                        <m: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𝐴𝐻</m:t>
                        </m:r>
                      </m:num>
                      <m:den>
                        <m: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sz="2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40940CF-563A-C806-F71D-3DC60FB493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36" y="3958847"/>
                <a:ext cx="4274693" cy="769379"/>
              </a:xfrm>
              <a:prstGeom prst="rect">
                <a:avLst/>
              </a:prstGeom>
              <a:blipFill>
                <a:blip r:embed="rId5"/>
                <a:stretch>
                  <a:fillRect l="-18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CFD4A5AE-CB46-E63A-EB0A-9CB7A389927B}"/>
              </a:ext>
            </a:extLst>
          </p:cNvPr>
          <p:cNvSpPr txBox="1"/>
          <p:nvPr/>
        </p:nvSpPr>
        <p:spPr>
          <a:xfrm>
            <a:off x="451113" y="4637237"/>
            <a:ext cx="4513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由题意得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35m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2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HF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40m</a:t>
            </a: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sz="2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C45F0BB-941D-8F1D-53D7-B0F7B1AC2CDF}"/>
                  </a:ext>
                </a:extLst>
              </p:cNvPr>
              <p:cNvSpPr txBox="1"/>
              <p:nvPr/>
            </p:nvSpPr>
            <p:spPr>
              <a:xfrm>
                <a:off x="427311" y="4932647"/>
                <a:ext cx="5450586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2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2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60×1000</m:t>
                        </m:r>
                      </m:num>
                      <m:den>
                        <m:r>
                          <a:rPr kumimoji="0" lang="en-US" altLang="zh-CN" sz="22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3600</m:t>
                        </m:r>
                      </m:den>
                    </m:f>
                  </m:oMath>
                </a14:m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设</a:t>
                </a:r>
                <a:r>
                  <a:rPr kumimoji="0" lang="en-US" altLang="zh-CN" sz="22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2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2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sz="2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C45F0BB-941D-8F1D-53D7-B0F7B1AC2C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311" y="4932647"/>
                <a:ext cx="5450586" cy="769062"/>
              </a:xfrm>
              <a:prstGeom prst="rect">
                <a:avLst/>
              </a:prstGeom>
              <a:blipFill>
                <a:blip r:embed="rId6"/>
                <a:stretch>
                  <a:fillRect l="-14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98591B8-3B31-EC70-8FB2-19740A5A77A1}"/>
                  </a:ext>
                </a:extLst>
              </p:cNvPr>
              <p:cNvSpPr txBox="1"/>
              <p:nvPr/>
            </p:nvSpPr>
            <p:spPr>
              <a:xfrm>
                <a:off x="419136" y="5428931"/>
                <a:ext cx="5124767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则</a:t>
                </a:r>
                <a:r>
                  <a:rPr kumimoji="0" lang="en-US" altLang="zh-CN" sz="22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AH</a:t>
                </a:r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2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2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2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num>
                      <m:den>
                        <m:r>
                          <a:rPr kumimoji="0" lang="en-US" altLang="zh-CN" sz="22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sz="2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98591B8-3B31-EC70-8FB2-19740A5A77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36" y="5428931"/>
                <a:ext cx="5124767" cy="736486"/>
              </a:xfrm>
              <a:prstGeom prst="rect">
                <a:avLst/>
              </a:prstGeom>
              <a:blipFill>
                <a:blip r:embed="rId7"/>
                <a:stretch>
                  <a:fillRect l="-1548" b="-3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111BB46E-733C-ACED-400C-72949961DF7A}"/>
                  </a:ext>
                </a:extLst>
              </p:cNvPr>
              <p:cNvSpPr txBox="1"/>
              <p:nvPr/>
            </p:nvSpPr>
            <p:spPr>
              <a:xfrm>
                <a:off x="419136" y="5863060"/>
                <a:ext cx="4432998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kumimoji="0" lang="en-US" altLang="zh-CN" sz="22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2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400</m:t>
                        </m:r>
                      </m:num>
                      <m:den>
                        <m:r>
                          <a:rPr kumimoji="0" lang="en-US" altLang="zh-CN" sz="22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133</a:t>
                </a:r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，即</a:t>
                </a:r>
                <a:r>
                  <a:rPr kumimoji="0" lang="en-US" altLang="zh-CN" sz="22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133m.</a:t>
                </a:r>
                <a:endParaRPr lang="zh-CN" altLang="en-US" sz="2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111BB46E-733C-ACED-400C-72949961DF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36" y="5863060"/>
                <a:ext cx="4432998" cy="729565"/>
              </a:xfrm>
              <a:prstGeom prst="rect">
                <a:avLst/>
              </a:prstGeom>
              <a:blipFill>
                <a:blip r:embed="rId8"/>
                <a:stretch>
                  <a:fillRect l="-1788" b="-33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B03DC170-BEEB-2282-6FF1-6B2ACF898537}"/>
              </a:ext>
            </a:extLst>
          </p:cNvPr>
          <p:cNvSpPr txBox="1"/>
          <p:nvPr/>
        </p:nvSpPr>
        <p:spPr>
          <a:xfrm>
            <a:off x="414022" y="6442621"/>
            <a:ext cx="4607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答：小华家到公路的距离为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133m.</a:t>
            </a:r>
            <a:endParaRPr lang="zh-CN" altLang="en-US" sz="2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6125AEF5-8906-B7ED-EA65-A13FA014DCEE}"/>
                  </a:ext>
                </a:extLst>
              </p:cNvPr>
              <p:cNvSpPr txBox="1"/>
              <p:nvPr/>
            </p:nvSpPr>
            <p:spPr>
              <a:xfrm>
                <a:off x="4766998" y="4517462"/>
                <a:ext cx="3790204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2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2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2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60×1000</m:t>
                        </m:r>
                      </m:num>
                      <m:den>
                        <m:r>
                          <a:rPr kumimoji="0" lang="en-US" altLang="zh-CN" sz="22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3600</m:t>
                        </m:r>
                      </m:den>
                    </m:f>
                  </m:oMath>
                </a14:m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sz="2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6125AEF5-8906-B7ED-EA65-A13FA014DC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6998" y="4517462"/>
                <a:ext cx="3790204" cy="769062"/>
              </a:xfrm>
              <a:prstGeom prst="rect">
                <a:avLst/>
              </a:prstGeom>
              <a:blipFill>
                <a:blip r:embed="rId9"/>
                <a:stretch>
                  <a:fillRect l="-20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4" grpId="0" build="allAtOnce"/>
      <p:bldP spid="15" grpId="0" build="allAtOnce"/>
      <p:bldP spid="1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4" name="yt_shape_11644"/>
          <p:cNvSpPr txBox="1"/>
          <p:nvPr/>
        </p:nvSpPr>
        <p:spPr>
          <a:xfrm>
            <a:off x="540119" y="2073604"/>
            <a:ext cx="11532545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学校门口的栏杆如图所示，栏杆从水平位置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绕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点旋转到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位置，已知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，垂足分别为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1.6m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，则栏杆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端应下降的垂直距离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648" name="yt_table_1164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4367699"/>
              </p:ext>
            </p:extLst>
          </p:nvPr>
        </p:nvGraphicFramePr>
        <p:xfrm>
          <a:off x="540000" y="3520030"/>
          <a:ext cx="8756016" cy="475488"/>
        </p:xfrm>
        <a:graphic>
          <a:graphicData uri="http://schemas.openxmlformats.org/drawingml/2006/table">
            <a:tbl>
              <a:tblPr/>
              <a:tblGrid>
                <a:gridCol w="2430780">
                  <a:extLst>
                    <a:ext uri="{9D8B030D-6E8A-4147-A177-3AD203B41FA5}">
                      <a16:colId xmlns:a16="http://schemas.microsoft.com/office/drawing/2014/main" val="10196"/>
                    </a:ext>
                  </a:extLst>
                </a:gridCol>
                <a:gridCol w="2413318">
                  <a:extLst>
                    <a:ext uri="{9D8B030D-6E8A-4147-A177-3AD203B41FA5}">
                      <a16:colId xmlns:a16="http://schemas.microsoft.com/office/drawing/2014/main" val="10197"/>
                    </a:ext>
                  </a:extLst>
                </a:gridCol>
                <a:gridCol w="2413318">
                  <a:extLst>
                    <a:ext uri="{9D8B030D-6E8A-4147-A177-3AD203B41FA5}">
                      <a16:colId xmlns:a16="http://schemas.microsoft.com/office/drawing/2014/main" val="10198"/>
                    </a:ext>
                  </a:extLst>
                </a:gridCol>
                <a:gridCol w="1498600">
                  <a:extLst>
                    <a:ext uri="{9D8B030D-6E8A-4147-A177-3AD203B41FA5}">
                      <a16:colId xmlns:a16="http://schemas.microsoft.com/office/drawing/2014/main" val="101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A.0.2m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B.0.3m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C.0.4m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D.0.5m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4"/>
                  </a:ext>
                </a:extLst>
              </a:tr>
            </a:tbl>
          </a:graphicData>
        </a:graphic>
      </p:graphicFrame>
      <p:grpSp>
        <p:nvGrpSpPr>
          <p:cNvPr id="11645" name="yt_shape_11645_skip" title="H_127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75856" y="3520030"/>
            <a:ext cx="2174106" cy="1624725"/>
            <a:chOff x="0" y="0"/>
            <a:chExt cx="2174106" cy="1624725"/>
          </a:xfrm>
        </p:grpSpPr>
        <p:pic>
          <p:nvPicPr>
            <p:cNvPr id="2" name="yt_image_1164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74106" cy="1228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47" name="yt_shape_11647"/>
            <p:cNvSpPr txBox="1"/>
            <p:nvPr/>
          </p:nvSpPr>
          <p:spPr>
            <a:xfrm>
              <a:off x="553772" y="12647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B3170FE-3123-7619-6A1D-E4C91599A86F}"/>
              </a:ext>
            </a:extLst>
          </p:cNvPr>
          <p:cNvSpPr txBox="1"/>
          <p:nvPr/>
        </p:nvSpPr>
        <p:spPr>
          <a:xfrm>
            <a:off x="2567608" y="2974649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0" name="yt_shape_11650"/>
          <p:cNvSpPr txBox="1"/>
          <p:nvPr/>
        </p:nvSpPr>
        <p:spPr>
          <a:xfrm>
            <a:off x="540119" y="1611844"/>
            <a:ext cx="11111999" cy="18757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两点分别位于一个池塘的两端，为了测量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之间的距离，小天想了一个办法：在地上取一点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，使它可以直接到达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两点，连接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上取一点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，测得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两点间的距离为（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654" name="yt_table_1165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210923"/>
              </p:ext>
            </p:extLst>
          </p:nvPr>
        </p:nvGraphicFramePr>
        <p:xfrm>
          <a:off x="540000" y="3538402"/>
          <a:ext cx="8744713" cy="475488"/>
        </p:xfrm>
        <a:graphic>
          <a:graphicData uri="http://schemas.openxmlformats.org/drawingml/2006/table">
            <a:tbl>
              <a:tblPr/>
              <a:tblGrid>
                <a:gridCol w="2354580">
                  <a:extLst>
                    <a:ext uri="{9D8B030D-6E8A-4147-A177-3AD203B41FA5}">
                      <a16:colId xmlns:a16="http://schemas.microsoft.com/office/drawing/2014/main" val="10200"/>
                    </a:ext>
                  </a:extLst>
                </a:gridCol>
                <a:gridCol w="2337118">
                  <a:extLst>
                    <a:ext uri="{9D8B030D-6E8A-4147-A177-3AD203B41FA5}">
                      <a16:colId xmlns:a16="http://schemas.microsoft.com/office/drawing/2014/main" val="10201"/>
                    </a:ext>
                  </a:extLst>
                </a:gridCol>
                <a:gridCol w="2478215">
                  <a:extLst>
                    <a:ext uri="{9D8B030D-6E8A-4147-A177-3AD203B41FA5}">
                      <a16:colId xmlns:a16="http://schemas.microsoft.com/office/drawing/2014/main" val="10202"/>
                    </a:ext>
                  </a:extLst>
                </a:gridCol>
                <a:gridCol w="1574800">
                  <a:extLst>
                    <a:ext uri="{9D8B030D-6E8A-4147-A177-3AD203B41FA5}">
                      <a16:colId xmlns:a16="http://schemas.microsoft.com/office/drawing/2014/main" val="102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A.76m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B.95m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C.114m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D.152m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5"/>
                  </a:ext>
                </a:extLst>
              </a:tr>
            </a:tbl>
          </a:graphicData>
        </a:graphic>
      </p:graphicFrame>
      <p:grpSp>
        <p:nvGrpSpPr>
          <p:cNvPr id="11651" name="yt_shape_11651_skip" title="H_162.8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06619" y="3538402"/>
            <a:ext cx="1743249" cy="2068209"/>
            <a:chOff x="0" y="0"/>
            <a:chExt cx="1743249" cy="2068209"/>
          </a:xfrm>
        </p:grpSpPr>
        <p:pic>
          <p:nvPicPr>
            <p:cNvPr id="2" name="yt_image_1165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43249" cy="16722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53" name="yt_shape_11653"/>
            <p:cNvSpPr txBox="1"/>
            <p:nvPr/>
          </p:nvSpPr>
          <p:spPr>
            <a:xfrm>
              <a:off x="338343" y="170820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11624C6-A5F8-DDB5-C8D5-1D7455B9A7B3}"/>
              </a:ext>
            </a:extLst>
          </p:cNvPr>
          <p:cNvSpPr txBox="1"/>
          <p:nvPr/>
        </p:nvSpPr>
        <p:spPr>
          <a:xfrm>
            <a:off x="1821708" y="2991502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6" name="yt_shape_11656"/>
          <p:cNvSpPr txBox="1"/>
          <p:nvPr/>
        </p:nvSpPr>
        <p:spPr>
          <a:xfrm>
            <a:off x="540119" y="1785630"/>
            <a:ext cx="10740457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（十堰市中考）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如图，某零件的外径为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，用一个交叉卡钳（两条尺长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相等）可测量零件的内孔直径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，且量得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，则零件的厚度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660" name="yt_table_1166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0682292"/>
              </p:ext>
            </p:extLst>
          </p:nvPr>
        </p:nvGraphicFramePr>
        <p:xfrm>
          <a:off x="540000" y="3232056"/>
          <a:ext cx="9067166" cy="475488"/>
        </p:xfrm>
        <a:graphic>
          <a:graphicData uri="http://schemas.openxmlformats.org/drawingml/2006/table">
            <a:tbl>
              <a:tblPr/>
              <a:tblGrid>
                <a:gridCol w="2565718">
                  <a:extLst>
                    <a:ext uri="{9D8B030D-6E8A-4147-A177-3AD203B41FA5}">
                      <a16:colId xmlns:a16="http://schemas.microsoft.com/office/drawing/2014/main" val="10204"/>
                    </a:ext>
                  </a:extLst>
                </a:gridCol>
                <a:gridCol w="2548255">
                  <a:extLst>
                    <a:ext uri="{9D8B030D-6E8A-4147-A177-3AD203B41FA5}">
                      <a16:colId xmlns:a16="http://schemas.microsoft.com/office/drawing/2014/main" val="10205"/>
                    </a:ext>
                  </a:extLst>
                </a:gridCol>
                <a:gridCol w="2548255">
                  <a:extLst>
                    <a:ext uri="{9D8B030D-6E8A-4147-A177-3AD203B41FA5}">
                      <a16:colId xmlns:a16="http://schemas.microsoft.com/office/drawing/2014/main" val="10206"/>
                    </a:ext>
                  </a:extLst>
                </a:gridCol>
                <a:gridCol w="1404938">
                  <a:extLst>
                    <a:ext uri="{9D8B030D-6E8A-4147-A177-3AD203B41FA5}">
                      <a16:colId xmlns:a16="http://schemas.microsoft.com/office/drawing/2014/main" val="102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A.0.3cm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B.0.5cm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C.0.7cm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6"/>
                  </a:ext>
                </a:extLst>
              </a:tr>
            </a:tbl>
          </a:graphicData>
        </a:graphic>
      </p:graphicFrame>
      <p:grpSp>
        <p:nvGrpSpPr>
          <p:cNvPr id="11657" name="yt_shape_11657_skip" title="H_173.2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407423" y="3232056"/>
            <a:ext cx="1242333" cy="2200797"/>
            <a:chOff x="0" y="0"/>
            <a:chExt cx="1242333" cy="2200797"/>
          </a:xfrm>
        </p:grpSpPr>
        <p:pic>
          <p:nvPicPr>
            <p:cNvPr id="2" name="yt_image_1165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42333" cy="18047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59" name="yt_shape_11659"/>
            <p:cNvSpPr txBox="1"/>
            <p:nvPr/>
          </p:nvSpPr>
          <p:spPr>
            <a:xfrm>
              <a:off x="87885" y="184079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F96A5F5-C779-68C3-3355-A41C200F0550}"/>
              </a:ext>
            </a:extLst>
          </p:cNvPr>
          <p:cNvSpPr txBox="1"/>
          <p:nvPr/>
        </p:nvSpPr>
        <p:spPr>
          <a:xfrm>
            <a:off x="4004521" y="2689800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2" name="yt_shape_11662"/>
          <p:cNvSpPr txBox="1"/>
          <p:nvPr/>
        </p:nvSpPr>
        <p:spPr>
          <a:xfrm>
            <a:off x="540119" y="142788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（上海市中考）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《九章算术》中记载了一种测量井深的方法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如图所示，在井口的木杆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，从木杆的顶端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观察井水水岸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，视线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与井口的直径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如果测得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米，那么井深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666" name="yt_shape_11666"/>
          <p:cNvSpPr txBox="1"/>
          <p:nvPr/>
        </p:nvSpPr>
        <p:spPr>
          <a:xfrm>
            <a:off x="540000" y="546746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663" name="yt_shape_11663" title="H_188.7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19096" y="3019812"/>
            <a:ext cx="1153807" cy="2397393"/>
            <a:chOff x="0" y="0"/>
            <a:chExt cx="1153807" cy="2397393"/>
          </a:xfrm>
        </p:grpSpPr>
        <p:pic>
          <p:nvPicPr>
            <p:cNvPr id="2" name="yt_image_11663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53807" cy="20013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65" name="yt_shape_11665"/>
            <p:cNvSpPr txBox="1"/>
            <p:nvPr/>
          </p:nvSpPr>
          <p:spPr>
            <a:xfrm>
              <a:off x="43622" y="203739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FAB3324-538B-50BB-FEDA-FEA59DB07B0E}"/>
              </a:ext>
            </a:extLst>
          </p:cNvPr>
          <p:cNvSpPr txBox="1"/>
          <p:nvPr/>
        </p:nvSpPr>
        <p:spPr>
          <a:xfrm>
            <a:off x="7779596" y="2332052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7" name="yt_shape_11667"/>
          <p:cNvSpPr txBox="1"/>
          <p:nvPr/>
        </p:nvSpPr>
        <p:spPr>
          <a:xfrm>
            <a:off x="540119" y="900000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如图，身高为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1.7m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的小明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站在河的一岸，利用树的倒影去测量河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的宽度，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在水中的倒影为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C'D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在一条直线上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已知树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的高度为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的宽度是多少米？</a:t>
            </a:r>
          </a:p>
        </p:txBody>
      </p:sp>
      <p:pic>
        <p:nvPicPr>
          <p:cNvPr id="11668" name="yt_image_1166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5702" y="2498790"/>
            <a:ext cx="1720594" cy="144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670" name="yt_shape_11670"/>
              <p:cNvSpPr txBox="1"/>
              <p:nvPr/>
            </p:nvSpPr>
            <p:spPr>
              <a:xfrm>
                <a:off x="540000" y="3991726"/>
                <a:ext cx="7157409" cy="25509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解：由题意，得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C'DE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C'DE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70" name="yt_shape_11670" descr="{&quot;rangeId&quot;: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91726"/>
                <a:ext cx="7157409" cy="2550955"/>
              </a:xfrm>
              <a:prstGeom prst="rect">
                <a:avLst/>
              </a:prstGeom>
              <a:blipFill>
                <a:blip r:embed="rId3"/>
                <a:stretch>
                  <a:fillRect l="-2641" t="-2153" r="-1789" b="-6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23352B8-87C3-DA8B-7B27-591C63EE1417}"/>
              </a:ext>
            </a:extLst>
          </p:cNvPr>
          <p:cNvSpPr txBox="1"/>
          <p:nvPr/>
        </p:nvSpPr>
        <p:spPr>
          <a:xfrm>
            <a:off x="449989" y="3944920"/>
            <a:ext cx="7268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解：由题意，得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C'DE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C'DE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02882C6-31BA-4401-7BF0-5EE7AC8A5722}"/>
              </a:ext>
            </a:extLst>
          </p:cNvPr>
          <p:cNvSpPr txBox="1"/>
          <p:nvPr/>
        </p:nvSpPr>
        <p:spPr>
          <a:xfrm>
            <a:off x="449989" y="4420408"/>
            <a:ext cx="2870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3824169-4C03-95C6-475B-D252CFF26F55}"/>
                  </a:ext>
                </a:extLst>
              </p:cNvPr>
              <p:cNvSpPr txBox="1"/>
              <p:nvPr/>
            </p:nvSpPr>
            <p:spPr>
              <a:xfrm>
                <a:off x="449989" y="4895897"/>
                <a:ext cx="1709230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7, 'mathAnswerShape': 1}">
                <a:extLst>
                  <a:ext uri="{FF2B5EF4-FFF2-40B4-BE49-F238E27FC236}">
                    <a16:creationId xmlns:a16="http://schemas.microsoft.com/office/drawing/2014/main" id="{93824169-4C03-95C6-475B-D252CFF26F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95897"/>
                <a:ext cx="1709230" cy="769062"/>
              </a:xfrm>
              <a:prstGeom prst="rect">
                <a:avLst/>
              </a:prstGeom>
              <a:blipFill>
                <a:blip r:embed="rId4"/>
                <a:stretch>
                  <a:fillRect l="-5714" r="-5714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D22B53F-7FE1-E352-1B6E-75A1F1844FBA}"/>
              </a:ext>
            </a:extLst>
          </p:cNvPr>
          <p:cNvSpPr txBox="1"/>
          <p:nvPr/>
        </p:nvSpPr>
        <p:spPr>
          <a:xfrm>
            <a:off x="449989" y="5571346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BCF2FE6-1502-4E7D-FACB-1F00D8F0386C}"/>
              </a:ext>
            </a:extLst>
          </p:cNvPr>
          <p:cNvSpPr txBox="1"/>
          <p:nvPr/>
        </p:nvSpPr>
        <p:spPr>
          <a:xfrm>
            <a:off x="449989" y="6046834"/>
            <a:ext cx="472509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" name="yt_shape_11673"/>
          <p:cNvSpPr txBox="1"/>
          <p:nvPr/>
        </p:nvSpPr>
        <p:spPr>
          <a:xfrm>
            <a:off x="540119" y="1604527"/>
            <a:ext cx="10812465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如图，一条河的两岸有一段是平行的，在河的南岸边每隔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米有一棵树，在北岸边每隔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米有一根电线杆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小丽站在离南岸边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米的点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处看北岸，发现北岸相邻的两根电线杆恰好被南岸的两棵树遮住，并且在这两棵树之间还有三棵树，则河宽为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22.5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677" name="yt_shape_11677"/>
          <p:cNvSpPr txBox="1"/>
          <p:nvPr/>
        </p:nvSpPr>
        <p:spPr>
          <a:xfrm>
            <a:off x="540000" y="579513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674" name="yt_shape_11674" title="H_162.8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17813" y="3676589"/>
            <a:ext cx="1956373" cy="2068209"/>
            <a:chOff x="0" y="0"/>
            <a:chExt cx="1956373" cy="2068209"/>
          </a:xfrm>
        </p:grpSpPr>
        <p:pic>
          <p:nvPicPr>
            <p:cNvPr id="2" name="yt_image_11674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56373" cy="16722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76" name="yt_shape_11676"/>
            <p:cNvSpPr txBox="1"/>
            <p:nvPr/>
          </p:nvSpPr>
          <p:spPr>
            <a:xfrm>
              <a:off x="444905" y="170820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25BCFFC-104D-74BB-1C3B-1013B6B83D78}"/>
              </a:ext>
            </a:extLst>
          </p:cNvPr>
          <p:cNvSpPr txBox="1"/>
          <p:nvPr/>
        </p:nvSpPr>
        <p:spPr>
          <a:xfrm>
            <a:off x="1415480" y="2986077"/>
            <a:ext cx="71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22.5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0037">
            <a:extLst>
              <a:ext uri="{FF2B5EF4-FFF2-40B4-BE49-F238E27FC236}">
                <a16:creationId xmlns:a16="http://schemas.microsoft.com/office/drawing/2014/main" id="{9F1D3CEE-3EE0-AF74-2116-83F9CAFD7890}"/>
              </a:ext>
            </a:extLst>
          </p:cNvPr>
          <p:cNvSpPr txBox="1"/>
          <p:nvPr/>
        </p:nvSpPr>
        <p:spPr>
          <a:xfrm>
            <a:off x="540000" y="1088844"/>
            <a:ext cx="444673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dirty="0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　</a:t>
            </a:r>
            <a:r>
              <a:rPr lang="zh-CN" altLang="en-US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题意没读懂导致错误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黑体" pitchFamily="24"/>
              <a:cs typeface="宋体" pitchFamily="24"/>
            </a:endParaRPr>
          </a:p>
        </p:txBody>
      </p:sp>
      <p:pic>
        <p:nvPicPr>
          <p:cNvPr id="5" name="yt_shape_1697709168870">
            <a:extLst>
              <a:ext uri="{FF2B5EF4-FFF2-40B4-BE49-F238E27FC236}">
                <a16:creationId xmlns:a16="http://schemas.microsoft.com/office/drawing/2014/main" id="{7F280EDB-AFDE-8555-5860-FEED2A0AA6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50054"/>
            <a:ext cx="1355917" cy="36578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9" name="yt_shape_11679"/>
          <p:cNvSpPr txBox="1"/>
          <p:nvPr/>
        </p:nvSpPr>
        <p:spPr>
          <a:xfrm>
            <a:off x="540000" y="1624910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678" name="yt_image_1167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24910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81" name="yt_shape_11681"/>
          <p:cNvSpPr txBox="1"/>
          <p:nvPr/>
        </p:nvSpPr>
        <p:spPr>
          <a:xfrm>
            <a:off x="540119" y="2316779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是装了液体的高脚杯示意图（数据如图），用去一部分液体后如图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所示，此时液面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等于（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685" name="yt_table_1168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6464249"/>
              </p:ext>
            </p:extLst>
          </p:nvPr>
        </p:nvGraphicFramePr>
        <p:xfrm>
          <a:off x="540000" y="3283074"/>
          <a:ext cx="8381366" cy="475488"/>
        </p:xfrm>
        <a:graphic>
          <a:graphicData uri="http://schemas.openxmlformats.org/drawingml/2006/table">
            <a:tbl>
              <a:tblPr/>
              <a:tblGrid>
                <a:gridCol w="2337118">
                  <a:extLst>
                    <a:ext uri="{9D8B030D-6E8A-4147-A177-3AD203B41FA5}">
                      <a16:colId xmlns:a16="http://schemas.microsoft.com/office/drawing/2014/main" val="10208"/>
                    </a:ext>
                  </a:extLst>
                </a:gridCol>
                <a:gridCol w="2319655">
                  <a:extLst>
                    <a:ext uri="{9D8B030D-6E8A-4147-A177-3AD203B41FA5}">
                      <a16:colId xmlns:a16="http://schemas.microsoft.com/office/drawing/2014/main" val="10209"/>
                    </a:ext>
                  </a:extLst>
                </a:gridCol>
                <a:gridCol w="2319655">
                  <a:extLst>
                    <a:ext uri="{9D8B030D-6E8A-4147-A177-3AD203B41FA5}">
                      <a16:colId xmlns:a16="http://schemas.microsoft.com/office/drawing/2014/main" val="10210"/>
                    </a:ext>
                  </a:extLst>
                </a:gridCol>
                <a:gridCol w="1404938">
                  <a:extLst>
                    <a:ext uri="{9D8B030D-6E8A-4147-A177-3AD203B41FA5}">
                      <a16:colId xmlns:a16="http://schemas.microsoft.com/office/drawing/2014/main" val="102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7"/>
                  </a:ext>
                </a:extLst>
              </a:tr>
            </a:tbl>
          </a:graphicData>
        </a:graphic>
      </p:graphicFrame>
      <p:grpSp>
        <p:nvGrpSpPr>
          <p:cNvPr id="11682" name="yt_shape_11682_skip" title="H_181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050018" y="3283074"/>
            <a:ext cx="2600038" cy="2310525"/>
            <a:chOff x="0" y="0"/>
            <a:chExt cx="2600038" cy="2310525"/>
          </a:xfrm>
        </p:grpSpPr>
        <p:pic>
          <p:nvPicPr>
            <p:cNvPr id="2" name="yt_image_11682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600038" cy="19145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84" name="yt_shape_11684"/>
            <p:cNvSpPr txBox="1"/>
            <p:nvPr/>
          </p:nvSpPr>
          <p:spPr>
            <a:xfrm>
              <a:off x="766738" y="19505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CA3C7C9-3102-1131-E7B0-2AA102D9F0F1}"/>
              </a:ext>
            </a:extLst>
          </p:cNvPr>
          <p:cNvSpPr txBox="1"/>
          <p:nvPr/>
        </p:nvSpPr>
        <p:spPr>
          <a:xfrm>
            <a:off x="3107583" y="2745461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7" name="yt_shape_11687"/>
          <p:cNvSpPr txBox="1"/>
          <p:nvPr/>
        </p:nvSpPr>
        <p:spPr>
          <a:xfrm>
            <a:off x="540119" y="1634631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如图为某种型号的台灯的截面示意图，已知台灯灯柱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，且与水平桌面垂直，灯臂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，灯头的截面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为直角三角形，当灯臂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与灯柱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垂直时，沿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边射出的光线刚好射到底座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若不考虑其他因素，则该台灯在桌面可照亮的宽度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cm.</a:t>
            </a:r>
          </a:p>
        </p:txBody>
      </p:sp>
      <p:sp>
        <p:nvSpPr>
          <p:cNvPr id="11691" name="yt_shape_11691"/>
          <p:cNvSpPr txBox="1"/>
          <p:nvPr/>
        </p:nvSpPr>
        <p:spPr>
          <a:xfrm>
            <a:off x="540000" y="526071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688" name="yt_shape_11688" title="H_118.39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73857" y="3706693"/>
            <a:ext cx="2444284" cy="1503567"/>
            <a:chOff x="0" y="0"/>
            <a:chExt cx="2444284" cy="1503567"/>
          </a:xfrm>
        </p:grpSpPr>
        <p:pic>
          <p:nvPicPr>
            <p:cNvPr id="2" name="yt_image_1168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44284" cy="11075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90" name="yt_shape_11690"/>
            <p:cNvSpPr txBox="1"/>
            <p:nvPr/>
          </p:nvSpPr>
          <p:spPr>
            <a:xfrm>
              <a:off x="688861" y="114356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BBE7DD7-50D7-95AB-B561-B2157102DA2E}"/>
              </a:ext>
            </a:extLst>
          </p:cNvPr>
          <p:cNvSpPr txBox="1"/>
          <p:nvPr/>
        </p:nvSpPr>
        <p:spPr>
          <a:xfrm>
            <a:off x="2990108" y="3014289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1784</Words>
  <Application>Microsoft Office PowerPoint</Application>
  <PresentationFormat>宽屏</PresentationFormat>
  <Paragraphs>116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zh ao</cp:lastModifiedBy>
  <cp:revision>45</cp:revision>
  <dcterms:created xsi:type="dcterms:W3CDTF">2023-05-05T05:33:04Z</dcterms:created>
  <dcterms:modified xsi:type="dcterms:W3CDTF">2023-10-21T04:28:29Z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