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69" r:id="rId7"/>
    <p:sldId id="371" r:id="rId8"/>
    <p:sldId id="373" r:id="rId9"/>
    <p:sldId id="374" r:id="rId10"/>
    <p:sldId id="376" r:id="rId11"/>
    <p:sldId id="378" r:id="rId12"/>
    <p:sldId id="379" r:id="rId13"/>
    <p:sldId id="380" r:id="rId14"/>
    <p:sldId id="381" r:id="rId15"/>
    <p:sldId id="383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bin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7" Type="http://schemas.openxmlformats.org/officeDocument/2006/relationships/image" Target="../media/image3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2" name="yt_shape_11542"/>
          <p:cNvSpPr txBox="1"/>
          <p:nvPr/>
        </p:nvSpPr>
        <p:spPr>
          <a:xfrm>
            <a:off x="540000" y="1852072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541" name="yt_image_11541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5207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44" name="yt_shape_11544"/>
              <p:cNvSpPr txBox="1"/>
              <p:nvPr/>
            </p:nvSpPr>
            <p:spPr>
              <a:xfrm>
                <a:off x="540000" y="2549655"/>
                <a:ext cx="7433830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544" name="yt_shape_1154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9655"/>
                <a:ext cx="7433830" cy="642740"/>
              </a:xfrm>
              <a:prstGeom prst="rect">
                <a:avLst/>
              </a:prstGeom>
              <a:blipFill>
                <a:blip r:embed="rId3"/>
                <a:stretch>
                  <a:fillRect l="-2543" r="-164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49" name="yt_shape_11549"/>
          <p:cNvSpPr txBox="1"/>
          <p:nvPr/>
        </p:nvSpPr>
        <p:spPr>
          <a:xfrm>
            <a:off x="540000" y="504327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46" name="yt_shape_11546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3699" y="3395547"/>
            <a:ext cx="1744601" cy="1597293"/>
            <a:chOff x="0" y="0"/>
            <a:chExt cx="1744601" cy="1597293"/>
          </a:xfrm>
        </p:grpSpPr>
        <p:pic>
          <p:nvPicPr>
            <p:cNvPr id="2" name="yt_image_11546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44601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48" name="yt_shape_11548"/>
            <p:cNvSpPr txBox="1"/>
            <p:nvPr/>
          </p:nvSpPr>
          <p:spPr>
            <a:xfrm>
              <a:off x="339019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1A0965-49A8-9FF6-C26D-0D3502E87A0F}"/>
                  </a:ext>
                </a:extLst>
              </p:cNvPr>
              <p:cNvSpPr txBox="1"/>
              <p:nvPr/>
            </p:nvSpPr>
            <p:spPr>
              <a:xfrm>
                <a:off x="5914926" y="2502849"/>
                <a:ext cx="475615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, 'hasSerialNum': 1, 'mathAnswerShape': 1}">
                <a:extLst>
                  <a:ext uri="{FF2B5EF4-FFF2-40B4-BE49-F238E27FC236}">
                    <a16:creationId xmlns:a16="http://schemas.microsoft.com/office/drawing/2014/main" id="{011A0965-49A8-9FF6-C26D-0D3502E87A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4926" y="2502849"/>
                <a:ext cx="475615" cy="7301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2247D9F-C7C3-49D9-92BA-7F7755004633}"/>
              </a:ext>
            </a:extLst>
          </p:cNvPr>
          <p:cNvCxnSpPr/>
          <p:nvPr/>
        </p:nvCxnSpPr>
        <p:spPr>
          <a:xfrm>
            <a:off x="5700137" y="3205229"/>
            <a:ext cx="90519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55D62E-9DF2-3B80-17C3-995975F53D57}"/>
                  </a:ext>
                </a:extLst>
              </p:cNvPr>
              <p:cNvSpPr txBox="1"/>
              <p:nvPr/>
            </p:nvSpPr>
            <p:spPr>
              <a:xfrm>
                <a:off x="7124854" y="2502849"/>
                <a:ext cx="48615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2, 'hasSerialNum': 1, 'mathAnswerShape': 1}">
                <a:extLst>
                  <a:ext uri="{FF2B5EF4-FFF2-40B4-BE49-F238E27FC236}">
                    <a16:creationId xmlns:a16="http://schemas.microsoft.com/office/drawing/2014/main" id="{D255D62E-9DF2-3B80-17C3-995975F53D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4854" y="2502849"/>
                <a:ext cx="486157" cy="730136"/>
              </a:xfrm>
              <a:prstGeom prst="rect">
                <a:avLst/>
              </a:prstGeom>
              <a:blipFill>
                <a:blip r:embed="rId6"/>
                <a:stretch>
                  <a:fillRect l="-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CD44A3F-C7B4-8E05-D4EA-C45074A4C962}"/>
              </a:ext>
            </a:extLst>
          </p:cNvPr>
          <p:cNvCxnSpPr/>
          <p:nvPr/>
        </p:nvCxnSpPr>
        <p:spPr>
          <a:xfrm>
            <a:off x="6910066" y="3205229"/>
            <a:ext cx="91573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0" name="yt_shape_11600"/>
          <p:cNvSpPr txBox="1"/>
          <p:nvPr/>
        </p:nvSpPr>
        <p:spPr>
          <a:xfrm>
            <a:off x="540119" y="184155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如图，夜晚路灯下，小莉在点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处测得自己的影长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处测得自己的影长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已知小莉身高为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，则灯杆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6.4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sp>
        <p:nvSpPr>
          <p:cNvPr id="11604" name="yt_shape_11604"/>
          <p:cNvSpPr txBox="1"/>
          <p:nvPr/>
        </p:nvSpPr>
        <p:spPr>
          <a:xfrm>
            <a:off x="540000" y="50537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01" name="yt_shape_11601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9252" y="3433488"/>
            <a:ext cx="2113495" cy="1569861"/>
            <a:chOff x="0" y="0"/>
            <a:chExt cx="2113495" cy="1569861"/>
          </a:xfrm>
        </p:grpSpPr>
        <p:pic>
          <p:nvPicPr>
            <p:cNvPr id="2" name="yt_image_1160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3495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03" name="yt_shape_11603"/>
            <p:cNvSpPr txBox="1"/>
            <p:nvPr/>
          </p:nvSpPr>
          <p:spPr>
            <a:xfrm>
              <a:off x="523466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222FD3C-4D6B-06B4-D2B7-EB1751CE45C9}"/>
              </a:ext>
            </a:extLst>
          </p:cNvPr>
          <p:cNvSpPr txBox="1"/>
          <p:nvPr/>
        </p:nvSpPr>
        <p:spPr>
          <a:xfrm>
            <a:off x="2955183" y="2745728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6.4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5" name="yt_shape_11605"/>
          <p:cNvSpPr txBox="1"/>
          <p:nvPr/>
        </p:nvSpPr>
        <p:spPr>
          <a:xfrm>
            <a:off x="540119" y="22866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如图，距离某建筑物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处有一棵树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，在某时刻，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的竹竿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垂直地面放置，影子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，此时树的影子有一部分落在地面上，还有一部分落在建筑物的墙上，墙上的影子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，则这棵树的高度为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4.4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pic>
        <p:nvPicPr>
          <p:cNvPr id="11606" name="yt_image_116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6106" y="3878613"/>
            <a:ext cx="1819787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D2268B-0A18-E78D-052E-2E9EBC7B989B}"/>
              </a:ext>
            </a:extLst>
          </p:cNvPr>
          <p:cNvSpPr txBox="1"/>
          <p:nvPr/>
        </p:nvSpPr>
        <p:spPr>
          <a:xfrm>
            <a:off x="7663707" y="3190853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4.4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8" name="yt_shape_11608"/>
          <p:cNvSpPr txBox="1"/>
          <p:nvPr/>
        </p:nvSpPr>
        <p:spPr>
          <a:xfrm>
            <a:off x="540000" y="764704"/>
            <a:ext cx="11111999" cy="2215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小明想利用太阳光测量楼高，他带着皮尺来到一栋楼下，发现对面墙上有这栋楼的影子，针对这种情况，他设计了一种测量方案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具体测量情况如下：如图，小明边移动边观察，发现站到点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处时，可以使自己落在墙上的影子与这栋楼落在墙上的影子高度恰好相同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此时，测得小明落在墙上的影子高度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三点在同一直线上）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已知小明的身高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，请你帮小明求出楼高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609" name="yt_image_116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3012" y="2969219"/>
            <a:ext cx="1916589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611">
                <a:extLst>
                  <a:ext uri="{FF2B5EF4-FFF2-40B4-BE49-F238E27FC236}">
                    <a16:creationId xmlns:a16="http://schemas.microsoft.com/office/drawing/2014/main" id="{B9B429E7-EC9F-BB76-E01F-663377318E81}"/>
                  </a:ext>
                </a:extLst>
              </p:cNvPr>
              <p:cNvSpPr txBox="1"/>
              <p:nvPr/>
            </p:nvSpPr>
            <p:spPr>
              <a:xfrm>
                <a:off x="625075" y="3016025"/>
                <a:ext cx="6820778" cy="36401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1.2m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0.8m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18.75m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18.75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19.95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20.0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即楼高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约为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20.0m.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1611">
                <a:extLst>
                  <a:ext uri="{FF2B5EF4-FFF2-40B4-BE49-F238E27FC236}">
                    <a16:creationId xmlns:a16="http://schemas.microsoft.com/office/drawing/2014/main" id="{B9B429E7-EC9F-BB76-E01F-663377318E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075" y="3016025"/>
                <a:ext cx="6820778" cy="3640164"/>
              </a:xfrm>
              <a:prstGeom prst="rect">
                <a:avLst/>
              </a:prstGeom>
              <a:blipFill>
                <a:blip r:embed="rId3"/>
                <a:stretch>
                  <a:fillRect l="-2773" t="-3183" r="-1878" b="-4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4907678-83A3-EB27-2793-A6A147887799}"/>
              </a:ext>
            </a:extLst>
          </p:cNvPr>
          <p:cNvSpPr txBox="1"/>
          <p:nvPr/>
        </p:nvSpPr>
        <p:spPr>
          <a:xfrm>
            <a:off x="535064" y="2969219"/>
            <a:ext cx="5683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8B442B-C138-B937-BD0A-8ED325D673DF}"/>
              </a:ext>
            </a:extLst>
          </p:cNvPr>
          <p:cNvSpPr txBox="1"/>
          <p:nvPr/>
        </p:nvSpPr>
        <p:spPr>
          <a:xfrm>
            <a:off x="535064" y="3371912"/>
            <a:ext cx="355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1.2m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015731-9EB3-489E-D62E-4B413D691E43}"/>
              </a:ext>
            </a:extLst>
          </p:cNvPr>
          <p:cNvSpPr txBox="1"/>
          <p:nvPr/>
        </p:nvSpPr>
        <p:spPr>
          <a:xfrm>
            <a:off x="535064" y="3729257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0.8m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BFF419C-84CC-D8F8-79F0-881070277C02}"/>
              </a:ext>
            </a:extLst>
          </p:cNvPr>
          <p:cNvSpPr txBox="1"/>
          <p:nvPr/>
        </p:nvSpPr>
        <p:spPr>
          <a:xfrm>
            <a:off x="552399" y="4111133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30m.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1964C55-1177-E853-D5D4-54E036DB87B6}"/>
                  </a:ext>
                </a:extLst>
              </p:cNvPr>
              <p:cNvSpPr txBox="1"/>
              <p:nvPr/>
            </p:nvSpPr>
            <p:spPr>
              <a:xfrm>
                <a:off x="535064" y="4375205"/>
                <a:ext cx="5945124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DHF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DGB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1964C55-1177-E853-D5D4-54E036DB87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064" y="4375205"/>
                <a:ext cx="5945124" cy="769379"/>
              </a:xfrm>
              <a:prstGeom prst="rect">
                <a:avLst/>
              </a:prstGeom>
              <a:blipFill>
                <a:blip r:embed="rId4"/>
                <a:stretch>
                  <a:fillRect l="-1641" r="-1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CBFD354-242D-9A2F-745F-8F73BBE691C1}"/>
              </a:ext>
            </a:extLst>
          </p:cNvPr>
          <p:cNvSpPr txBox="1"/>
          <p:nvPr/>
        </p:nvSpPr>
        <p:spPr>
          <a:xfrm>
            <a:off x="535064" y="4977838"/>
            <a:ext cx="579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5804AFD-61BD-1BC0-C7AB-B10553CD3019}"/>
                  </a:ext>
                </a:extLst>
              </p:cNvPr>
              <p:cNvSpPr txBox="1"/>
              <p:nvPr/>
            </p:nvSpPr>
            <p:spPr>
              <a:xfrm>
                <a:off x="535064" y="5359257"/>
                <a:ext cx="4004373" cy="775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18.75m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5804AFD-61BD-1BC0-C7AB-B10553CD30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064" y="5359257"/>
                <a:ext cx="4004373" cy="775920"/>
              </a:xfrm>
              <a:prstGeom prst="rect">
                <a:avLst/>
              </a:prstGeom>
              <a:blipFill>
                <a:blip r:embed="rId5"/>
                <a:stretch>
                  <a:fillRect l="-2435" r="-2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3F41A3C-45D3-DED0-4B2D-AF9E7C64F420}"/>
              </a:ext>
            </a:extLst>
          </p:cNvPr>
          <p:cNvSpPr txBox="1"/>
          <p:nvPr/>
        </p:nvSpPr>
        <p:spPr>
          <a:xfrm>
            <a:off x="533754" y="6003716"/>
            <a:ext cx="693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18.75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19.95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20.0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DCAAFE-D48E-943B-9C05-98E3DC8BE980}"/>
              </a:ext>
            </a:extLst>
          </p:cNvPr>
          <p:cNvSpPr txBox="1"/>
          <p:nvPr/>
        </p:nvSpPr>
        <p:spPr>
          <a:xfrm>
            <a:off x="584555" y="6397198"/>
            <a:ext cx="29216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即楼高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20.0m.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2" name="yt_image_11613">
            <a:extLst>
              <a:ext uri="{FF2B5EF4-FFF2-40B4-BE49-F238E27FC236}">
                <a16:creationId xmlns:a16="http://schemas.microsoft.com/office/drawing/2014/main" id="{70D97FA1-E46C-16F4-8CAF-A7CBA90D5902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12424" y="4590596"/>
            <a:ext cx="1812372" cy="1189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7" name="yt_shape_11617"/>
          <p:cNvSpPr txBox="1"/>
          <p:nvPr/>
        </p:nvSpPr>
        <p:spPr>
          <a:xfrm>
            <a:off x="539881" y="715193"/>
            <a:ext cx="4125681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16" name="yt_image_1161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15193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9" name="yt_shape_11619"/>
          <p:cNvSpPr txBox="1"/>
          <p:nvPr/>
        </p:nvSpPr>
        <p:spPr>
          <a:xfrm>
            <a:off x="540000" y="1412776"/>
            <a:ext cx="11244632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我军侦察员在距敌方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的地方发现敌人的一座建筑物，但不知其高度，又不能靠近建筑物，机灵的侦察员立即将食指竖直举在右眼前，闭上左眼，并将食指前后移动，使食指恰好将该建筑物遮住，若食指到眼睛的距离约为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，食指的长约为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，你能根据上述条件计算出敌方建筑物的高度吗？请你写出计算过程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620" name="yt_image_1162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3140968"/>
            <a:ext cx="1820827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4C1DEAA-D217-CA65-2621-29C012024F81}"/>
              </a:ext>
            </a:extLst>
          </p:cNvPr>
          <p:cNvSpPr txBox="1"/>
          <p:nvPr/>
        </p:nvSpPr>
        <p:spPr>
          <a:xfrm>
            <a:off x="449870" y="321262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解：如图所示，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954D36-9F74-6CD3-DA26-051122D180FA}"/>
              </a:ext>
            </a:extLst>
          </p:cNvPr>
          <p:cNvSpPr txBox="1"/>
          <p:nvPr/>
        </p:nvSpPr>
        <p:spPr>
          <a:xfrm>
            <a:off x="2501274" y="3218997"/>
            <a:ext cx="3150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0.4m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F45F9B-359A-58FD-EDE7-D685A569A7E1}"/>
              </a:ext>
            </a:extLst>
          </p:cNvPr>
          <p:cNvSpPr txBox="1"/>
          <p:nvPr/>
        </p:nvSpPr>
        <p:spPr>
          <a:xfrm>
            <a:off x="436874" y="3608177"/>
            <a:ext cx="4240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0.08m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CB5D48-7E6D-C3DB-B45E-E50A91665990}"/>
              </a:ext>
            </a:extLst>
          </p:cNvPr>
          <p:cNvSpPr txBox="1"/>
          <p:nvPr/>
        </p:nvSpPr>
        <p:spPr>
          <a:xfrm>
            <a:off x="432057" y="3975682"/>
            <a:ext cx="194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16BADC7-5AC8-5C8E-33EB-D6D273068A3A}"/>
                  </a:ext>
                </a:extLst>
              </p:cNvPr>
              <p:cNvSpPr txBox="1"/>
              <p:nvPr/>
            </p:nvSpPr>
            <p:spPr>
              <a:xfrm>
                <a:off x="435265" y="4207057"/>
                <a:ext cx="477570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ANE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𝑁𝐸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16BADC7-5AC8-5C8E-33EB-D6D273068A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265" y="4207057"/>
                <a:ext cx="4775708" cy="769062"/>
              </a:xfrm>
              <a:prstGeom prst="rect">
                <a:avLst/>
              </a:prstGeom>
              <a:blipFill>
                <a:blip r:embed="rId4"/>
                <a:stretch>
                  <a:fillRect l="-1913" r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CE892B0-1496-DF7D-C473-D0BA8AFD59B3}"/>
                  </a:ext>
                </a:extLst>
              </p:cNvPr>
              <p:cNvSpPr txBox="1"/>
              <p:nvPr/>
            </p:nvSpPr>
            <p:spPr>
              <a:xfrm>
                <a:off x="449870" y="4681125"/>
                <a:ext cx="671417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CE892B0-1496-DF7D-C473-D0BA8AFD59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4681125"/>
                <a:ext cx="6714172" cy="769061"/>
              </a:xfrm>
              <a:prstGeom prst="rect">
                <a:avLst/>
              </a:prstGeom>
              <a:blipFill>
                <a:blip r:embed="rId5"/>
                <a:stretch>
                  <a:fillRect l="-1453" r="-1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52D5434-1738-2AA5-E469-3BC7EC42CEA5}"/>
                  </a:ext>
                </a:extLst>
              </p:cNvPr>
              <p:cNvSpPr txBox="1"/>
              <p:nvPr/>
            </p:nvSpPr>
            <p:spPr>
              <a:xfrm>
                <a:off x="449870" y="5146711"/>
                <a:ext cx="295960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52D5434-1738-2AA5-E469-3BC7EC42CE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5146711"/>
                <a:ext cx="2959608" cy="769062"/>
              </a:xfrm>
              <a:prstGeom prst="rect">
                <a:avLst/>
              </a:prstGeom>
              <a:blipFill>
                <a:blip r:embed="rId6"/>
                <a:stretch>
                  <a:fillRect l="-3299" r="-3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D93641F-0B88-E465-25F2-4A5850F23269}"/>
                  </a:ext>
                </a:extLst>
              </p:cNvPr>
              <p:cNvSpPr txBox="1"/>
              <p:nvPr/>
            </p:nvSpPr>
            <p:spPr>
              <a:xfrm>
                <a:off x="432057" y="5791927"/>
                <a:ext cx="4746498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08×200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D93641F-0B88-E465-25F2-4A5850F232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57" y="5791927"/>
                <a:ext cx="4746498" cy="772109"/>
              </a:xfrm>
              <a:prstGeom prst="rect">
                <a:avLst/>
              </a:prstGeom>
              <a:blipFill>
                <a:blip r:embed="rId7"/>
                <a:stretch>
                  <a:fillRect l="-2054" r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2F7B818-C82F-12C9-7F0A-32E0FD62CF92}"/>
              </a:ext>
            </a:extLst>
          </p:cNvPr>
          <p:cNvSpPr txBox="1"/>
          <p:nvPr/>
        </p:nvSpPr>
        <p:spPr>
          <a:xfrm>
            <a:off x="449870" y="6472589"/>
            <a:ext cx="3845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答：敌方建筑物高度为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40m.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1" name="yt_shape_11631"/>
          <p:cNvSpPr txBox="1"/>
          <p:nvPr/>
        </p:nvSpPr>
        <p:spPr>
          <a:xfrm>
            <a:off x="540000" y="817761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1630" name="yt_image_1163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94592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3" name="yt_shape_11633"/>
          <p:cNvSpPr txBox="1"/>
          <p:nvPr/>
        </p:nvSpPr>
        <p:spPr>
          <a:xfrm>
            <a:off x="2979762" y="1336624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设法把实际问题转化为相似三角形模型来解决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08095A3E-0F57-3D84-7A4D-6E6084B1CB28}"/>
              </a:ext>
            </a:extLst>
          </p:cNvPr>
          <p:cNvSpPr/>
          <p:nvPr/>
        </p:nvSpPr>
        <p:spPr>
          <a:xfrm>
            <a:off x="3009899" y="1404268"/>
            <a:ext cx="6172265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0" name="yt_shape_11550"/>
              <p:cNvSpPr txBox="1"/>
              <p:nvPr/>
            </p:nvSpPr>
            <p:spPr>
              <a:xfrm>
                <a:off x="540000" y="2185868"/>
                <a:ext cx="7025513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0" name="yt_shape_1155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85868"/>
                <a:ext cx="7025513" cy="645305"/>
              </a:xfrm>
              <a:prstGeom prst="rect">
                <a:avLst/>
              </a:prstGeom>
              <a:blipFill>
                <a:blip r:embed="rId2"/>
                <a:stretch>
                  <a:fillRect l="-2691" r="-191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55" name="yt_shape_11555"/>
          <p:cNvSpPr txBox="1"/>
          <p:nvPr/>
        </p:nvSpPr>
        <p:spPr>
          <a:xfrm>
            <a:off x="540000" y="470947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52" name="yt_shape_11552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7594" y="3034325"/>
            <a:ext cx="1916811" cy="1624725"/>
            <a:chOff x="0" y="0"/>
            <a:chExt cx="1916811" cy="1624725"/>
          </a:xfrm>
        </p:grpSpPr>
        <p:pic>
          <p:nvPicPr>
            <p:cNvPr id="2" name="yt_image_1155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6811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54" name="yt_shape_11554"/>
            <p:cNvSpPr txBox="1"/>
            <p:nvPr/>
          </p:nvSpPr>
          <p:spPr>
            <a:xfrm>
              <a:off x="425124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2376EB-0A0D-E568-AE9B-443B4DB55FC7}"/>
                  </a:ext>
                </a:extLst>
              </p:cNvPr>
              <p:cNvSpPr txBox="1"/>
              <p:nvPr/>
            </p:nvSpPr>
            <p:spPr>
              <a:xfrm>
                <a:off x="5502621" y="2139062"/>
                <a:ext cx="479297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hasSerialNum': 1, 'mathAnswerShape': 1}">
                <a:extLst>
                  <a:ext uri="{FF2B5EF4-FFF2-40B4-BE49-F238E27FC236}">
                    <a16:creationId xmlns:a16="http://schemas.microsoft.com/office/drawing/2014/main" id="{052376EB-0A0D-E568-AE9B-443B4DB55F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2621" y="2139062"/>
                <a:ext cx="479297" cy="732676"/>
              </a:xfrm>
              <a:prstGeom prst="rect">
                <a:avLst/>
              </a:prstGeom>
              <a:blipFill>
                <a:blip r:embed="rId4"/>
                <a:stretch>
                  <a:fillRect l="-1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31701E4-A020-9F5C-5C32-39C6EE2DB192}"/>
              </a:ext>
            </a:extLst>
          </p:cNvPr>
          <p:cNvCxnSpPr/>
          <p:nvPr/>
        </p:nvCxnSpPr>
        <p:spPr>
          <a:xfrm>
            <a:off x="5287832" y="2843982"/>
            <a:ext cx="90887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598D409-DC83-1EC6-F693-85BE615F1589}"/>
                  </a:ext>
                </a:extLst>
              </p:cNvPr>
              <p:cNvSpPr txBox="1"/>
              <p:nvPr/>
            </p:nvSpPr>
            <p:spPr>
              <a:xfrm>
                <a:off x="6716233" y="2139062"/>
                <a:ext cx="490411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, 'hasSerialNum': 1, 'mathAnswerShape': 1}">
                <a:extLst>
                  <a:ext uri="{FF2B5EF4-FFF2-40B4-BE49-F238E27FC236}">
                    <a16:creationId xmlns:a16="http://schemas.microsoft.com/office/drawing/2014/main" id="{5598D409-DC83-1EC6-F693-85BE615F15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6233" y="2139062"/>
                <a:ext cx="490411" cy="732676"/>
              </a:xfrm>
              <a:prstGeom prst="rect">
                <a:avLst/>
              </a:prstGeom>
              <a:blipFill>
                <a:blip r:embed="rId5"/>
                <a:stretch>
                  <a:fillRect l="-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F5ADEA4-0509-EF2B-4737-192044F8CDEC}"/>
              </a:ext>
            </a:extLst>
          </p:cNvPr>
          <p:cNvCxnSpPr/>
          <p:nvPr/>
        </p:nvCxnSpPr>
        <p:spPr>
          <a:xfrm>
            <a:off x="6501444" y="2843982"/>
            <a:ext cx="9199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7" name="yt_shape_11557"/>
          <p:cNvSpPr txBox="1"/>
          <p:nvPr/>
        </p:nvSpPr>
        <p:spPr>
          <a:xfrm>
            <a:off x="540000" y="2044292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556" name="yt_image_1155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4429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59" name="yt_shape_11559"/>
          <p:cNvSpPr txBox="1"/>
          <p:nvPr/>
        </p:nvSpPr>
        <p:spPr>
          <a:xfrm>
            <a:off x="540000" y="2747589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利用影长测物高</a:t>
            </a:r>
          </a:p>
        </p:txBody>
      </p:sp>
      <p:sp>
        <p:nvSpPr>
          <p:cNvPr id="11560" name="yt_shape_11560"/>
          <p:cNvSpPr txBox="1"/>
          <p:nvPr/>
        </p:nvSpPr>
        <p:spPr>
          <a:xfrm>
            <a:off x="540119" y="3251899"/>
            <a:ext cx="10884473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（内江市中考）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在同一时刻，物体的高度与它在阳光下的影长成正比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在某一时刻，有人测得一高为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1.8m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的竹竿的影长为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，某一高楼的影长为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，那么这幢高楼的高度是（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61" name="yt_table_115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330543"/>
              </p:ext>
            </p:extLst>
          </p:nvPr>
        </p:nvGraphicFramePr>
        <p:xfrm>
          <a:off x="540000" y="4698325"/>
          <a:ext cx="8451216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</a:tbl>
          </a:graphicData>
        </a:graphic>
      </p:graphicFrame>
      <p:pic>
        <p:nvPicPr>
          <p:cNvPr id="3" name="yt_shape_1697709341054">
            <a:extLst>
              <a:ext uri="{FF2B5EF4-FFF2-40B4-BE49-F238E27FC236}">
                <a16:creationId xmlns:a16="http://schemas.microsoft.com/office/drawing/2014/main" id="{DC26893D-CEC0-06C2-1C9E-2913CEFA5E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8926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4A9AEC-AE4C-E225-AE61-2A8AA069EA03}"/>
              </a:ext>
            </a:extLst>
          </p:cNvPr>
          <p:cNvSpPr txBox="1"/>
          <p:nvPr/>
        </p:nvSpPr>
        <p:spPr>
          <a:xfrm>
            <a:off x="2711624" y="414815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3" name="yt_shape_11563"/>
          <p:cNvSpPr txBox="1"/>
          <p:nvPr/>
        </p:nvSpPr>
        <p:spPr>
          <a:xfrm>
            <a:off x="540119" y="183355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如图，甲、乙两盏路灯底部间的距离是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米，一天晚上，当小华走到距路灯乙底部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米处时，发现自己的身影顶部正好接触路灯乙的底部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已知小华的身高为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米，那么路灯甲的高为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567" name="yt_shape_11567"/>
          <p:cNvSpPr txBox="1"/>
          <p:nvPr/>
        </p:nvSpPr>
        <p:spPr>
          <a:xfrm>
            <a:off x="540000" y="50617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64" name="yt_shape_11564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9406" y="3425488"/>
            <a:ext cx="1933187" cy="1585863"/>
            <a:chOff x="0" y="0"/>
            <a:chExt cx="1933187" cy="1585863"/>
          </a:xfrm>
        </p:grpSpPr>
        <p:pic>
          <p:nvPicPr>
            <p:cNvPr id="2" name="yt_image_1156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3187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66" name="yt_shape_11566"/>
            <p:cNvSpPr txBox="1"/>
            <p:nvPr/>
          </p:nvSpPr>
          <p:spPr>
            <a:xfrm>
              <a:off x="433312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063F2CC-45F6-188B-8FBC-FE52EFB8527A}"/>
              </a:ext>
            </a:extLst>
          </p:cNvPr>
          <p:cNvSpPr txBox="1"/>
          <p:nvPr/>
        </p:nvSpPr>
        <p:spPr>
          <a:xfrm>
            <a:off x="3193308" y="2737728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8" name="yt_shape_11568"/>
          <p:cNvSpPr txBox="1"/>
          <p:nvPr/>
        </p:nvSpPr>
        <p:spPr>
          <a:xfrm>
            <a:off x="540000" y="1400278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利用相似测物高</a:t>
            </a:r>
          </a:p>
        </p:txBody>
      </p:sp>
      <p:sp>
        <p:nvSpPr>
          <p:cNvPr id="11569" name="yt_shape_11569"/>
          <p:cNvSpPr txBox="1"/>
          <p:nvPr/>
        </p:nvSpPr>
        <p:spPr>
          <a:xfrm>
            <a:off x="540119" y="190458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如图，放映幻灯片时，通过光源，把幻灯片上的图形放大到屏幕上，若光源到幻灯片的距离为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，到屏幕的距离为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，且幻灯片中的图形的高度为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，则屏幕如图形的高度为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11573" name="yt_shape_11573"/>
          <p:cNvSpPr txBox="1"/>
          <p:nvPr/>
        </p:nvSpPr>
        <p:spPr>
          <a:xfrm>
            <a:off x="540000" y="54950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70" name="yt_shape_11570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04324" y="3496518"/>
            <a:ext cx="2583351" cy="1948194"/>
            <a:chOff x="0" y="0"/>
            <a:chExt cx="2583351" cy="1948194"/>
          </a:xfrm>
        </p:grpSpPr>
        <p:pic>
          <p:nvPicPr>
            <p:cNvPr id="2" name="yt_image_1157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83351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72" name="yt_shape_11572"/>
            <p:cNvSpPr txBox="1"/>
            <p:nvPr/>
          </p:nvSpPr>
          <p:spPr>
            <a:xfrm>
              <a:off x="758394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341118">
            <a:extLst>
              <a:ext uri="{FF2B5EF4-FFF2-40B4-BE49-F238E27FC236}">
                <a16:creationId xmlns:a16="http://schemas.microsoft.com/office/drawing/2014/main" id="{E73C8372-F8FC-4023-9038-3473F48156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4195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2350C49-511F-D4FE-0867-B3041A0176B9}"/>
              </a:ext>
            </a:extLst>
          </p:cNvPr>
          <p:cNvSpPr txBox="1"/>
          <p:nvPr/>
        </p:nvSpPr>
        <p:spPr>
          <a:xfrm>
            <a:off x="3193308" y="280875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4" name="yt_shape_11574"/>
          <p:cNvSpPr txBox="1"/>
          <p:nvPr/>
        </p:nvSpPr>
        <p:spPr>
          <a:xfrm>
            <a:off x="540000" y="1498050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利用工具测物高</a:t>
            </a:r>
          </a:p>
        </p:txBody>
      </p:sp>
      <p:sp>
        <p:nvSpPr>
          <p:cNvPr id="11575" name="yt_shape_11575"/>
          <p:cNvSpPr txBox="1"/>
          <p:nvPr/>
        </p:nvSpPr>
        <p:spPr>
          <a:xfrm>
            <a:off x="540120" y="2002360"/>
            <a:ext cx="10748060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如图所示，小明为了测量大楼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的高度，在离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处放了一个平面镜，小明沿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方向后退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点，此时从镜子中恰好看到楼顶的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点，已知小明的眼睛（点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）到地面的高度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，则大楼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的高度是（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79" name="yt_table_11579_skip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7779537"/>
                  </p:ext>
                </p:extLst>
              </p:nvPr>
            </p:nvGraphicFramePr>
            <p:xfrm>
              <a:off x="540000" y="3448786"/>
              <a:ext cx="8613141" cy="643065"/>
            </p:xfrm>
            <a:graphic>
              <a:graphicData uri="http://schemas.openxmlformats.org/drawingml/2006/table">
                <a:tbl>
                  <a:tblPr/>
                  <a:tblGrid>
                    <a:gridCol w="2354580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  <a:gridCol w="2418080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  <a:gridCol w="2337118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  <a:gridCol w="1503363">
                      <a:extLst>
                        <a:ext uri="{9D8B030D-6E8A-4147-A177-3AD203B41FA5}">
                          <a16:colId xmlns:a16="http://schemas.microsoft.com/office/drawing/2014/main" val="101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A.32m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C.36m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579" name="yt_table_11579_skip" descr="{&quot;rangeId&quot;:10,&quot;type&quot;:&quot;Option&quot;,&quot;drawing&quot;:[&quot;yt_shape_11576&quot;]}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7779537"/>
                  </p:ext>
                </p:extLst>
              </p:nvPr>
            </p:nvGraphicFramePr>
            <p:xfrm>
              <a:off x="540000" y="2850736"/>
              <a:ext cx="8613141" cy="643065"/>
            </p:xfrm>
            <a:graphic>
              <a:graphicData uri="http://schemas.openxmlformats.org/drawingml/2006/table">
                <a:tbl>
                  <a:tblPr/>
                  <a:tblGrid>
                    <a:gridCol w="2354580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  <a:gridCol w="2418080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  <a:gridCol w="2337118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  <a:gridCol w="1503363">
                      <a:extLst>
                        <a:ext uri="{9D8B030D-6E8A-4147-A177-3AD203B41FA5}">
                          <a16:colId xmlns:a16="http://schemas.microsoft.com/office/drawing/2014/main" val="10189"/>
                        </a:ext>
                      </a:extLst>
                    </a:gridCol>
                  </a:tblGrid>
                  <a:tr h="6430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A.32m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7481" r="-158690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C.36m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72470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576" name="yt_shape_11576_skip" title="H_178.8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87902" y="3448786"/>
            <a:ext cx="1861992" cy="2271663"/>
            <a:chOff x="0" y="0"/>
            <a:chExt cx="1861992" cy="2271663"/>
          </a:xfrm>
        </p:grpSpPr>
        <p:pic>
          <p:nvPicPr>
            <p:cNvPr id="2" name="yt_image_11576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1992" cy="187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78" name="yt_shape_11578"/>
            <p:cNvSpPr txBox="1"/>
            <p:nvPr/>
          </p:nvSpPr>
          <p:spPr>
            <a:xfrm>
              <a:off x="397715" y="19116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341176">
            <a:extLst>
              <a:ext uri="{FF2B5EF4-FFF2-40B4-BE49-F238E27FC236}">
                <a16:creationId xmlns:a16="http://schemas.microsoft.com/office/drawing/2014/main" id="{6B991BF5-18E4-CE79-04C2-24D2CE2DB1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972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57B29C6-9A1C-F5DE-63A1-8FBBA4F39670}"/>
              </a:ext>
            </a:extLst>
          </p:cNvPr>
          <p:cNvSpPr txBox="1"/>
          <p:nvPr/>
        </p:nvSpPr>
        <p:spPr>
          <a:xfrm>
            <a:off x="8359548" y="290067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0" name="yt_shape_11580"/>
          <p:cNvSpPr txBox="1"/>
          <p:nvPr/>
        </p:nvSpPr>
        <p:spPr>
          <a:xfrm>
            <a:off x="540001" y="836712"/>
            <a:ext cx="10859610" cy="1872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如图，小红同学用自制的直角三角形纸板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测量树的高度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，她调整自己的位置，设法使斜边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保持水平，并且边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在同一直线上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已知纸板的两条直角边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，测得斜边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离地面的高度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，求树高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584" name="yt_shape_11584"/>
          <p:cNvSpPr txBox="1"/>
          <p:nvPr/>
        </p:nvSpPr>
        <p:spPr>
          <a:xfrm>
            <a:off x="539881" y="48401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81" name="yt_shape_11581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04312" y="3285519"/>
            <a:ext cx="2495298" cy="1877328"/>
            <a:chOff x="0" y="0"/>
            <a:chExt cx="2495298" cy="1877328"/>
          </a:xfrm>
        </p:grpSpPr>
        <p:pic>
          <p:nvPicPr>
            <p:cNvPr id="2" name="yt_image_11581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95298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83" name="yt_shape_11583"/>
            <p:cNvSpPr txBox="1"/>
            <p:nvPr/>
          </p:nvSpPr>
          <p:spPr>
            <a:xfrm>
              <a:off x="714368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585">
                <a:extLst>
                  <a:ext uri="{FF2B5EF4-FFF2-40B4-BE49-F238E27FC236}">
                    <a16:creationId xmlns:a16="http://schemas.microsoft.com/office/drawing/2014/main" id="{5BBCA124-6F5A-8A90-73DF-5D08FD6E8F7D}"/>
                  </a:ext>
                </a:extLst>
              </p:cNvPr>
              <p:cNvSpPr txBox="1"/>
              <p:nvPr/>
            </p:nvSpPr>
            <p:spPr>
              <a:xfrm>
                <a:off x="495815" y="2774728"/>
                <a:ext cx="5783635" cy="25563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树高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3" name="yt_shape_11585">
                <a:extLst>
                  <a:ext uri="{FF2B5EF4-FFF2-40B4-BE49-F238E27FC236}">
                    <a16:creationId xmlns:a16="http://schemas.microsoft.com/office/drawing/2014/main" id="{5BBCA124-6F5A-8A90-73DF-5D08FD6E8F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815" y="2774728"/>
                <a:ext cx="5783635" cy="2556341"/>
              </a:xfrm>
              <a:prstGeom prst="rect">
                <a:avLst/>
              </a:prstGeom>
              <a:blipFill>
                <a:blip r:embed="rId3"/>
                <a:stretch>
                  <a:fillRect l="-3161" t="-1905" r="-2107" b="-6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04850EE-9431-3044-9F7A-12F5C75102E6}"/>
              </a:ext>
            </a:extLst>
          </p:cNvPr>
          <p:cNvSpPr txBox="1"/>
          <p:nvPr/>
        </p:nvSpPr>
        <p:spPr>
          <a:xfrm>
            <a:off x="405804" y="2727922"/>
            <a:ext cx="590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11B1D8-0090-0C35-3E0F-25277743120C}"/>
              </a:ext>
            </a:extLst>
          </p:cNvPr>
          <p:cNvSpPr txBox="1"/>
          <p:nvPr/>
        </p:nvSpPr>
        <p:spPr>
          <a:xfrm>
            <a:off x="405804" y="3203410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C4AAE4E-CC75-67DD-930F-20B02B6615DD}"/>
                  </a:ext>
                </a:extLst>
              </p:cNvPr>
              <p:cNvSpPr txBox="1"/>
              <p:nvPr/>
            </p:nvSpPr>
            <p:spPr>
              <a:xfrm>
                <a:off x="405804" y="3678898"/>
                <a:ext cx="3281490" cy="77439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C4AAE4E-CC75-67DD-930F-20B02B6615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804" y="3678898"/>
                <a:ext cx="3281490" cy="774396"/>
              </a:xfrm>
              <a:prstGeom prst="rect">
                <a:avLst/>
              </a:prstGeom>
              <a:blipFill>
                <a:blip r:embed="rId4"/>
                <a:stretch>
                  <a:fillRect l="-2974" r="-2974" b="-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A8D687B-9418-6E1C-5894-9A5C77E9D080}"/>
              </a:ext>
            </a:extLst>
          </p:cNvPr>
          <p:cNvSpPr txBox="1"/>
          <p:nvPr/>
        </p:nvSpPr>
        <p:spPr>
          <a:xfrm>
            <a:off x="405804" y="4359682"/>
            <a:ext cx="2321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2D48D5-445D-71F9-9FBE-DBC69A8E62FA}"/>
              </a:ext>
            </a:extLst>
          </p:cNvPr>
          <p:cNvSpPr txBox="1"/>
          <p:nvPr/>
        </p:nvSpPr>
        <p:spPr>
          <a:xfrm>
            <a:off x="405804" y="4835170"/>
            <a:ext cx="56728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树高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8" name="yt_shape_11588"/>
          <p:cNvSpPr txBox="1"/>
          <p:nvPr/>
        </p:nvSpPr>
        <p:spPr>
          <a:xfrm>
            <a:off x="540119" y="255255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如图，数学活动小组为了测量学校旗杆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的高度，使用长为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的竹竿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作为测量工具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移动竹竿，使竹竿顶端的影子与旗杆顶端的影子在地面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处重合，测得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，则旗杆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pic>
        <p:nvPicPr>
          <p:cNvPr id="11589" name="yt_image_115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933" y="4144484"/>
            <a:ext cx="1618133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38E8BF-DD9A-A550-F04C-717249EECAEB}"/>
              </a:ext>
            </a:extLst>
          </p:cNvPr>
          <p:cNvSpPr txBox="1"/>
          <p:nvPr/>
        </p:nvSpPr>
        <p:spPr>
          <a:xfrm>
            <a:off x="8916246" y="3456724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0037">
            <a:extLst>
              <a:ext uri="{FF2B5EF4-FFF2-40B4-BE49-F238E27FC236}">
                <a16:creationId xmlns:a16="http://schemas.microsoft.com/office/drawing/2014/main" id="{93851F43-3E62-B93E-F0B3-3253854AB306}"/>
              </a:ext>
            </a:extLst>
          </p:cNvPr>
          <p:cNvSpPr txBox="1"/>
          <p:nvPr/>
        </p:nvSpPr>
        <p:spPr>
          <a:xfrm>
            <a:off x="540119" y="2099032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图形没看准导致比例式列错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4" name="yt_shape_1697709168870">
            <a:extLst>
              <a:ext uri="{FF2B5EF4-FFF2-40B4-BE49-F238E27FC236}">
                <a16:creationId xmlns:a16="http://schemas.microsoft.com/office/drawing/2014/main" id="{44C3BF62-AE2D-A43A-BBB6-3C25F89659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2160242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2" name="yt_shape_11592"/>
          <p:cNvSpPr txBox="1"/>
          <p:nvPr/>
        </p:nvSpPr>
        <p:spPr>
          <a:xfrm>
            <a:off x="540000" y="188031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591" name="yt_image_11591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8031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94" name="yt_shape_11594"/>
          <p:cNvSpPr txBox="1"/>
          <p:nvPr/>
        </p:nvSpPr>
        <p:spPr>
          <a:xfrm>
            <a:off x="540119" y="257218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如图所示，小明探究视力表的相关内容：当测试距离为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时，标准视力表中最大的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字高度为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72.7mm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，当测试距离为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时，最大的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字高度为（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98" name="yt_table_1159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953579"/>
              </p:ext>
            </p:extLst>
          </p:nvPr>
        </p:nvGraphicFramePr>
        <p:xfrm>
          <a:off x="540000" y="3538478"/>
          <a:ext cx="5146993" cy="950976"/>
        </p:xfrm>
        <a:graphic>
          <a:graphicData uri="http://schemas.openxmlformats.org/drawingml/2006/table">
            <a:tbl>
              <a:tblPr/>
              <a:tblGrid>
                <a:gridCol w="3124518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2022475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A.121.17mm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B.43.62mm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C.29.08mm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D.4.36mm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</a:tbl>
          </a:graphicData>
        </a:graphic>
      </p:graphicFrame>
      <p:grpSp>
        <p:nvGrpSpPr>
          <p:cNvPr id="11595" name="yt_shape_11595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71912" y="3538478"/>
            <a:ext cx="2878205" cy="1799604"/>
            <a:chOff x="0" y="0"/>
            <a:chExt cx="2878205" cy="1799604"/>
          </a:xfrm>
        </p:grpSpPr>
        <p:pic>
          <p:nvPicPr>
            <p:cNvPr id="2" name="yt_image_1159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878205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7" name="yt_shape_11597"/>
            <p:cNvSpPr txBox="1"/>
            <p:nvPr/>
          </p:nvSpPr>
          <p:spPr>
            <a:xfrm>
              <a:off x="905821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CBD54D0-54E5-FC49-9DF7-9ED48B159379}"/>
              </a:ext>
            </a:extLst>
          </p:cNvPr>
          <p:cNvSpPr txBox="1"/>
          <p:nvPr/>
        </p:nvSpPr>
        <p:spPr>
          <a:xfrm>
            <a:off x="10294196" y="3000865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1619</Words>
  <Application>Microsoft Office PowerPoint</Application>
  <PresentationFormat>宽屏</PresentationFormat>
  <Paragraphs>98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47</cp:revision>
  <dcterms:created xsi:type="dcterms:W3CDTF">2023-05-05T05:33:04Z</dcterms:created>
  <dcterms:modified xsi:type="dcterms:W3CDTF">2023-10-21T04:30:53Z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