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3" r:id="rId8"/>
    <p:sldId id="374" r:id="rId9"/>
    <p:sldId id="375" r:id="rId10"/>
    <p:sldId id="376" r:id="rId11"/>
    <p:sldId id="377" r:id="rId12"/>
    <p:sldId id="378" r:id="rId13"/>
    <p:sldId id="380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8.bin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4" name="yt_shape_14154"/>
          <p:cNvSpPr txBox="1"/>
          <p:nvPr/>
        </p:nvSpPr>
        <p:spPr>
          <a:xfrm>
            <a:off x="540000" y="1282848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55" name="yt_shape_14155"/>
          <p:cNvSpPr txBox="1"/>
          <p:nvPr/>
        </p:nvSpPr>
        <p:spPr>
          <a:xfrm>
            <a:off x="540000" y="1769012"/>
            <a:ext cx="56858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下列四组图形中，一定相似的是（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56" name="yt_table_141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804217"/>
              </p:ext>
            </p:extLst>
          </p:nvPr>
        </p:nvGraphicFramePr>
        <p:xfrm>
          <a:off x="540000" y="2255176"/>
          <a:ext cx="4513263" cy="1901952"/>
        </p:xfrm>
        <a:graphic>
          <a:graphicData uri="http://schemas.openxmlformats.org/drawingml/2006/table">
            <a:tbl>
              <a:tblPr/>
              <a:tblGrid>
                <a:gridCol w="45132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两个矩形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正方形与菱形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两个周长相等的直角三角形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正五边形与正五边形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58" name="yt_shape_14158"/>
              <p:cNvSpPr txBox="1"/>
              <p:nvPr/>
            </p:nvSpPr>
            <p:spPr>
              <a:xfrm>
                <a:off x="540119" y="4207496"/>
                <a:ext cx="11111999" cy="12014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的图象，在每个象限内，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的增大而增大，则满足条件的非负整数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58" name="yt_shape_1415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07496"/>
                <a:ext cx="11111999" cy="1201483"/>
              </a:xfrm>
              <a:prstGeom prst="rect">
                <a:avLst/>
              </a:prstGeom>
              <a:blipFill>
                <a:blip r:embed="rId2"/>
                <a:stretch>
                  <a:fillRect l="-1701" r="-1537" b="-14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60" name="yt_table_141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96504"/>
              </p:ext>
            </p:extLst>
          </p:nvPr>
        </p:nvGraphicFramePr>
        <p:xfrm>
          <a:off x="540000" y="5459767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8AED393-2597-8F8C-AE7D-BD8B9AAF5F20}"/>
              </a:ext>
            </a:extLst>
          </p:cNvPr>
          <p:cNvSpPr txBox="1"/>
          <p:nvPr/>
        </p:nvSpPr>
        <p:spPr>
          <a:xfrm>
            <a:off x="5402989" y="172220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FE8C07-EF4C-55CF-43BC-5839C8E2F74D}"/>
              </a:ext>
            </a:extLst>
          </p:cNvPr>
          <p:cNvSpPr txBox="1"/>
          <p:nvPr/>
        </p:nvSpPr>
        <p:spPr>
          <a:xfrm>
            <a:off x="2871046" y="491938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12" name="yt_shape_14212"/>
              <p:cNvSpPr txBox="1"/>
              <p:nvPr/>
            </p:nvSpPr>
            <p:spPr>
              <a:xfrm>
                <a:off x="540119" y="1514900"/>
                <a:ext cx="11460537" cy="3708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的图象相交于点（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）求这两个函数的解析式；（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）这两个函数图象的另一个交点的坐标为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212" name="yt_shape_14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4900"/>
                <a:ext cx="11460537" cy="3708066"/>
              </a:xfrm>
              <a:prstGeom prst="rect">
                <a:avLst/>
              </a:prstGeom>
              <a:blipFill>
                <a:blip r:embed="rId2"/>
                <a:stretch>
                  <a:fillRect l="-1649" r="-1383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B4621B-D790-5D57-74EB-3B0C5C4463EF}"/>
                  </a:ext>
                </a:extLst>
              </p:cNvPr>
              <p:cNvSpPr txBox="1"/>
              <p:nvPr/>
            </p:nvSpPr>
            <p:spPr>
              <a:xfrm>
                <a:off x="6744072" y="2420888"/>
                <a:ext cx="177171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B4621B-D790-5D57-74EB-3B0C5C446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072" y="2420888"/>
                <a:ext cx="1771714" cy="8051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671D13-6D15-7DF4-338D-A592115C434D}"/>
                  </a:ext>
                </a:extLst>
              </p:cNvPr>
              <p:cNvSpPr txBox="1"/>
              <p:nvPr/>
            </p:nvSpPr>
            <p:spPr>
              <a:xfrm>
                <a:off x="703983" y="3178741"/>
                <a:ext cx="5876226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671D13-6D15-7DF4-338D-A592115C4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83" y="3178741"/>
                <a:ext cx="5876226" cy="775919"/>
              </a:xfrm>
              <a:prstGeom prst="rect">
                <a:avLst/>
              </a:prstGeom>
              <a:blipFill>
                <a:blip r:embed="rId4"/>
                <a:stretch>
                  <a:fillRect l="-1556" r="-1660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E7A976D-DC9F-FC3A-3892-3D07F9543B16}"/>
              </a:ext>
            </a:extLst>
          </p:cNvPr>
          <p:cNvSpPr txBox="1"/>
          <p:nvPr/>
        </p:nvSpPr>
        <p:spPr>
          <a:xfrm>
            <a:off x="703983" y="3861048"/>
            <a:ext cx="244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BE94D9-F81C-AE20-26F5-4A08A83AC0BA}"/>
                  </a:ext>
                </a:extLst>
              </p:cNvPr>
              <p:cNvSpPr txBox="1"/>
              <p:nvPr/>
            </p:nvSpPr>
            <p:spPr>
              <a:xfrm>
                <a:off x="703983" y="4336536"/>
                <a:ext cx="2627631" cy="7361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BE94D9-F81C-AE20-26F5-4A08A83AC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83" y="4336536"/>
                <a:ext cx="2627631" cy="736105"/>
              </a:xfrm>
              <a:prstGeom prst="rect">
                <a:avLst/>
              </a:prstGeom>
              <a:blipFill>
                <a:blip r:embed="rId5"/>
                <a:stretch>
                  <a:fillRect l="-3472" r="-3704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000" y="836712"/>
            <a:ext cx="11111999" cy="2836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分）如图，数学兴趣小组的同学们想利用树影长测量树高，课外活动时在阳光下他们测得一根长为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的竹竿的影长是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，但当他们马上测量树高时，发现树的影子不全落在地面上，有一部分影子落在教学楼的台阶上，且影子的末端刚好落在最后一级台阶的上端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处，小组同学认为继续测量也可以求出树高，他们测得落在地面的影长为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，台阶总的高度为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，水平总宽度为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，请你和他们一起算一下，树高为多少？（假设两次测量时太阳光线是平行的）</a:t>
            </a:r>
          </a:p>
        </p:txBody>
      </p:sp>
      <p:pic>
        <p:nvPicPr>
          <p:cNvPr id="14222" name="yt_image_142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5711" y="3875897"/>
            <a:ext cx="3260338" cy="153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24" name="yt_shape_14224"/>
              <p:cNvSpPr txBox="1"/>
              <p:nvPr/>
            </p:nvSpPr>
            <p:spPr>
              <a:xfrm>
                <a:off x="209347" y="645175"/>
                <a:ext cx="6258123" cy="4679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解：延长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交地面于点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MANC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即大树的高度为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224" name="yt_shape_14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47" y="645175"/>
                <a:ext cx="6258123" cy="4679551"/>
              </a:xfrm>
              <a:prstGeom prst="rect">
                <a:avLst/>
              </a:prstGeom>
              <a:blipFill>
                <a:blip r:embed="rId2"/>
                <a:stretch>
                  <a:fillRect l="-2921" t="-1173" r="-1947" b="-3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F0EB6D-8EC9-A8C4-ADE0-970BDB1D7FC4}"/>
              </a:ext>
            </a:extLst>
          </p:cNvPr>
          <p:cNvSpPr txBox="1"/>
          <p:nvPr/>
        </p:nvSpPr>
        <p:spPr>
          <a:xfrm>
            <a:off x="119336" y="1052736"/>
            <a:ext cx="637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交地面于点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A163F1-ED45-9513-6FBD-8F95EE132BDA}"/>
              </a:ext>
            </a:extLst>
          </p:cNvPr>
          <p:cNvSpPr txBox="1"/>
          <p:nvPr/>
        </p:nvSpPr>
        <p:spPr>
          <a:xfrm>
            <a:off x="6269403" y="1052736"/>
            <a:ext cx="584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MANC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62422B-66D6-9873-E488-D71768A8A758}"/>
              </a:ext>
            </a:extLst>
          </p:cNvPr>
          <p:cNvSpPr txBox="1"/>
          <p:nvPr/>
        </p:nvSpPr>
        <p:spPr>
          <a:xfrm>
            <a:off x="119336" y="1549345"/>
            <a:ext cx="624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E01847-92AC-AAF8-BE2F-E2A7B17A1308}"/>
              </a:ext>
            </a:extLst>
          </p:cNvPr>
          <p:cNvSpPr txBox="1"/>
          <p:nvPr/>
        </p:nvSpPr>
        <p:spPr>
          <a:xfrm>
            <a:off x="119336" y="2024833"/>
            <a:ext cx="428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2163B2-A039-090C-6D44-FBA641D1ABB9}"/>
                  </a:ext>
                </a:extLst>
              </p:cNvPr>
              <p:cNvSpPr txBox="1"/>
              <p:nvPr/>
            </p:nvSpPr>
            <p:spPr>
              <a:xfrm>
                <a:off x="119336" y="2500321"/>
                <a:ext cx="492601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2163B2-A039-090C-6D44-FBA641D1AB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2500321"/>
                <a:ext cx="4926013" cy="772110"/>
              </a:xfrm>
              <a:prstGeom prst="rect">
                <a:avLst/>
              </a:prstGeom>
              <a:blipFill>
                <a:blip r:embed="rId3"/>
                <a:stretch>
                  <a:fillRect l="-1980" r="-21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D14CF5B-CA5C-981E-97D8-918DC917ADA5}"/>
              </a:ext>
            </a:extLst>
          </p:cNvPr>
          <p:cNvSpPr txBox="1"/>
          <p:nvPr/>
        </p:nvSpPr>
        <p:spPr>
          <a:xfrm>
            <a:off x="119336" y="3178819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32E8242-B22A-D479-B067-82DE30D1F597}"/>
                  </a:ext>
                </a:extLst>
              </p:cNvPr>
              <p:cNvSpPr txBox="1"/>
              <p:nvPr/>
            </p:nvSpPr>
            <p:spPr>
              <a:xfrm>
                <a:off x="119336" y="3654307"/>
                <a:ext cx="479202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32E8242-B22A-D479-B067-82DE30D1F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336" y="3654307"/>
                <a:ext cx="4792027" cy="772109"/>
              </a:xfrm>
              <a:prstGeom prst="rect">
                <a:avLst/>
              </a:prstGeom>
              <a:blipFill>
                <a:blip r:embed="rId4"/>
                <a:stretch>
                  <a:fillRect l="-2036" r="-19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13C3147-1A80-EE89-E7EB-4B24D8475FF9}"/>
              </a:ext>
            </a:extLst>
          </p:cNvPr>
          <p:cNvSpPr txBox="1"/>
          <p:nvPr/>
        </p:nvSpPr>
        <p:spPr>
          <a:xfrm>
            <a:off x="119336" y="4332804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BCF191-74B5-3EBE-DDA7-71C8519FF7CD}"/>
              </a:ext>
            </a:extLst>
          </p:cNvPr>
          <p:cNvSpPr txBox="1"/>
          <p:nvPr/>
        </p:nvSpPr>
        <p:spPr>
          <a:xfrm>
            <a:off x="119336" y="4808292"/>
            <a:ext cx="2778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即大树的高度为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4226">
            <a:extLst>
              <a:ext uri="{FF2B5EF4-FFF2-40B4-BE49-F238E27FC236}">
                <a16:creationId xmlns:a16="http://schemas.microsoft.com/office/drawing/2014/main" id="{47869C1D-81DC-EBF2-775F-5683A156E03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00256" y="3861048"/>
            <a:ext cx="3044372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4222">
            <a:extLst>
              <a:ext uri="{FF2B5EF4-FFF2-40B4-BE49-F238E27FC236}">
                <a16:creationId xmlns:a16="http://schemas.microsoft.com/office/drawing/2014/main" id="{4FDB9B2B-2E0E-5B09-C609-BC45150D55A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84290" y="1799611"/>
            <a:ext cx="3260338" cy="153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9" name="yt_shape_14229"/>
          <p:cNvSpPr txBox="1"/>
          <p:nvPr/>
        </p:nvSpPr>
        <p:spPr>
          <a:xfrm>
            <a:off x="540000" y="69269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匀速运动，同时动点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出发，在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匀速运动，设运动时间为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30" name="yt_image_1423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9182" y="2628275"/>
            <a:ext cx="1092817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5E3828-264B-EA80-45F4-808BD2CD8E74}"/>
              </a:ext>
            </a:extLst>
          </p:cNvPr>
          <p:cNvSpPr txBox="1"/>
          <p:nvPr/>
        </p:nvSpPr>
        <p:spPr>
          <a:xfrm>
            <a:off x="539881" y="2471994"/>
            <a:ext cx="584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解：根据题意，得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5780BB-E5A5-7656-0BAC-C2DDD9282A1E}"/>
                  </a:ext>
                </a:extLst>
              </p:cNvPr>
              <p:cNvSpPr txBox="1"/>
              <p:nvPr/>
            </p:nvSpPr>
            <p:spPr>
              <a:xfrm>
                <a:off x="539881" y="2836613"/>
                <a:ext cx="434492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5780BB-E5A5-7656-0BAC-C2DDD9282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836613"/>
                <a:ext cx="4344924" cy="630441"/>
              </a:xfrm>
              <a:prstGeom prst="rect">
                <a:avLst/>
              </a:prstGeom>
              <a:blipFill>
                <a:blip r:embed="rId3"/>
                <a:stretch>
                  <a:fillRect l="-2247" r="-2107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EFF653-9450-9976-CDF2-1243423CB18D}"/>
              </a:ext>
            </a:extLst>
          </p:cNvPr>
          <p:cNvSpPr txBox="1"/>
          <p:nvPr/>
        </p:nvSpPr>
        <p:spPr>
          <a:xfrm>
            <a:off x="4799856" y="2889437"/>
            <a:ext cx="406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3A0D92-103F-54A9-F827-D22F76A87BC7}"/>
                  </a:ext>
                </a:extLst>
              </p:cNvPr>
              <p:cNvSpPr txBox="1"/>
              <p:nvPr/>
            </p:nvSpPr>
            <p:spPr>
              <a:xfrm>
                <a:off x="539881" y="3179762"/>
                <a:ext cx="470306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3A0D92-103F-54A9-F827-D22F76A87B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179762"/>
                <a:ext cx="4703064" cy="772110"/>
              </a:xfrm>
              <a:prstGeom prst="rect">
                <a:avLst/>
              </a:prstGeom>
              <a:blipFill>
                <a:blip r:embed="rId4"/>
                <a:stretch>
                  <a:fillRect l="-2075" r="-20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8FABDF-F09B-14E7-59BD-BD84634D62AE}"/>
                  </a:ext>
                </a:extLst>
              </p:cNvPr>
              <p:cNvSpPr txBox="1"/>
              <p:nvPr/>
            </p:nvSpPr>
            <p:spPr>
              <a:xfrm>
                <a:off x="539881" y="3783052"/>
                <a:ext cx="310229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8FABDF-F09B-14E7-59BD-BD84634D62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783052"/>
                <a:ext cx="3102293" cy="775792"/>
              </a:xfrm>
              <a:prstGeom prst="rect">
                <a:avLst/>
              </a:prstGeom>
              <a:blipFill>
                <a:blip r:embed="rId5"/>
                <a:stretch>
                  <a:fillRect l="-3150" r="-334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F5259C-FE6C-EB65-AEFE-757006115D20}"/>
                  </a:ext>
                </a:extLst>
              </p:cNvPr>
              <p:cNvSpPr txBox="1"/>
              <p:nvPr/>
            </p:nvSpPr>
            <p:spPr>
              <a:xfrm>
                <a:off x="539881" y="4366026"/>
                <a:ext cx="470293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4F5259C-FE6C-EB65-AEFE-757006115D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366026"/>
                <a:ext cx="4702937" cy="769379"/>
              </a:xfrm>
              <a:prstGeom prst="rect">
                <a:avLst/>
              </a:prstGeom>
              <a:blipFill>
                <a:blip r:embed="rId6"/>
                <a:stretch>
                  <a:fillRect l="-2075" r="-20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301253C-F4AF-D564-7E1F-3BBE97D97A64}"/>
                  </a:ext>
                </a:extLst>
              </p:cNvPr>
              <p:cNvSpPr txBox="1"/>
              <p:nvPr/>
            </p:nvSpPr>
            <p:spPr>
              <a:xfrm>
                <a:off x="539881" y="4997445"/>
                <a:ext cx="3182875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301253C-F4AF-D564-7E1F-3BBE97D97A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997445"/>
                <a:ext cx="3182875" cy="776047"/>
              </a:xfrm>
              <a:prstGeom prst="rect">
                <a:avLst/>
              </a:prstGeom>
              <a:blipFill>
                <a:blip r:embed="rId7"/>
                <a:stretch>
                  <a:fillRect l="-3065" r="-30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236168E-7BB1-8457-C525-6CB6AEF9E348}"/>
              </a:ext>
            </a:extLst>
          </p:cNvPr>
          <p:cNvSpPr txBox="1"/>
          <p:nvPr/>
        </p:nvSpPr>
        <p:spPr>
          <a:xfrm>
            <a:off x="544430" y="5709184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综上所述，若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相似，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DF73CC-22C9-DD81-B29E-7242463BFCDF}"/>
                  </a:ext>
                </a:extLst>
              </p:cNvPr>
              <p:cNvSpPr txBox="1"/>
              <p:nvPr/>
            </p:nvSpPr>
            <p:spPr>
              <a:xfrm>
                <a:off x="629892" y="6041272"/>
                <a:ext cx="1664398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DF73CC-22C9-DD81-B29E-7242463BF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6041272"/>
                <a:ext cx="1664398" cy="727278"/>
              </a:xfrm>
              <a:prstGeom prst="rect">
                <a:avLst/>
              </a:prstGeom>
              <a:blipFill>
                <a:blip r:embed="rId8"/>
                <a:stretch>
                  <a:fillRect l="-5495" r="-622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2" name="yt_shape_14162"/>
          <p:cNvSpPr txBox="1"/>
          <p:nvPr/>
        </p:nvSpPr>
        <p:spPr>
          <a:xfrm>
            <a:off x="540119" y="212454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，则图中相似三角形共有（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66" name="yt_table_141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02094"/>
              </p:ext>
            </p:extLst>
          </p:nvPr>
        </p:nvGraphicFramePr>
        <p:xfrm>
          <a:off x="540000" y="309083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grpSp>
        <p:nvGrpSpPr>
          <p:cNvPr id="14163" name="yt_shape_14163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7305" y="3090839"/>
            <a:ext cx="1702553" cy="2003058"/>
            <a:chOff x="0" y="0"/>
            <a:chExt cx="1702553" cy="2003058"/>
          </a:xfrm>
        </p:grpSpPr>
        <p:pic>
          <p:nvPicPr>
            <p:cNvPr id="2" name="yt_image_1416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2553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5" name="yt_shape_14165"/>
            <p:cNvSpPr txBox="1"/>
            <p:nvPr/>
          </p:nvSpPr>
          <p:spPr>
            <a:xfrm>
              <a:off x="317995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67ED72-BE9E-86B2-0C78-6D409C99A3F2}"/>
              </a:ext>
            </a:extLst>
          </p:cNvPr>
          <p:cNvSpPr txBox="1"/>
          <p:nvPr/>
        </p:nvSpPr>
        <p:spPr>
          <a:xfrm>
            <a:off x="907308" y="255322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40119" y="1895334"/>
            <a:ext cx="10744573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如图所示是一种雨伞的截面图，伞骨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，支撑杆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滑动时，雨伞开闭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，此时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两点之间的距离等于（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72" name="yt_table_141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379895"/>
              </p:ext>
            </p:extLst>
          </p:nvPr>
        </p:nvGraphicFramePr>
        <p:xfrm>
          <a:off x="540000" y="3341760"/>
          <a:ext cx="4334193" cy="950976"/>
        </p:xfrm>
        <a:graphic>
          <a:graphicData uri="http://schemas.openxmlformats.org/drawingml/2006/table">
            <a:tbl>
              <a:tblPr/>
              <a:tblGrid>
                <a:gridCol w="2624455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grpSp>
        <p:nvGrpSpPr>
          <p:cNvPr id="14169" name="yt_shape_14169_skip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6322" y="3341760"/>
            <a:ext cx="2033609" cy="1981341"/>
            <a:chOff x="0" y="0"/>
            <a:chExt cx="2033609" cy="1981341"/>
          </a:xfrm>
        </p:grpSpPr>
        <p:pic>
          <p:nvPicPr>
            <p:cNvPr id="2" name="yt_image_1416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3609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71" name="yt_shape_14171"/>
            <p:cNvSpPr txBox="1"/>
            <p:nvPr/>
          </p:nvSpPr>
          <p:spPr>
            <a:xfrm>
              <a:off x="483523" y="1621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19214B-9252-A1FB-6E8B-06F61946F554}"/>
              </a:ext>
            </a:extLst>
          </p:cNvPr>
          <p:cNvSpPr txBox="1"/>
          <p:nvPr/>
        </p:nvSpPr>
        <p:spPr>
          <a:xfrm>
            <a:off x="907308" y="27995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74" name="yt_shape_14174"/>
              <p:cNvSpPr txBox="1"/>
              <p:nvPr/>
            </p:nvSpPr>
            <p:spPr>
              <a:xfrm>
                <a:off x="540119" y="1942635"/>
                <a:ext cx="11111999" cy="18063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为边作正方形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74" name="yt_shape_1417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42635"/>
                <a:ext cx="11111999" cy="1806328"/>
              </a:xfrm>
              <a:prstGeom prst="rect">
                <a:avLst/>
              </a:prstGeom>
              <a:blipFill>
                <a:blip r:embed="rId2"/>
                <a:stretch>
                  <a:fillRect l="-1701" r="-604" b="-9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77" name="yt_table_141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266444"/>
              </p:ext>
            </p:extLst>
          </p:nvPr>
        </p:nvGraphicFramePr>
        <p:xfrm>
          <a:off x="540000" y="3799751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pic>
        <p:nvPicPr>
          <p:cNvPr id="14176" name="yt_image_14176_skip" title="H_116.1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9857" y="3799751"/>
            <a:ext cx="188004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2A7AB3-7C05-466C-279F-1AC3F92D590D}"/>
              </a:ext>
            </a:extLst>
          </p:cNvPr>
          <p:cNvSpPr txBox="1"/>
          <p:nvPr/>
        </p:nvSpPr>
        <p:spPr>
          <a:xfrm>
            <a:off x="2261446" y="325352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9" name="yt_shape_14179"/>
          <p:cNvSpPr txBox="1"/>
          <p:nvPr/>
        </p:nvSpPr>
        <p:spPr>
          <a:xfrm>
            <a:off x="540000" y="167683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80" name="yt_shape_14180"/>
              <p:cNvSpPr txBox="1"/>
              <p:nvPr/>
            </p:nvSpPr>
            <p:spPr>
              <a:xfrm>
                <a:off x="540000" y="2162996"/>
                <a:ext cx="528792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中，相应的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80" name="yt_shape_1418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2996"/>
                <a:ext cx="5287922" cy="642292"/>
              </a:xfrm>
              <a:prstGeom prst="rect">
                <a:avLst/>
              </a:prstGeom>
              <a:blipFill>
                <a:blip r:embed="rId2"/>
                <a:stretch>
                  <a:fillRect l="-3576" r="-26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82" name="yt_shape_14182"/>
          <p:cNvSpPr txBox="1"/>
          <p:nvPr/>
        </p:nvSpPr>
        <p:spPr>
          <a:xfrm>
            <a:off x="540000" y="2856076"/>
            <a:ext cx="95378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86" name="yt_shape_14186"/>
          <p:cNvSpPr txBox="1"/>
          <p:nvPr/>
        </p:nvSpPr>
        <p:spPr>
          <a:xfrm>
            <a:off x="540000" y="52185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83" name="yt_shape_14183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361" y="3335379"/>
            <a:ext cx="1543276" cy="1832751"/>
            <a:chOff x="0" y="0"/>
            <a:chExt cx="1543276" cy="1832751"/>
          </a:xfrm>
        </p:grpSpPr>
        <p:pic>
          <p:nvPicPr>
            <p:cNvPr id="2" name="yt_image_14183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3276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85" name="yt_shape_14185"/>
            <p:cNvSpPr txBox="1"/>
            <p:nvPr/>
          </p:nvSpPr>
          <p:spPr>
            <a:xfrm>
              <a:off x="238357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C62B59-EE75-ECFD-AF5E-A9A9BF52F30C}"/>
                  </a:ext>
                </a:extLst>
              </p:cNvPr>
              <p:cNvSpPr txBox="1"/>
              <p:nvPr/>
            </p:nvSpPr>
            <p:spPr>
              <a:xfrm>
                <a:off x="5177183" y="2116190"/>
                <a:ext cx="308674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8, 'hasSerialNum': 1, 'mathAnswerShape': 1}">
                <a:extLst>
                  <a:ext uri="{FF2B5EF4-FFF2-40B4-BE49-F238E27FC236}">
                    <a16:creationId xmlns:a16="http://schemas.microsoft.com/office/drawing/2014/main" id="{92C62B59-EE75-ECFD-AF5E-A9A9BF52F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183" y="2116190"/>
                <a:ext cx="308674" cy="7296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1AA018D-D0FE-F6A0-31D4-07BA80C6E22E}"/>
              </a:ext>
            </a:extLst>
          </p:cNvPr>
          <p:cNvCxnSpPr/>
          <p:nvPr/>
        </p:nvCxnSpPr>
        <p:spPr>
          <a:xfrm>
            <a:off x="4962394" y="2818126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5F162857-7302-4869-1807-5743D6934410}"/>
              </a:ext>
            </a:extLst>
          </p:cNvPr>
          <p:cNvSpPr txBox="1"/>
          <p:nvPr/>
        </p:nvSpPr>
        <p:spPr>
          <a:xfrm>
            <a:off x="9362214" y="280927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7" name="yt_shape_14187"/>
              <p:cNvSpPr txBox="1"/>
              <p:nvPr/>
            </p:nvSpPr>
            <p:spPr>
              <a:xfrm>
                <a:off x="540119" y="1703200"/>
                <a:ext cx="11111999" cy="1116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图象上的两点，过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轴，则图中阴影部分的面积为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7" name="yt_shape_14187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3200"/>
                <a:ext cx="11111999" cy="1116972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92" name="yt_shape_14192"/>
          <p:cNvSpPr txBox="1"/>
          <p:nvPr/>
        </p:nvSpPr>
        <p:spPr>
          <a:xfrm>
            <a:off x="540000" y="51921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89" name="yt_shape_14189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317" y="3023324"/>
            <a:ext cx="1673364" cy="2118501"/>
            <a:chOff x="0" y="0"/>
            <a:chExt cx="1673364" cy="2118501"/>
          </a:xfrm>
        </p:grpSpPr>
        <p:pic>
          <p:nvPicPr>
            <p:cNvPr id="2" name="yt_image_1418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3364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1" name="yt_shape_14191"/>
            <p:cNvSpPr txBox="1"/>
            <p:nvPr/>
          </p:nvSpPr>
          <p:spPr>
            <a:xfrm>
              <a:off x="303401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FCA0A1-3B50-AD16-11FC-70F9718500D3}"/>
              </a:ext>
            </a:extLst>
          </p:cNvPr>
          <p:cNvSpPr txBox="1"/>
          <p:nvPr/>
        </p:nvSpPr>
        <p:spPr>
          <a:xfrm>
            <a:off x="6950921" y="2338194"/>
            <a:ext cx="3324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3" name="yt_shape_14193"/>
              <p:cNvSpPr txBox="1"/>
              <p:nvPr/>
            </p:nvSpPr>
            <p:spPr>
              <a:xfrm>
                <a:off x="540119" y="1802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位似，位似中心是点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3" name="yt_shape_1419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2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r="-988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98" name="yt_shape_14198"/>
          <p:cNvSpPr txBox="1"/>
          <p:nvPr/>
        </p:nvSpPr>
        <p:spPr>
          <a:xfrm>
            <a:off x="540000" y="50933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95" name="yt_shape_14195" title="H_164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7172" y="2951950"/>
            <a:ext cx="1637654" cy="2091069"/>
            <a:chOff x="0" y="0"/>
            <a:chExt cx="1637654" cy="2091069"/>
          </a:xfrm>
        </p:grpSpPr>
        <p:pic>
          <p:nvPicPr>
            <p:cNvPr id="2" name="yt_image_1419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7654" cy="1695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7" name="yt_shape_14197"/>
            <p:cNvSpPr txBox="1"/>
            <p:nvPr/>
          </p:nvSpPr>
          <p:spPr>
            <a:xfrm>
              <a:off x="285546" y="17310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6EEC99-6440-74A6-F04F-CBBD50774DAA}"/>
                  </a:ext>
                </a:extLst>
              </p:cNvPr>
              <p:cNvSpPr txBox="1"/>
              <p:nvPr/>
            </p:nvSpPr>
            <p:spPr>
              <a:xfrm>
                <a:off x="5231904" y="2229033"/>
                <a:ext cx="10057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6EEC99-6440-74A6-F04F-CBBD50774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904" y="2229033"/>
                <a:ext cx="1005714" cy="555765"/>
              </a:xfrm>
              <a:prstGeom prst="rect">
                <a:avLst/>
              </a:prstGeom>
              <a:blipFill>
                <a:blip r:embed="rId4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CFB2B0F-742B-AD94-71BC-F634ED9C8F9E}"/>
              </a:ext>
            </a:extLst>
          </p:cNvPr>
          <p:cNvCxnSpPr/>
          <p:nvPr/>
        </p:nvCxnSpPr>
        <p:spPr>
          <a:xfrm>
            <a:off x="4836021" y="2758691"/>
            <a:ext cx="14352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9" name="yt_shape_14199"/>
              <p:cNvSpPr txBox="1"/>
              <p:nvPr/>
            </p:nvSpPr>
            <p:spPr>
              <a:xfrm>
                <a:off x="540119" y="1483880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向右平移到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位置，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的对应点是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的对应点是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9" name="yt_shape_1419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388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042" r="-768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04" name="yt_shape_14204"/>
          <p:cNvSpPr txBox="1"/>
          <p:nvPr/>
        </p:nvSpPr>
        <p:spPr>
          <a:xfrm>
            <a:off x="540000" y="54114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01" name="yt_shape_14201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7928" y="3287214"/>
            <a:ext cx="1776142" cy="2073924"/>
            <a:chOff x="0" y="0"/>
            <a:chExt cx="1776142" cy="2073924"/>
          </a:xfrm>
        </p:grpSpPr>
        <p:pic>
          <p:nvPicPr>
            <p:cNvPr id="2" name="yt_image_1420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6142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3" name="yt_shape_14203"/>
            <p:cNvSpPr txBox="1"/>
            <p:nvPr/>
          </p:nvSpPr>
          <p:spPr>
            <a:xfrm>
              <a:off x="278607" y="17139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0AFC99-F35B-B798-EC04-D1876D897864}"/>
              </a:ext>
            </a:extLst>
          </p:cNvPr>
          <p:cNvSpPr txBox="1"/>
          <p:nvPr/>
        </p:nvSpPr>
        <p:spPr>
          <a:xfrm>
            <a:off x="4225183" y="2597410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07" name="yt_shape_14207"/>
              <p:cNvSpPr txBox="1"/>
              <p:nvPr/>
            </p:nvSpPr>
            <p:spPr>
              <a:xfrm>
                <a:off x="450108" y="1915369"/>
                <a:ext cx="11244513" cy="2751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）将空水池蓄满水所需的时间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关于每小时进水量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）如果准备在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内将空水池蓄满水，那么每小时的进水量至少为多少？（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即每小时进水量至少为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9.6m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207" name="yt_shape_142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15369"/>
                <a:ext cx="11244513" cy="2751972"/>
              </a:xfrm>
              <a:prstGeom prst="rect">
                <a:avLst/>
              </a:prstGeom>
              <a:blipFill>
                <a:blip r:embed="rId2"/>
                <a:stretch>
                  <a:fillRect l="-1681" r="-1030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B9A515-B328-4A8F-D0EB-B4A3FD1551C3}"/>
              </a:ext>
            </a:extLst>
          </p:cNvPr>
          <p:cNvSpPr txBox="1"/>
          <p:nvPr/>
        </p:nvSpPr>
        <p:spPr>
          <a:xfrm>
            <a:off x="10019922" y="1841215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996C7-8A51-C4DF-AA59-0C8A9C096A78}"/>
                  </a:ext>
                </a:extLst>
              </p:cNvPr>
              <p:cNvSpPr txBox="1"/>
              <p:nvPr/>
            </p:nvSpPr>
            <p:spPr>
              <a:xfrm>
                <a:off x="10481536" y="1641698"/>
                <a:ext cx="43726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48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996C7-8A51-C4DF-AA59-0C8A9C096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1536" y="1641698"/>
                <a:ext cx="437261" cy="768617"/>
              </a:xfrm>
              <a:prstGeom prst="rect">
                <a:avLst/>
              </a:prstGeom>
              <a:blipFill>
                <a:blip r:embed="rId3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14D40-3865-BDFE-87C7-86655267C4C4}"/>
                  </a:ext>
                </a:extLst>
              </p:cNvPr>
              <p:cNvSpPr txBox="1"/>
              <p:nvPr/>
            </p:nvSpPr>
            <p:spPr>
              <a:xfrm>
                <a:off x="497379" y="3356992"/>
                <a:ext cx="653167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14D40-3865-BDFE-87C7-86655267C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356992"/>
                <a:ext cx="6531673" cy="768617"/>
              </a:xfrm>
              <a:prstGeom prst="rect">
                <a:avLst/>
              </a:prstGeom>
              <a:blipFill>
                <a:blip r:embed="rId4"/>
                <a:stretch>
                  <a:fillRect l="-1494" r="-14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33A012F-7D4F-9446-4D29-380CB9CA0150}"/>
              </a:ext>
            </a:extLst>
          </p:cNvPr>
          <p:cNvSpPr txBox="1"/>
          <p:nvPr/>
        </p:nvSpPr>
        <p:spPr>
          <a:xfrm>
            <a:off x="497379" y="4031997"/>
            <a:ext cx="402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即每小时进水量至少为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9.6m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2C3929-A16C-0281-FD9A-620B6F40BDFA}"/>
              </a:ext>
            </a:extLst>
          </p:cNvPr>
          <p:cNvSpPr txBox="1"/>
          <p:nvPr/>
        </p:nvSpPr>
        <p:spPr>
          <a:xfrm>
            <a:off x="446125" y="803158"/>
            <a:ext cx="1113417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分）如果某蓄水池的进水管每小时进水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6h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可将空水池蓄满水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1634</Words>
  <Application>Microsoft Office PowerPoint</Application>
  <PresentationFormat>宽屏</PresentationFormat>
  <Paragraphs>103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2023-10-20T05:31:41Z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