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0" r:id="rId9"/>
    <p:sldId id="372" r:id="rId10"/>
    <p:sldId id="374" r:id="rId11"/>
    <p:sldId id="375" r:id="rId12"/>
    <p:sldId id="376" r:id="rId13"/>
    <p:sldId id="37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bin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7" name="yt_shape_12627"/>
          <p:cNvSpPr txBox="1"/>
          <p:nvPr/>
        </p:nvSpPr>
        <p:spPr>
          <a:xfrm>
            <a:off x="540000" y="2316704"/>
            <a:ext cx="4128374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26" name="yt_image_1262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1670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9" name="yt_shape_12629"/>
          <p:cNvSpPr txBox="1"/>
          <p:nvPr/>
        </p:nvSpPr>
        <p:spPr>
          <a:xfrm>
            <a:off x="540000" y="3014287"/>
            <a:ext cx="4616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解直角三角形的应用的一般步骤：</a:t>
            </a:r>
          </a:p>
        </p:txBody>
      </p:sp>
      <p:sp>
        <p:nvSpPr>
          <p:cNvPr id="12630" name="yt_shape_12630"/>
          <p:cNvSpPr txBox="1"/>
          <p:nvPr/>
        </p:nvSpPr>
        <p:spPr>
          <a:xfrm>
            <a:off x="540000" y="3500451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）抽象出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直角三角形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模型；</a:t>
            </a:r>
          </a:p>
        </p:txBody>
      </p:sp>
      <p:sp>
        <p:nvSpPr>
          <p:cNvPr id="12631" name="yt_shape_12631"/>
          <p:cNvSpPr txBox="1"/>
          <p:nvPr/>
        </p:nvSpPr>
        <p:spPr>
          <a:xfrm>
            <a:off x="540000" y="3986615"/>
            <a:ext cx="1061829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）寻找条件（除直角外有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个已知元素，其中至少有一个是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12632" name="yt_shape_12632"/>
          <p:cNvSpPr txBox="1"/>
          <p:nvPr/>
        </p:nvSpPr>
        <p:spPr>
          <a:xfrm>
            <a:off x="540000" y="4472779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）解这个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直角三角形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并作答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89AA91-406A-E04A-1307-19A8DEECBBC6}"/>
              </a:ext>
            </a:extLst>
          </p:cNvPr>
          <p:cNvSpPr txBox="1"/>
          <p:nvPr/>
        </p:nvSpPr>
        <p:spPr>
          <a:xfrm>
            <a:off x="2431189" y="3453645"/>
            <a:ext cx="17040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直角三角形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3278A2-823D-A479-23A6-779A1AC01E63}"/>
              </a:ext>
            </a:extLst>
          </p:cNvPr>
          <p:cNvSpPr txBox="1"/>
          <p:nvPr/>
        </p:nvSpPr>
        <p:spPr>
          <a:xfrm>
            <a:off x="4564789" y="3939810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F14142-052C-1AA0-DC40-151F83D1C21A}"/>
              </a:ext>
            </a:extLst>
          </p:cNvPr>
          <p:cNvSpPr txBox="1"/>
          <p:nvPr/>
        </p:nvSpPr>
        <p:spPr>
          <a:xfrm>
            <a:off x="9746389" y="3939810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139721-4F10-7D28-4871-A4C0173C570D}"/>
              </a:ext>
            </a:extLst>
          </p:cNvPr>
          <p:cNvSpPr txBox="1"/>
          <p:nvPr/>
        </p:nvSpPr>
        <p:spPr>
          <a:xfrm>
            <a:off x="2431189" y="442597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直角三角形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3" name="yt_shape_12683"/>
          <p:cNvSpPr txBox="1"/>
          <p:nvPr/>
        </p:nvSpPr>
        <p:spPr>
          <a:xfrm>
            <a:off x="540000" y="69269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如图所示，秋千链子的长度为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，静止时的秋千踏板（大小忽略不计）距地面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秋千向两边摆动时，若最大摆角（摆角指秋千链子与铅垂线的夹角）约为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，则秋千踏板与地面的最大距离为多少？</a:t>
            </a:r>
          </a:p>
        </p:txBody>
      </p:sp>
      <p:pic>
        <p:nvPicPr>
          <p:cNvPr id="12684" name="yt_image_1268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276872"/>
            <a:ext cx="2668905" cy="177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686">
            <a:extLst>
              <a:ext uri="{FF2B5EF4-FFF2-40B4-BE49-F238E27FC236}">
                <a16:creationId xmlns:a16="http://schemas.microsoft.com/office/drawing/2014/main" id="{D06AEBC1-0667-5153-F7E3-E6969E11BEC7}"/>
              </a:ext>
            </a:extLst>
          </p:cNvPr>
          <p:cNvSpPr txBox="1"/>
          <p:nvPr/>
        </p:nvSpPr>
        <p:spPr>
          <a:xfrm>
            <a:off x="540000" y="2088334"/>
            <a:ext cx="4778552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解：如图所示，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·cos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即秋千踏板与地面的最大距离为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B6BBA5-6FF0-F50F-3CDF-F195575B10CE}"/>
              </a:ext>
            </a:extLst>
          </p:cNvPr>
          <p:cNvSpPr txBox="1"/>
          <p:nvPr/>
        </p:nvSpPr>
        <p:spPr>
          <a:xfrm>
            <a:off x="449989" y="204152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解：如图所示，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32C0F9-C776-8C41-D580-1B037F3DEF0E}"/>
              </a:ext>
            </a:extLst>
          </p:cNvPr>
          <p:cNvSpPr txBox="1"/>
          <p:nvPr/>
        </p:nvSpPr>
        <p:spPr>
          <a:xfrm>
            <a:off x="449989" y="2517016"/>
            <a:ext cx="2423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已知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A8798F-DA84-79B5-5EE5-1C5BB56F68BB}"/>
              </a:ext>
            </a:extLst>
          </p:cNvPr>
          <p:cNvSpPr txBox="1"/>
          <p:nvPr/>
        </p:nvSpPr>
        <p:spPr>
          <a:xfrm>
            <a:off x="449989" y="2992504"/>
            <a:ext cx="2261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05A91D-6BDD-3250-254D-689CF744F9EC}"/>
              </a:ext>
            </a:extLst>
          </p:cNvPr>
          <p:cNvSpPr txBox="1"/>
          <p:nvPr/>
        </p:nvSpPr>
        <p:spPr>
          <a:xfrm>
            <a:off x="449989" y="3467992"/>
            <a:ext cx="211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25FD96-1D03-7E9E-B053-65291C2D86D9}"/>
              </a:ext>
            </a:extLst>
          </p:cNvPr>
          <p:cNvSpPr txBox="1"/>
          <p:nvPr/>
        </p:nvSpPr>
        <p:spPr>
          <a:xfrm>
            <a:off x="449989" y="3943480"/>
            <a:ext cx="296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37F07C-C79A-52B1-390F-5580790419E0}"/>
              </a:ext>
            </a:extLst>
          </p:cNvPr>
          <p:cNvSpPr txBox="1"/>
          <p:nvPr/>
        </p:nvSpPr>
        <p:spPr>
          <a:xfrm>
            <a:off x="449989" y="4418968"/>
            <a:ext cx="448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F66D40-63BF-0F41-A8E4-FAF8531C5292}"/>
              </a:ext>
            </a:extLst>
          </p:cNvPr>
          <p:cNvSpPr txBox="1"/>
          <p:nvPr/>
        </p:nvSpPr>
        <p:spPr>
          <a:xfrm>
            <a:off x="449989" y="4894456"/>
            <a:ext cx="454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0D9657-649E-3542-4E30-F4B1B05BAB9C}"/>
              </a:ext>
            </a:extLst>
          </p:cNvPr>
          <p:cNvSpPr txBox="1"/>
          <p:nvPr/>
        </p:nvSpPr>
        <p:spPr>
          <a:xfrm>
            <a:off x="449989" y="5369944"/>
            <a:ext cx="392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6CDD9F-A07F-E5D8-858A-63578F280A75}"/>
              </a:ext>
            </a:extLst>
          </p:cNvPr>
          <p:cNvSpPr txBox="1"/>
          <p:nvPr/>
        </p:nvSpPr>
        <p:spPr>
          <a:xfrm>
            <a:off x="449989" y="5845432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D93C95-0EA5-BA44-0462-9A36F8538FA0}"/>
              </a:ext>
            </a:extLst>
          </p:cNvPr>
          <p:cNvSpPr txBox="1"/>
          <p:nvPr/>
        </p:nvSpPr>
        <p:spPr>
          <a:xfrm>
            <a:off x="449989" y="6320920"/>
            <a:ext cx="4912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即秋千踏板与地面的最大距离为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687">
            <a:extLst>
              <a:ext uri="{FF2B5EF4-FFF2-40B4-BE49-F238E27FC236}">
                <a16:creationId xmlns:a16="http://schemas.microsoft.com/office/drawing/2014/main" id="{7211F11A-E758-CDD9-0FB2-104EFC09EC70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3249" y="4228030"/>
            <a:ext cx="2599968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1" name="yt_shape_12691"/>
          <p:cNvSpPr txBox="1"/>
          <p:nvPr/>
        </p:nvSpPr>
        <p:spPr>
          <a:xfrm>
            <a:off x="539881" y="715193"/>
            <a:ext cx="4125681" cy="5001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90" name="yt_image_12690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1519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3" name="yt_shape_12693"/>
          <p:cNvSpPr txBox="1"/>
          <p:nvPr/>
        </p:nvSpPr>
        <p:spPr>
          <a:xfrm>
            <a:off x="540001" y="1412776"/>
            <a:ext cx="10884592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应用意识）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保护视力要求人写字时眼睛和笔端的距离应超过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是一位同学的坐姿，把他的眼睛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，肘关节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和笔端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的位置关系抽象成图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，他的这种坐姿符合保护视力的要求吗？请说明理由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694" name="yt_image_1269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633" y="3194249"/>
            <a:ext cx="3318089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698">
            <a:extLst>
              <a:ext uri="{FF2B5EF4-FFF2-40B4-BE49-F238E27FC236}">
                <a16:creationId xmlns:a16="http://schemas.microsoft.com/office/drawing/2014/main" id="{4800E5C9-F830-13E5-27F2-FC98358D561E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31250" y="5146863"/>
            <a:ext cx="1420749" cy="154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A19881A-4A9F-7142-476E-2181E8CAF4CF}"/>
              </a:ext>
            </a:extLst>
          </p:cNvPr>
          <p:cNvSpPr txBox="1"/>
          <p:nvPr/>
        </p:nvSpPr>
        <p:spPr>
          <a:xfrm>
            <a:off x="467427" y="2883120"/>
            <a:ext cx="976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解：他的这种坐姿不符合保护视力的要求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5ECE64-EC15-D702-CC2D-9A800986957F}"/>
              </a:ext>
            </a:extLst>
          </p:cNvPr>
          <p:cNvSpPr txBox="1"/>
          <p:nvPr/>
        </p:nvSpPr>
        <p:spPr>
          <a:xfrm>
            <a:off x="467427" y="3630141"/>
            <a:ext cx="384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53°.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7EC7120-3F3A-7ED7-EA6F-708CE9ECB0F4}"/>
                  </a:ext>
                </a:extLst>
              </p:cNvPr>
              <p:cNvSpPr txBox="1"/>
              <p:nvPr/>
            </p:nvSpPr>
            <p:spPr>
              <a:xfrm>
                <a:off x="467427" y="3970095"/>
                <a:ext cx="349764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sin53°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7EC7120-3F3A-7ED7-EA6F-708CE9ECB0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27" y="3970095"/>
                <a:ext cx="3497643" cy="769379"/>
              </a:xfrm>
              <a:prstGeom prst="rect">
                <a:avLst/>
              </a:prstGeom>
              <a:blipFill>
                <a:blip r:embed="rId5"/>
                <a:stretch>
                  <a:fillRect l="-2792" r="-2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BA8B4CE-DD3B-D263-028A-71875D67A950}"/>
                  </a:ext>
                </a:extLst>
              </p:cNvPr>
              <p:cNvSpPr txBox="1"/>
              <p:nvPr/>
            </p:nvSpPr>
            <p:spPr>
              <a:xfrm>
                <a:off x="3739009" y="3928203"/>
                <a:ext cx="322065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cos53°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BA8B4CE-DD3B-D263-028A-71875D67A9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9009" y="3928203"/>
                <a:ext cx="3220657" cy="772110"/>
              </a:xfrm>
              <a:prstGeom prst="rect">
                <a:avLst/>
              </a:prstGeom>
              <a:blipFill>
                <a:blip r:embed="rId6"/>
                <a:stretch>
                  <a:fillRect l="-2836" r="-3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118133D-5EAA-0844-A745-9973092C27CB}"/>
              </a:ext>
            </a:extLst>
          </p:cNvPr>
          <p:cNvSpPr txBox="1"/>
          <p:nvPr/>
        </p:nvSpPr>
        <p:spPr>
          <a:xfrm>
            <a:off x="467427" y="4619240"/>
            <a:ext cx="314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ACD9DA-AC96-3E11-95B7-4F8DB982BFAB}"/>
              </a:ext>
            </a:extLst>
          </p:cNvPr>
          <p:cNvSpPr txBox="1"/>
          <p:nvPr/>
        </p:nvSpPr>
        <p:spPr>
          <a:xfrm>
            <a:off x="467427" y="5023074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2D24AF5-60F0-4D1C-B155-B06F07957911}"/>
                  </a:ext>
                </a:extLst>
              </p:cNvPr>
              <p:cNvSpPr txBox="1"/>
              <p:nvPr/>
            </p:nvSpPr>
            <p:spPr>
              <a:xfrm>
                <a:off x="467427" y="5381558"/>
                <a:ext cx="576294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592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2D24AF5-60F0-4D1C-B155-B06F079579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27" y="5381558"/>
                <a:ext cx="5762942" cy="630441"/>
              </a:xfrm>
              <a:prstGeom prst="rect">
                <a:avLst/>
              </a:prstGeom>
              <a:blipFill>
                <a:blip r:embed="rId7"/>
                <a:stretch>
                  <a:fillRect l="-1693" r="-179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19D972A-B60F-2F5F-68FD-8E07F062EDAD}"/>
                  </a:ext>
                </a:extLst>
              </p:cNvPr>
              <p:cNvSpPr txBox="1"/>
              <p:nvPr/>
            </p:nvSpPr>
            <p:spPr>
              <a:xfrm>
                <a:off x="467427" y="5831352"/>
                <a:ext cx="210426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592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19D972A-B60F-2F5F-68FD-8E07F062E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27" y="5831352"/>
                <a:ext cx="2104264" cy="618693"/>
              </a:xfrm>
              <a:prstGeom prst="rect">
                <a:avLst/>
              </a:prstGeom>
              <a:blipFill>
                <a:blip r:embed="rId8"/>
                <a:stretch>
                  <a:fillRect l="-4638" r="-463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C9E8C656-00C5-9726-AED7-4B76FD1B16F6}"/>
              </a:ext>
            </a:extLst>
          </p:cNvPr>
          <p:cNvSpPr txBox="1"/>
          <p:nvPr/>
        </p:nvSpPr>
        <p:spPr>
          <a:xfrm>
            <a:off x="467427" y="6340017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他的这种坐姿不符合保护视力的要求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2" name="yt_shape_12702"/>
          <p:cNvSpPr txBox="1"/>
          <p:nvPr/>
        </p:nvSpPr>
        <p:spPr>
          <a:xfrm>
            <a:off x="540000" y="745753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701" name="yt_image_1270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2258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4" name="yt_shape_12704"/>
          <p:cNvSpPr txBox="1"/>
          <p:nvPr/>
        </p:nvSpPr>
        <p:spPr>
          <a:xfrm>
            <a:off x="1133103" y="1234106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要善于将实际问题转化为解直角三角形来解决，注意找到已知量和所求量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38336405-CBEE-DEF6-F9D6-7BA56E0EDCB3}"/>
              </a:ext>
            </a:extLst>
          </p:cNvPr>
          <p:cNvSpPr/>
          <p:nvPr/>
        </p:nvSpPr>
        <p:spPr>
          <a:xfrm>
            <a:off x="1181100" y="1267929"/>
            <a:ext cx="98298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4" name="yt_shape_12634"/>
          <p:cNvSpPr txBox="1"/>
          <p:nvPr/>
        </p:nvSpPr>
        <p:spPr>
          <a:xfrm>
            <a:off x="540000" y="199107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33" name="yt_image_12633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107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6" name="yt_shape_12636"/>
          <p:cNvSpPr txBox="1"/>
          <p:nvPr/>
        </p:nvSpPr>
        <p:spPr>
          <a:xfrm>
            <a:off x="540000" y="2694367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用解直角三角形解决简单实际问题</a:t>
            </a:r>
          </a:p>
        </p:txBody>
      </p:sp>
      <p:sp>
        <p:nvSpPr>
          <p:cNvPr id="12637" name="yt_shape_12637"/>
          <p:cNvSpPr txBox="1"/>
          <p:nvPr/>
        </p:nvSpPr>
        <p:spPr>
          <a:xfrm>
            <a:off x="540000" y="3198677"/>
            <a:ext cx="932947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两地之间的距离为（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41" name="yt_table_12641_skip" title="H_9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2163486"/>
                  </p:ext>
                </p:extLst>
              </p:nvPr>
            </p:nvGraphicFramePr>
            <p:xfrm>
              <a:off x="540000" y="3684841"/>
              <a:ext cx="4653471" cy="1177227"/>
            </p:xfrm>
            <a:graphic>
              <a:graphicData uri="http://schemas.openxmlformats.org/drawingml/2006/table">
                <a:tbl>
                  <a:tblPr/>
                  <a:tblGrid>
                    <a:gridCol w="2875407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  <a:gridCol w="1778064">
                      <a:extLst>
                        <a:ext uri="{9D8B030D-6E8A-4147-A177-3AD203B41FA5}">
                          <a16:colId xmlns:a16="http://schemas.microsoft.com/office/drawing/2014/main" val="103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2641" name="yt_table_12641_skip" descr="{&quot;rangeId&quot;:3,&quot;type&quot;:&quot;Option&quot;,&quot;drawing&quot;:[&quot;yt_shape_12638&quot;]}" title="H_9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2163486"/>
                  </p:ext>
                </p:extLst>
              </p:nvPr>
            </p:nvGraphicFramePr>
            <p:xfrm>
              <a:off x="540000" y="3684841"/>
              <a:ext cx="4653471" cy="1177227"/>
            </p:xfrm>
            <a:graphic>
              <a:graphicData uri="http://schemas.openxmlformats.org/drawingml/2006/table">
                <a:tbl>
                  <a:tblPr/>
                  <a:tblGrid>
                    <a:gridCol w="2875407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  <a:gridCol w="1778064">
                      <a:extLst>
                        <a:ext uri="{9D8B030D-6E8A-4147-A177-3AD203B41FA5}">
                          <a16:colId xmlns:a16="http://schemas.microsoft.com/office/drawing/2014/main" val="1035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1864" b="-17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644" b="-17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4407" r="-6186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644" t="-64407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38" name="yt_shape_12638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6242" y="3684841"/>
            <a:ext cx="1783634" cy="1542429"/>
            <a:chOff x="0" y="0"/>
            <a:chExt cx="1783634" cy="1542429"/>
          </a:xfrm>
        </p:grpSpPr>
        <p:pic>
          <p:nvPicPr>
            <p:cNvPr id="2" name="yt_image_12638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83634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0" name="yt_shape_12640"/>
            <p:cNvSpPr txBox="1"/>
            <p:nvPr/>
          </p:nvSpPr>
          <p:spPr>
            <a:xfrm>
              <a:off x="358536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465809">
            <a:extLst>
              <a:ext uri="{FF2B5EF4-FFF2-40B4-BE49-F238E27FC236}">
                <a16:creationId xmlns:a16="http://schemas.microsoft.com/office/drawing/2014/main" id="{224B01EA-7C5C-A325-36A7-FA5A3595CC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3604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A234449-0520-0418-C6F0-3E96900F532A}"/>
              </a:ext>
            </a:extLst>
          </p:cNvPr>
          <p:cNvSpPr txBox="1"/>
          <p:nvPr/>
        </p:nvSpPr>
        <p:spPr>
          <a:xfrm>
            <a:off x="9011376" y="315187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2" name="yt_shape_12642"/>
          <p:cNvSpPr txBox="1"/>
          <p:nvPr/>
        </p:nvSpPr>
        <p:spPr>
          <a:xfrm>
            <a:off x="540119" y="219310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（南宁市中考）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如图，某博物馆大厅电梯的截面图中，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的夹角为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46" name="yt_table_12646_skip" title="H_84.0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0638323"/>
                  </p:ext>
                </p:extLst>
              </p:nvPr>
            </p:nvGraphicFramePr>
            <p:xfrm>
              <a:off x="540000" y="3159404"/>
              <a:ext cx="4962843" cy="1067245"/>
            </p:xfrm>
            <a:graphic>
              <a:graphicData uri="http://schemas.openxmlformats.org/drawingml/2006/table">
                <a:tbl>
                  <a:tblPr/>
                  <a:tblGrid>
                    <a:gridCol w="2930843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A.12sinα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B.12cosα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1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2646" name="yt_table_12646_skip" descr="{&quot;rangeId&quot;:4,&quot;type&quot;:&quot;Option&quot;,&quot;drawing&quot;:[&quot;yt_shape_12643&quot;]}" title="H_84.0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0638323"/>
                  </p:ext>
                </p:extLst>
              </p:nvPr>
            </p:nvGraphicFramePr>
            <p:xfrm>
              <a:off x="540000" y="3159404"/>
              <a:ext cx="4962843" cy="1067245"/>
            </p:xfrm>
            <a:graphic>
              <a:graphicData uri="http://schemas.openxmlformats.org/drawingml/2006/table">
                <a:tbl>
                  <a:tblPr/>
                  <a:tblGrid>
                    <a:gridCol w="2930843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A.12sinα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B.12cosα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0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238" r="-6943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4012" t="-7523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43" name="yt_shape_12643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42046" y="3159404"/>
            <a:ext cx="3008100" cy="1865898"/>
            <a:chOff x="0" y="0"/>
            <a:chExt cx="3008100" cy="1865898"/>
          </a:xfrm>
        </p:grpSpPr>
        <p:pic>
          <p:nvPicPr>
            <p:cNvPr id="2" name="yt_image_12643">
              <a:extLst>
                <a:ext uri="">
                  <a16:creationId xmlns="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008100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5" name="yt_shape_12645"/>
            <p:cNvSpPr txBox="1"/>
            <p:nvPr/>
          </p:nvSpPr>
          <p:spPr>
            <a:xfrm>
              <a:off x="970769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2A979CD-D900-E482-3A19-FE0C949B5725}"/>
              </a:ext>
            </a:extLst>
          </p:cNvPr>
          <p:cNvSpPr txBox="1"/>
          <p:nvPr/>
        </p:nvSpPr>
        <p:spPr>
          <a:xfrm>
            <a:off x="3894983" y="262179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47" name="yt_shape_12647"/>
              <p:cNvSpPr txBox="1"/>
              <p:nvPr/>
            </p:nvSpPr>
            <p:spPr>
              <a:xfrm>
                <a:off x="540119" y="1814755"/>
                <a:ext cx="11111999" cy="14423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如图是某水库大坝横断面示意图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分别表示水库上下底面的水平线，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40m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，则水库大坝的高度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zh-CN" altLang="zh-CN" sz="100" b="0" i="0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spc="15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spc="15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15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（结果保留根号）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647" name="yt_shape_12647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14755"/>
                <a:ext cx="11111999" cy="1442383"/>
              </a:xfrm>
              <a:prstGeom prst="rect">
                <a:avLst/>
              </a:prstGeom>
              <a:blipFill>
                <a:blip r:embed="rId2"/>
                <a:stretch>
                  <a:fillRect l="-1701" t="-3814" r="-1098" b="-10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52" name="yt_shape_12652"/>
          <p:cNvSpPr txBox="1"/>
          <p:nvPr/>
        </p:nvSpPr>
        <p:spPr>
          <a:xfrm>
            <a:off x="540000" y="50805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49" name="yt_shape_12649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3054" y="3460290"/>
            <a:ext cx="1685890" cy="1569861"/>
            <a:chOff x="0" y="0"/>
            <a:chExt cx="1685890" cy="1569861"/>
          </a:xfrm>
        </p:grpSpPr>
        <p:pic>
          <p:nvPicPr>
            <p:cNvPr id="2" name="yt_image_12649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5890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1" name="yt_shape_12651"/>
            <p:cNvSpPr txBox="1"/>
            <p:nvPr/>
          </p:nvSpPr>
          <p:spPr>
            <a:xfrm>
              <a:off x="309664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Times New Roman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363842-B437-811C-DC6C-C6BFCAB2D85B}"/>
                  </a:ext>
                </a:extLst>
              </p:cNvPr>
              <p:cNvSpPr txBox="1"/>
              <p:nvPr/>
            </p:nvSpPr>
            <p:spPr>
              <a:xfrm>
                <a:off x="9336360" y="2132856"/>
                <a:ext cx="12343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363842-B437-811C-DC6C-C6BFCAB2D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6360" y="2132856"/>
                <a:ext cx="1234313" cy="615392"/>
              </a:xfrm>
              <a:prstGeom prst="rect">
                <a:avLst/>
              </a:prstGeom>
              <a:blipFill>
                <a:blip r:embed="rId4"/>
                <a:stretch>
                  <a:fillRect l="-792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3" name="yt_shape_12653"/>
          <p:cNvSpPr txBox="1"/>
          <p:nvPr/>
        </p:nvSpPr>
        <p:spPr>
          <a:xfrm>
            <a:off x="540119" y="1277520"/>
            <a:ext cx="11244448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分别为地球仪的南、北极点，直线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与放置地球仪的平面交于点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，所成的角度约为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67°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所在的直线与放置平面垂直，垂足为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24.5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cos67°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657" name="yt_shape_12657"/>
          <p:cNvSpPr txBox="1"/>
          <p:nvPr/>
        </p:nvSpPr>
        <p:spPr>
          <a:xfrm>
            <a:off x="540000" y="56178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54" name="yt_shape_12654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3908" y="3356442"/>
            <a:ext cx="1424183" cy="2211084"/>
            <a:chOff x="0" y="0"/>
            <a:chExt cx="1424183" cy="2211084"/>
          </a:xfrm>
        </p:grpSpPr>
        <p:pic>
          <p:nvPicPr>
            <p:cNvPr id="2" name="yt_image_1265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4183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6" name="yt_shape_12656"/>
            <p:cNvSpPr txBox="1"/>
            <p:nvPr/>
          </p:nvSpPr>
          <p:spPr>
            <a:xfrm>
              <a:off x="178810" y="18510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Times New Roman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A37D6A-B599-F4C4-DE8B-4B6CD4C953D0}"/>
              </a:ext>
            </a:extLst>
          </p:cNvPr>
          <p:cNvSpPr txBox="1"/>
          <p:nvPr/>
        </p:nvSpPr>
        <p:spPr>
          <a:xfrm>
            <a:off x="7680176" y="2195158"/>
            <a:ext cx="713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24.5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8" name="yt_shape_12658"/>
          <p:cNvSpPr txBox="1"/>
          <p:nvPr/>
        </p:nvSpPr>
        <p:spPr>
          <a:xfrm>
            <a:off x="540000" y="6926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（丽水市中考）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如图，某工厂为了提升生产过程中所产生废气的净化效率，需在气体净化设备上增加一条管道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，求管道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的总长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59" name="yt_image_1265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105477"/>
            <a:ext cx="2009250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661">
                <a:extLst>
                  <a:ext uri="{FF2B5EF4-FFF2-40B4-BE49-F238E27FC236}">
                    <a16:creationId xmlns:a16="http://schemas.microsoft.com/office/drawing/2014/main" id="{29400FFC-980B-5803-C20D-4124521ED76B}"/>
                  </a:ext>
                </a:extLst>
              </p:cNvPr>
              <p:cNvSpPr txBox="1"/>
              <p:nvPr/>
            </p:nvSpPr>
            <p:spPr>
              <a:xfrm>
                <a:off x="540000" y="2081474"/>
                <a:ext cx="5014001" cy="35312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解：如图：过点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即管道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的总长为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2661">
                <a:extLst>
                  <a:ext uri="{FF2B5EF4-FFF2-40B4-BE49-F238E27FC236}">
                    <a16:creationId xmlns:a16="http://schemas.microsoft.com/office/drawing/2014/main" id="{29400FFC-980B-5803-C20D-4124521ED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1474"/>
                <a:ext cx="5014001" cy="3531223"/>
              </a:xfrm>
              <a:prstGeom prst="rect">
                <a:avLst/>
              </a:prstGeom>
              <a:blipFill>
                <a:blip r:embed="rId3"/>
                <a:stretch>
                  <a:fillRect l="-3771" t="-1379" r="-2920" b="-4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2663">
            <a:extLst>
              <a:ext uri="{FF2B5EF4-FFF2-40B4-BE49-F238E27FC236}">
                <a16:creationId xmlns:a16="http://schemas.microsoft.com/office/drawing/2014/main" id="{56F8D308-C67A-EB5A-9C79-A4C1D1A88EC2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30443" y="4221088"/>
            <a:ext cx="1756987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6B66044-73CE-35B5-76CA-51A5C2A09657}"/>
              </a:ext>
            </a:extLst>
          </p:cNvPr>
          <p:cNvSpPr txBox="1"/>
          <p:nvPr/>
        </p:nvSpPr>
        <p:spPr>
          <a:xfrm>
            <a:off x="449989" y="2034668"/>
            <a:ext cx="502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BB8658-F304-8B10-42C1-5FC5F03D5A92}"/>
              </a:ext>
            </a:extLst>
          </p:cNvPr>
          <p:cNvSpPr txBox="1"/>
          <p:nvPr/>
        </p:nvSpPr>
        <p:spPr>
          <a:xfrm>
            <a:off x="449989" y="2510156"/>
            <a:ext cx="51455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BABCF6-29BE-AF23-473F-96B564F44809}"/>
              </a:ext>
            </a:extLst>
          </p:cNvPr>
          <p:cNvSpPr txBox="1"/>
          <p:nvPr/>
        </p:nvSpPr>
        <p:spPr>
          <a:xfrm>
            <a:off x="449989" y="2985644"/>
            <a:ext cx="138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0DE256-01ED-3F81-D33F-05E567795EF3}"/>
              </a:ext>
            </a:extLst>
          </p:cNvPr>
          <p:cNvSpPr txBox="1"/>
          <p:nvPr/>
        </p:nvSpPr>
        <p:spPr>
          <a:xfrm>
            <a:off x="449989" y="3461132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D45D440-25FE-18FE-9B46-6413F5258877}"/>
                  </a:ext>
                </a:extLst>
              </p:cNvPr>
              <p:cNvSpPr txBox="1"/>
              <p:nvPr/>
            </p:nvSpPr>
            <p:spPr>
              <a:xfrm>
                <a:off x="449989" y="3936620"/>
                <a:ext cx="2797874" cy="788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D45D440-25FE-18FE-9B46-6413F5258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6620"/>
                <a:ext cx="2797874" cy="788874"/>
              </a:xfrm>
              <a:prstGeom prst="rect">
                <a:avLst/>
              </a:prstGeom>
              <a:blipFill>
                <a:blip r:embed="rId5"/>
                <a:stretch>
                  <a:fillRect l="-3486" r="-3486" b="-3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9C7A9F8-9BC6-6656-84FD-9C8D058C8A79}"/>
              </a:ext>
            </a:extLst>
          </p:cNvPr>
          <p:cNvSpPr txBox="1"/>
          <p:nvPr/>
        </p:nvSpPr>
        <p:spPr>
          <a:xfrm>
            <a:off x="449989" y="4631882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752E7A-CF90-2AFB-16AE-AA3DEE75484B}"/>
              </a:ext>
            </a:extLst>
          </p:cNvPr>
          <p:cNvSpPr txBox="1"/>
          <p:nvPr/>
        </p:nvSpPr>
        <p:spPr>
          <a:xfrm>
            <a:off x="449989" y="5107370"/>
            <a:ext cx="41504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即管道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的总长为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7" name="yt_shape_12667"/>
          <p:cNvSpPr txBox="1"/>
          <p:nvPr/>
        </p:nvSpPr>
        <p:spPr>
          <a:xfrm>
            <a:off x="540000" y="213285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如图，撬钉子的工具是一个杠杆，动力臂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·cos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，阻力臂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·cos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如果动力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的用力方向始终保持竖直向下，当阻力不变时，则杠杆向下运动时的动力变化情况是（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69" name="yt_table_1266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590292"/>
              </p:ext>
            </p:extLst>
          </p:nvPr>
        </p:nvGraphicFramePr>
        <p:xfrm>
          <a:off x="539881" y="3579282"/>
          <a:ext cx="5116830" cy="950976"/>
        </p:xfrm>
        <a:graphic>
          <a:graphicData uri="http://schemas.openxmlformats.org/drawingml/2006/table">
            <a:tbl>
              <a:tblPr/>
              <a:tblGrid>
                <a:gridCol w="3024505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越来越小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越来越大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</a:tbl>
          </a:graphicData>
        </a:graphic>
      </p:graphicFrame>
      <p:pic>
        <p:nvPicPr>
          <p:cNvPr id="12668" name="yt_image_12668_skip" title="H_64.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0169" y="3579282"/>
            <a:ext cx="2479741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F23FCD-B42B-B9EF-9F44-A6142E6315B8}"/>
              </a:ext>
            </a:extLst>
          </p:cNvPr>
          <p:cNvSpPr txBox="1"/>
          <p:nvPr/>
        </p:nvSpPr>
        <p:spPr>
          <a:xfrm>
            <a:off x="1516789" y="303702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037">
            <a:extLst>
              <a:ext uri="{FF2B5EF4-FFF2-40B4-BE49-F238E27FC236}">
                <a16:creationId xmlns:a16="http://schemas.microsoft.com/office/drawing/2014/main" id="{D1774C99-71E7-3A21-50E8-FCFF9406EAFD}"/>
              </a:ext>
            </a:extLst>
          </p:cNvPr>
          <p:cNvSpPr txBox="1"/>
          <p:nvPr/>
        </p:nvSpPr>
        <p:spPr>
          <a:xfrm>
            <a:off x="539881" y="1628546"/>
            <a:ext cx="906337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不能准确地将实际问题转化为解直角三角形问题而出错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4" name="yt_shape_1697709168870">
            <a:extLst>
              <a:ext uri="{FF2B5EF4-FFF2-40B4-BE49-F238E27FC236}">
                <a16:creationId xmlns:a16="http://schemas.microsoft.com/office/drawing/2014/main" id="{001B0C63-2C6A-B41E-10AB-7BC25187EF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689756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2" name="yt_shape_12672"/>
          <p:cNvSpPr txBox="1"/>
          <p:nvPr/>
        </p:nvSpPr>
        <p:spPr>
          <a:xfrm>
            <a:off x="540000" y="1906221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71" name="yt_image_12671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0622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74" name="yt_shape_12674"/>
              <p:cNvSpPr txBox="1"/>
              <p:nvPr/>
            </p:nvSpPr>
            <p:spPr>
              <a:xfrm>
                <a:off x="540119" y="2598090"/>
                <a:ext cx="11111999" cy="14341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（十堰市中考）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如图所示，有一天桥高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是通向天桥的斜坡，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，市政部门启动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陡改缓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工程，决定将斜坡的底端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延伸到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处，使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的长度约为（参考数据：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2674" name="yt_shape_12674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98090"/>
                <a:ext cx="11111999" cy="1434175"/>
              </a:xfrm>
              <a:prstGeom prst="rect">
                <a:avLst/>
              </a:prstGeom>
              <a:blipFill>
                <a:blip r:embed="rId3"/>
                <a:stretch>
                  <a:fillRect l="-1701" t="-3404" b="-11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77" name="yt_table_1267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429823"/>
              </p:ext>
            </p:extLst>
          </p:nvPr>
        </p:nvGraphicFramePr>
        <p:xfrm>
          <a:off x="540000" y="4083053"/>
          <a:ext cx="4354830" cy="950976"/>
        </p:xfrm>
        <a:graphic>
          <a:graphicData uri="http://schemas.openxmlformats.org/drawingml/2006/table">
            <a:tbl>
              <a:tblPr/>
              <a:tblGrid>
                <a:gridCol w="2643505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1711325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A.1.59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B.2.07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C.3.55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D.3.66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</a:tbl>
          </a:graphicData>
        </a:graphic>
      </p:graphicFrame>
      <p:pic>
        <p:nvPicPr>
          <p:cNvPr id="12676" name="yt_image_12676_skip" title="H_96.75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55253" y="4083053"/>
            <a:ext cx="1694604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EDA5D2-AA44-8745-92DB-6DB5AA342605}"/>
              </a:ext>
            </a:extLst>
          </p:cNvPr>
          <p:cNvSpPr txBox="1"/>
          <p:nvPr/>
        </p:nvSpPr>
        <p:spPr>
          <a:xfrm>
            <a:off x="9048262" y="3502260"/>
            <a:ext cx="400748" cy="5629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79" name="yt_shape_12679"/>
              <p:cNvSpPr txBox="1"/>
              <p:nvPr/>
            </p:nvSpPr>
            <p:spPr>
              <a:xfrm>
                <a:off x="540119" y="1979744"/>
                <a:ext cx="11111999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已知不等臂跷跷板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的一端点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碰到地面时（如图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与地面的夹角为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的另一端点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碰到地面时（如图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与地面的夹角的正弦值为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，那么跷跷板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的支撑点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到地面的距离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0.6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679" name="yt_shape_12679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9744"/>
                <a:ext cx="11111999" cy="1601464"/>
              </a:xfrm>
              <a:prstGeom prst="rect">
                <a:avLst/>
              </a:prstGeom>
              <a:blipFill>
                <a:blip r:embed="rId2"/>
                <a:stretch>
                  <a:fillRect l="-1701" t="-3435" r="-659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81" name="yt_image_1268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1496" y="3784360"/>
            <a:ext cx="462900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CBBB53-6112-5C1B-82A0-B348FBBA1B97}"/>
              </a:ext>
            </a:extLst>
          </p:cNvPr>
          <p:cNvSpPr txBox="1"/>
          <p:nvPr/>
        </p:nvSpPr>
        <p:spPr>
          <a:xfrm>
            <a:off x="7403357" y="2883914"/>
            <a:ext cx="5610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1446</Words>
  <Application>Microsoft Office PowerPoint</Application>
  <PresentationFormat>宽屏</PresentationFormat>
  <Paragraphs>103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49</cp:revision>
  <dcterms:created xsi:type="dcterms:W3CDTF">2023-05-05T05:33:04Z</dcterms:created>
  <dcterms:modified xsi:type="dcterms:W3CDTF">2023-10-21T04:37:53Z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