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8" r:id="rId5"/>
    <p:sldId id="372" r:id="rId6"/>
    <p:sldId id="376" r:id="rId7"/>
    <p:sldId id="397" r:id="rId8"/>
    <p:sldId id="380" r:id="rId9"/>
    <p:sldId id="383" r:id="rId10"/>
    <p:sldId id="384" r:id="rId11"/>
    <p:sldId id="385" r:id="rId12"/>
    <p:sldId id="391" r:id="rId13"/>
    <p:sldId id="386" r:id="rId14"/>
    <p:sldId id="393" r:id="rId15"/>
    <p:sldId id="38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bin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5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4.bin"/><Relationship Id="rId4" Type="http://schemas.openxmlformats.org/officeDocument/2006/relationships/image" Target="../media/image3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39.png"/><Relationship Id="rId4" Type="http://schemas.openxmlformats.org/officeDocument/2006/relationships/image" Target="../media/image3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7" Type="http://schemas.openxmlformats.org/officeDocument/2006/relationships/image" Target="../media/image14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5" Type="http://schemas.openxmlformats.org/officeDocument/2006/relationships/image" Target="../media/image120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6" name="yt_shape_12456"/>
          <p:cNvSpPr txBox="1"/>
          <p:nvPr/>
        </p:nvSpPr>
        <p:spPr>
          <a:xfrm>
            <a:off x="540000" y="1899224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55" name="yt_image_1245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9922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58" name="yt_shape_12458"/>
              <p:cNvSpPr txBox="1"/>
              <p:nvPr/>
            </p:nvSpPr>
            <p:spPr>
              <a:xfrm>
                <a:off x="540119" y="2596807"/>
                <a:ext cx="11079837" cy="22426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解直角三角形的依据：（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）三边关系：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）两锐角关系：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）边角关系：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在直角三角形中，由已知元素求未知元素的过程叫做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解直角三角形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458" name="yt_shape_124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96807"/>
                <a:ext cx="11079837" cy="2242665"/>
              </a:xfrm>
              <a:prstGeom prst="rect">
                <a:avLst/>
              </a:prstGeom>
              <a:blipFill>
                <a:blip r:embed="rId3"/>
                <a:stretch>
                  <a:fillRect l="-1706" t="-2446" b="-73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60" name="yt_shape_12460"/>
          <p:cNvSpPr txBox="1"/>
          <p:nvPr/>
        </p:nvSpPr>
        <p:spPr>
          <a:xfrm>
            <a:off x="540000" y="4890260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解直角三角形的条件是必须知道除直角外的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个元素且至少有一个是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958E4A-24AC-C8F0-0E2C-06CCD3EE2BD5}"/>
              </a:ext>
            </a:extLst>
          </p:cNvPr>
          <p:cNvSpPr txBox="1"/>
          <p:nvPr/>
        </p:nvSpPr>
        <p:spPr>
          <a:xfrm>
            <a:off x="6317508" y="2550001"/>
            <a:ext cx="153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CD57C8-FEFA-B372-EFFC-0B845779A432}"/>
              </a:ext>
            </a:extLst>
          </p:cNvPr>
          <p:cNvSpPr txBox="1"/>
          <p:nvPr/>
        </p:nvSpPr>
        <p:spPr>
          <a:xfrm>
            <a:off x="1364508" y="3025489"/>
            <a:ext cx="2197799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9479A3-6646-EB99-9F17-758F4F506B15}"/>
                  </a:ext>
                </a:extLst>
              </p:cNvPr>
              <p:cNvSpPr txBox="1"/>
              <p:nvPr/>
            </p:nvSpPr>
            <p:spPr>
              <a:xfrm>
                <a:off x="7428757" y="3025489"/>
                <a:ext cx="325183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, 'mathAnswerShape': 1}">
                <a:extLst>
                  <a:ext uri="{FF2B5EF4-FFF2-40B4-BE49-F238E27FC236}">
                    <a16:creationId xmlns:a16="http://schemas.microsoft.com/office/drawing/2014/main" id="{579479A3-6646-EB99-9F17-758F4F506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757" y="3025489"/>
                <a:ext cx="325183" cy="778460"/>
              </a:xfrm>
              <a:prstGeom prst="rect">
                <a:avLst/>
              </a:prstGeom>
              <a:blipFill>
                <a:blip r:embed="rId4"/>
                <a:stretch>
                  <a:fillRect l="-1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A4D4ACE-9DB8-22FE-FBBC-DCD6A635EF39}"/>
              </a:ext>
            </a:extLst>
          </p:cNvPr>
          <p:cNvCxnSpPr/>
          <p:nvPr/>
        </p:nvCxnSpPr>
        <p:spPr>
          <a:xfrm>
            <a:off x="7213969" y="3776193"/>
            <a:ext cx="7547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013EC42-D5A4-45ED-B2BE-D95FE34397FD}"/>
                  </a:ext>
                </a:extLst>
              </p:cNvPr>
              <p:cNvSpPr txBox="1"/>
              <p:nvPr/>
            </p:nvSpPr>
            <p:spPr>
              <a:xfrm>
                <a:off x="9385192" y="3025489"/>
                <a:ext cx="319406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, 'mathAnswerShape': 1}">
                <a:extLst>
                  <a:ext uri="{FF2B5EF4-FFF2-40B4-BE49-F238E27FC236}">
                    <a16:creationId xmlns:a16="http://schemas.microsoft.com/office/drawing/2014/main" id="{D013EC42-D5A4-45ED-B2BE-D95FE34397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5192" y="3025489"/>
                <a:ext cx="319406" cy="778460"/>
              </a:xfrm>
              <a:prstGeom prst="rect">
                <a:avLst/>
              </a:prstGeom>
              <a:blipFill>
                <a:blip r:embed="rId5"/>
                <a:stretch>
                  <a:fillRect l="-1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8D5A126-3163-5A50-65DF-4C58F6F6AB29}"/>
              </a:ext>
            </a:extLst>
          </p:cNvPr>
          <p:cNvCxnSpPr/>
          <p:nvPr/>
        </p:nvCxnSpPr>
        <p:spPr>
          <a:xfrm>
            <a:off x="9170404" y="3776193"/>
            <a:ext cx="74898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730D77F-91D1-7840-91A1-DDE59E066CA5}"/>
                  </a:ext>
                </a:extLst>
              </p:cNvPr>
              <p:cNvSpPr txBox="1"/>
              <p:nvPr/>
            </p:nvSpPr>
            <p:spPr>
              <a:xfrm>
                <a:off x="1039325" y="3538927"/>
                <a:ext cx="325183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730D77F-91D1-7840-91A1-DDE59E066C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9325" y="3538927"/>
                <a:ext cx="325183" cy="72988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6CAFFE4-3EF5-0A7D-2CE4-CC076EBEC624}"/>
              </a:ext>
            </a:extLst>
          </p:cNvPr>
          <p:cNvSpPr txBox="1"/>
          <p:nvPr/>
        </p:nvSpPr>
        <p:spPr>
          <a:xfrm>
            <a:off x="7993907" y="4346607"/>
            <a:ext cx="2008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解直角三角形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F8D3889-B5FA-86D9-0539-121D945AB972}"/>
              </a:ext>
            </a:extLst>
          </p:cNvPr>
          <p:cNvSpPr txBox="1"/>
          <p:nvPr/>
        </p:nvSpPr>
        <p:spPr>
          <a:xfrm>
            <a:off x="6774589" y="484345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196DD2B-1FF3-9413-26C1-A0DBC1A1ADFC}"/>
              </a:ext>
            </a:extLst>
          </p:cNvPr>
          <p:cNvSpPr txBox="1"/>
          <p:nvPr/>
        </p:nvSpPr>
        <p:spPr>
          <a:xfrm>
            <a:off x="10736989" y="484345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11" name="yt_shape_12511"/>
              <p:cNvSpPr txBox="1"/>
              <p:nvPr/>
            </p:nvSpPr>
            <p:spPr>
              <a:xfrm>
                <a:off x="586524" y="1033684"/>
                <a:ext cx="8726941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的中线，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求：</a:t>
                </a:r>
              </a:p>
            </p:txBody>
          </p:sp>
        </mc:Choice>
        <mc:Fallback xmlns="">
          <p:sp>
            <p:nvSpPr>
              <p:cNvPr id="12511" name="yt_shape_125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24" y="1033684"/>
                <a:ext cx="8726941" cy="720903"/>
              </a:xfrm>
              <a:prstGeom prst="rect">
                <a:avLst/>
              </a:prstGeom>
              <a:blipFill>
                <a:blip r:embed="rId2"/>
                <a:stretch>
                  <a:fillRect l="-2095" r="-1327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13" name="yt_image_1251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1540448"/>
            <a:ext cx="2149230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5" name="yt_shape_12515"/>
          <p:cNvSpPr txBox="1"/>
          <p:nvPr/>
        </p:nvSpPr>
        <p:spPr>
          <a:xfrm>
            <a:off x="586524" y="1727234"/>
            <a:ext cx="208550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8069D8-E621-2581-22E3-5E16B444E0D0}"/>
              </a:ext>
            </a:extLst>
          </p:cNvPr>
          <p:cNvSpPr txBox="1"/>
          <p:nvPr/>
        </p:nvSpPr>
        <p:spPr>
          <a:xfrm>
            <a:off x="551384" y="2249327"/>
            <a:ext cx="4588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35793E-AA56-28CB-F50F-AE3445157A4D}"/>
                  </a:ext>
                </a:extLst>
              </p:cNvPr>
              <p:cNvSpPr txBox="1"/>
              <p:nvPr/>
            </p:nvSpPr>
            <p:spPr>
              <a:xfrm>
                <a:off x="551384" y="2724815"/>
                <a:ext cx="3828224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35793E-AA56-28CB-F50F-AE3445157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724815"/>
                <a:ext cx="3828224" cy="851231"/>
              </a:xfrm>
              <a:prstGeom prst="rect">
                <a:avLst/>
              </a:prstGeom>
              <a:blipFill>
                <a:blip r:embed="rId4"/>
                <a:stretch>
                  <a:fillRect l="-2389" r="-2389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D1D7FE5-8D31-CEA3-5007-9564FA69C53A}"/>
              </a:ext>
            </a:extLst>
          </p:cNvPr>
          <p:cNvSpPr txBox="1"/>
          <p:nvPr/>
        </p:nvSpPr>
        <p:spPr>
          <a:xfrm>
            <a:off x="551384" y="3482434"/>
            <a:ext cx="348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·cos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2EC169-31B0-3C00-19AB-DEA06E36F3D1}"/>
                  </a:ext>
                </a:extLst>
              </p:cNvPr>
              <p:cNvSpPr txBox="1"/>
              <p:nvPr/>
            </p:nvSpPr>
            <p:spPr>
              <a:xfrm>
                <a:off x="551384" y="3957922"/>
                <a:ext cx="2387473" cy="768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2EC169-31B0-3C00-19AB-DEA06E36F3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957922"/>
                <a:ext cx="2387473" cy="768680"/>
              </a:xfrm>
              <a:prstGeom prst="rect">
                <a:avLst/>
              </a:prstGeom>
              <a:blipFill>
                <a:blip r:embed="rId5"/>
                <a:stretch>
                  <a:fillRect l="-3827" r="-433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40B424F-0927-F7AB-84F5-8950F50FC280}"/>
              </a:ext>
            </a:extLst>
          </p:cNvPr>
          <p:cNvSpPr txBox="1"/>
          <p:nvPr/>
        </p:nvSpPr>
        <p:spPr>
          <a:xfrm>
            <a:off x="551384" y="4632991"/>
            <a:ext cx="161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E19BEE-48AA-B35F-3E85-15153D2E389A}"/>
              </a:ext>
            </a:extLst>
          </p:cNvPr>
          <p:cNvSpPr txBox="1"/>
          <p:nvPr/>
        </p:nvSpPr>
        <p:spPr>
          <a:xfrm>
            <a:off x="551384" y="5108478"/>
            <a:ext cx="2777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521">
            <a:extLst>
              <a:ext uri="{FF2B5EF4-FFF2-40B4-BE49-F238E27FC236}">
                <a16:creationId xmlns:a16="http://schemas.microsoft.com/office/drawing/2014/main" id="{485D9C8C-C89D-7F14-2A8C-A8CDF21B9F1F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21713" y="2914402"/>
            <a:ext cx="1946476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19" name="yt_shape_12519"/>
              <p:cNvSpPr txBox="1"/>
              <p:nvPr/>
            </p:nvSpPr>
            <p:spPr>
              <a:xfrm>
                <a:off x="540000" y="1992898"/>
                <a:ext cx="5188921" cy="2223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的中线，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19" name="yt_shape_12519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2898"/>
                <a:ext cx="5188921" cy="2223237"/>
              </a:xfrm>
              <a:prstGeom prst="rect">
                <a:avLst/>
              </a:prstGeom>
              <a:blipFill>
                <a:blip r:embed="rId2"/>
                <a:stretch>
                  <a:fillRect l="-3643" t="-2466" r="-2703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22" name="yt_shape_12522"/>
          <p:cNvSpPr txBox="1"/>
          <p:nvPr/>
        </p:nvSpPr>
        <p:spPr>
          <a:xfrm>
            <a:off x="4914304" y="4419287"/>
            <a:ext cx="1954702" cy="7447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050" b="0" i="0" u="none" spc="-4050">
                <a:solidFill>
                  <a:srgbClr val="1EE3CF"/>
                </a:solidFill>
                <a:effectLst/>
                <a:latin typeface="白正" pitchFamily="40"/>
                <a:ea typeface="宋体" pitchFamily="40"/>
                <a:cs typeface="宋体" pitchFamily="40"/>
              </a:rPr>
              <a:t> </a:t>
            </a:r>
            <a:r>
              <a:rPr lang="en-US" altLang="zh-CN" sz="4050" b="0" i="0" u="none" spc="14330">
                <a:solidFill>
                  <a:srgbClr val="1EE3CF"/>
                </a:solidFill>
                <a:effectLst/>
                <a:latin typeface="白正" pitchFamily="40"/>
                <a:ea typeface="宋体" pitchFamily="40"/>
                <a:cs typeface="宋体" pitchFamily="4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AF8B05-0478-BC41-0C0A-B143DE35CF58}"/>
              </a:ext>
            </a:extLst>
          </p:cNvPr>
          <p:cNvSpPr txBox="1"/>
          <p:nvPr/>
        </p:nvSpPr>
        <p:spPr>
          <a:xfrm>
            <a:off x="449989" y="1946092"/>
            <a:ext cx="5318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的中线，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7FCBCB-6EB0-8AA6-DE73-15B774B030DA}"/>
              </a:ext>
            </a:extLst>
          </p:cNvPr>
          <p:cNvSpPr txBox="1"/>
          <p:nvPr/>
        </p:nvSpPr>
        <p:spPr>
          <a:xfrm>
            <a:off x="449989" y="2421580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86D8A0-EABD-8DC6-FF15-FF9194DF4F91}"/>
                  </a:ext>
                </a:extLst>
              </p:cNvPr>
              <p:cNvSpPr txBox="1"/>
              <p:nvPr/>
            </p:nvSpPr>
            <p:spPr>
              <a:xfrm>
                <a:off x="449989" y="2897068"/>
                <a:ext cx="329806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, 'mathAnswerShape': 1}">
                <a:extLst>
                  <a:ext uri="{FF2B5EF4-FFF2-40B4-BE49-F238E27FC236}">
                    <a16:creationId xmlns:a16="http://schemas.microsoft.com/office/drawing/2014/main" id="{5586D8A0-EABD-8DC6-FF15-FF9194DF4F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7068"/>
                <a:ext cx="3298063" cy="630441"/>
              </a:xfrm>
              <a:prstGeom prst="rect">
                <a:avLst/>
              </a:prstGeom>
              <a:blipFill>
                <a:blip r:embed="rId4"/>
                <a:stretch>
                  <a:fillRect l="-2957" r="-2773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F26A14-9D9B-20D9-4A0D-B1ECA2740142}"/>
                  </a:ext>
                </a:extLst>
              </p:cNvPr>
              <p:cNvSpPr txBox="1"/>
              <p:nvPr/>
            </p:nvSpPr>
            <p:spPr>
              <a:xfrm>
                <a:off x="449989" y="3433897"/>
                <a:ext cx="3606673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mathAnswerShape': 1}">
                <a:extLst>
                  <a:ext uri="{FF2B5EF4-FFF2-40B4-BE49-F238E27FC236}">
                    <a16:creationId xmlns:a16="http://schemas.microsoft.com/office/drawing/2014/main" id="{F4F26A14-9D9B-20D9-4A0D-B1ECA27401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3897"/>
                <a:ext cx="3606673" cy="807543"/>
              </a:xfrm>
              <a:prstGeom prst="rect">
                <a:avLst/>
              </a:prstGeom>
              <a:blipFill>
                <a:blip r:embed="rId5"/>
                <a:stretch>
                  <a:fillRect l="-2707" r="-2200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2516">
            <a:extLst>
              <a:ext uri="{FF2B5EF4-FFF2-40B4-BE49-F238E27FC236}">
                <a16:creationId xmlns:a16="http://schemas.microsoft.com/office/drawing/2014/main" id="{25E0C809-68C6-1D46-2BE0-A4E59C5B952E}"/>
              </a:ext>
            </a:extLst>
          </p:cNvPr>
          <p:cNvSpPr txBox="1"/>
          <p:nvPr/>
        </p:nvSpPr>
        <p:spPr>
          <a:xfrm>
            <a:off x="540000" y="1515266"/>
            <a:ext cx="274434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7" name="yt_image_12513">
            <a:extLst>
              <a:ext uri="{FF2B5EF4-FFF2-40B4-BE49-F238E27FC236}">
                <a16:creationId xmlns:a16="http://schemas.microsoft.com/office/drawing/2014/main" id="{F30AC57A-A981-1780-4E1B-5B045944C224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20336" y="1540448"/>
            <a:ext cx="2149230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5" name="yt_shape_12525"/>
          <p:cNvSpPr txBox="1"/>
          <p:nvPr/>
        </p:nvSpPr>
        <p:spPr>
          <a:xfrm>
            <a:off x="540000" y="90000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524" name="yt_image_1252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27" name="yt_shape_12527"/>
              <p:cNvSpPr txBox="1"/>
              <p:nvPr/>
            </p:nvSpPr>
            <p:spPr>
              <a:xfrm>
                <a:off x="540119" y="1546795"/>
                <a:ext cx="11244513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应用意识）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小优遇到这样一个问题：如图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，在四边形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小优发现，延长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，通过构造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，经过推理和计算能够使问题得到解决（如图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527" name="yt_shape_125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6795"/>
                <a:ext cx="11244513" cy="1434047"/>
              </a:xfrm>
              <a:prstGeom prst="rect">
                <a:avLst/>
              </a:prstGeom>
              <a:blipFill>
                <a:blip r:embed="rId3"/>
                <a:stretch>
                  <a:fillRect l="-1681" t="-3830" r="-1518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29" name="yt_image_1252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5680" y="3099653"/>
            <a:ext cx="1340134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1" name="yt_shape_12531"/>
          <p:cNvSpPr txBox="1"/>
          <p:nvPr/>
        </p:nvSpPr>
        <p:spPr>
          <a:xfrm>
            <a:off x="3731859" y="4373181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</a:p>
        </p:txBody>
      </p:sp>
      <p:pic>
        <p:nvPicPr>
          <p:cNvPr id="12532" name="yt_image_1253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5868" y="3058465"/>
            <a:ext cx="1901248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5" name="yt_shape_12535"/>
          <p:cNvSpPr txBox="1"/>
          <p:nvPr/>
        </p:nvSpPr>
        <p:spPr>
          <a:xfrm>
            <a:off x="5971061" y="4331993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536">
                <a:extLst>
                  <a:ext uri="{FF2B5EF4-FFF2-40B4-BE49-F238E27FC236}">
                    <a16:creationId xmlns:a16="http://schemas.microsoft.com/office/drawing/2014/main" id="{52D42341-FB8B-377A-ADBB-8718528FD505}"/>
                  </a:ext>
                </a:extLst>
              </p:cNvPr>
              <p:cNvSpPr txBox="1"/>
              <p:nvPr/>
            </p:nvSpPr>
            <p:spPr>
              <a:xfrm>
                <a:off x="540000" y="4877050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）解决问题：如图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，在四边形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2536">
                <a:extLst>
                  <a:ext uri="{FF2B5EF4-FFF2-40B4-BE49-F238E27FC236}">
                    <a16:creationId xmlns:a16="http://schemas.microsoft.com/office/drawing/2014/main" id="{52D42341-FB8B-377A-ADBB-8718528FD5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77050"/>
                <a:ext cx="11111999" cy="1586653"/>
              </a:xfrm>
              <a:prstGeom prst="rect">
                <a:avLst/>
              </a:prstGeom>
              <a:blipFill>
                <a:blip r:embed="rId6"/>
                <a:stretch>
                  <a:fillRect l="-1701" t="-3077" r="-1207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AD5BE90-66E4-104F-FD84-1B7986D8CA79}"/>
              </a:ext>
            </a:extLst>
          </p:cNvPr>
          <p:cNvSpPr txBox="1"/>
          <p:nvPr/>
        </p:nvSpPr>
        <p:spPr>
          <a:xfrm>
            <a:off x="2837589" y="483024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2541">
            <a:extLst>
              <a:ext uri="{FF2B5EF4-FFF2-40B4-BE49-F238E27FC236}">
                <a16:creationId xmlns:a16="http://schemas.microsoft.com/office/drawing/2014/main" id="{DD1B8FA1-1BA6-76BD-E368-5F7DDA3D7852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77170" y="3099653"/>
            <a:ext cx="2163400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4C7B1A0-4C37-1725-625D-8DC6022A84B8}"/>
              </a:ext>
            </a:extLst>
          </p:cNvPr>
          <p:cNvSpPr txBox="1"/>
          <p:nvPr/>
        </p:nvSpPr>
        <p:spPr>
          <a:xfrm>
            <a:off x="8210263" y="4270670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77406A3-DFFB-6901-49A3-8A08C5C1A9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885329">
            <a:off x="8675033" y="3008206"/>
            <a:ext cx="527839" cy="5492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F66197C-124C-B586-4DA8-FAB1A65B8150}"/>
              </a:ext>
            </a:extLst>
          </p:cNvPr>
          <p:cNvSpPr txBox="1"/>
          <p:nvPr/>
        </p:nvSpPr>
        <p:spPr>
          <a:xfrm>
            <a:off x="356670" y="1700728"/>
            <a:ext cx="519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，延长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F33972-A733-4685-6F4A-7888A8B8C4D6}"/>
              </a:ext>
            </a:extLst>
          </p:cNvPr>
          <p:cNvSpPr txBox="1"/>
          <p:nvPr/>
        </p:nvSpPr>
        <p:spPr>
          <a:xfrm>
            <a:off x="356670" y="2176216"/>
            <a:ext cx="377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4034EA-6559-16E9-B12F-2246A6055E31}"/>
              </a:ext>
            </a:extLst>
          </p:cNvPr>
          <p:cNvSpPr txBox="1"/>
          <p:nvPr/>
        </p:nvSpPr>
        <p:spPr>
          <a:xfrm>
            <a:off x="356670" y="2651704"/>
            <a:ext cx="335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510A83-A82C-4B9F-C17A-F8BDAA881BB1}"/>
              </a:ext>
            </a:extLst>
          </p:cNvPr>
          <p:cNvSpPr txBox="1"/>
          <p:nvPr/>
        </p:nvSpPr>
        <p:spPr>
          <a:xfrm>
            <a:off x="3713343" y="2655505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A9BFDC-B685-1555-1C28-90FF70FE9BA0}"/>
              </a:ext>
            </a:extLst>
          </p:cNvPr>
          <p:cNvSpPr txBox="1"/>
          <p:nvPr/>
        </p:nvSpPr>
        <p:spPr>
          <a:xfrm>
            <a:off x="356670" y="3101374"/>
            <a:ext cx="229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5B79A90-4E1D-6C5E-6FD4-48876A38BC43}"/>
                  </a:ext>
                </a:extLst>
              </p:cNvPr>
              <p:cNvSpPr txBox="1"/>
              <p:nvPr/>
            </p:nvSpPr>
            <p:spPr>
              <a:xfrm>
                <a:off x="356670" y="3576862"/>
                <a:ext cx="198678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5B79A90-4E1D-6C5E-6FD4-48876A38BC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70" y="3576862"/>
                <a:ext cx="1986789" cy="615392"/>
              </a:xfrm>
              <a:prstGeom prst="rect">
                <a:avLst/>
              </a:prstGeom>
              <a:blipFill>
                <a:blip r:embed="rId2"/>
                <a:stretch>
                  <a:fillRect l="-4923" r="-492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96C6EEB-8456-E7F6-BA22-BAE0187025F9}"/>
              </a:ext>
            </a:extLst>
          </p:cNvPr>
          <p:cNvSpPr txBox="1"/>
          <p:nvPr/>
        </p:nvSpPr>
        <p:spPr>
          <a:xfrm>
            <a:off x="2150099" y="3623154"/>
            <a:ext cx="175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6EC709-F2A4-AE63-C976-746646618F8E}"/>
              </a:ext>
            </a:extLst>
          </p:cNvPr>
          <p:cNvSpPr txBox="1"/>
          <p:nvPr/>
        </p:nvSpPr>
        <p:spPr>
          <a:xfrm>
            <a:off x="3730456" y="3623154"/>
            <a:ext cx="1559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84EEA7D-0510-8435-8BE3-3C99478F3C32}"/>
              </a:ext>
            </a:extLst>
          </p:cNvPr>
          <p:cNvSpPr txBox="1"/>
          <p:nvPr/>
        </p:nvSpPr>
        <p:spPr>
          <a:xfrm>
            <a:off x="364607" y="4122530"/>
            <a:ext cx="22787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4CEC5D5-3DA4-70AD-67EC-45D0D62F7412}"/>
                  </a:ext>
                </a:extLst>
              </p:cNvPr>
              <p:cNvSpPr txBox="1"/>
              <p:nvPr/>
            </p:nvSpPr>
            <p:spPr>
              <a:xfrm>
                <a:off x="356670" y="548680"/>
                <a:ext cx="11478659" cy="11988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）解决问题：如图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，在四边形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135°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4CEC5D5-3DA4-70AD-67EC-45D0D62F74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70" y="548680"/>
                <a:ext cx="11478659" cy="1198854"/>
              </a:xfrm>
              <a:prstGeom prst="rect">
                <a:avLst/>
              </a:prstGeom>
              <a:blipFill>
                <a:blip r:embed="rId3"/>
                <a:stretch>
                  <a:fillRect l="-850" b="-11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2541">
            <a:extLst>
              <a:ext uri="{FF2B5EF4-FFF2-40B4-BE49-F238E27FC236}">
                <a16:creationId xmlns:a16="http://schemas.microsoft.com/office/drawing/2014/main" id="{74906828-BB7A-6444-7569-6617F0FE7A89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8328" y="1428694"/>
            <a:ext cx="2163400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A845ABC-E372-31CE-E8C1-52D01EBA5D4B}"/>
              </a:ext>
            </a:extLst>
          </p:cNvPr>
          <p:cNvSpPr txBox="1"/>
          <p:nvPr/>
        </p:nvSpPr>
        <p:spPr>
          <a:xfrm>
            <a:off x="9981421" y="2599711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8E57A36-0DAB-207F-FE02-D2066597A8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85329">
            <a:off x="10446191" y="1337247"/>
            <a:ext cx="527839" cy="549283"/>
          </a:xfrm>
          <a:prstGeom prst="rect">
            <a:avLst/>
          </a:prstGeom>
        </p:spPr>
      </p:pic>
      <p:pic>
        <p:nvPicPr>
          <p:cNvPr id="18" name="yt_image_12541">
            <a:extLst>
              <a:ext uri="{FF2B5EF4-FFF2-40B4-BE49-F238E27FC236}">
                <a16:creationId xmlns:a16="http://schemas.microsoft.com/office/drawing/2014/main" id="{8E482888-3C73-3655-4B7B-2387EC413197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7727" y="3376938"/>
            <a:ext cx="2163400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6F663274-F7C1-C2A7-D14B-9DA48B857FDA}"/>
              </a:ext>
            </a:extLst>
          </p:cNvPr>
          <p:cNvSpPr txBox="1"/>
          <p:nvPr/>
        </p:nvSpPr>
        <p:spPr>
          <a:xfrm>
            <a:off x="9981421" y="4667385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D4E0068-769C-DE83-B280-E75CD6163F2E}"/>
              </a:ext>
            </a:extLst>
          </p:cNvPr>
          <p:cNvSpPr txBox="1"/>
          <p:nvPr/>
        </p:nvSpPr>
        <p:spPr>
          <a:xfrm>
            <a:off x="2381421" y="4094808"/>
            <a:ext cx="170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B5CC230-6148-36D2-3B86-26884DBE50C1}"/>
                  </a:ext>
                </a:extLst>
              </p:cNvPr>
              <p:cNvSpPr txBox="1"/>
              <p:nvPr/>
            </p:nvSpPr>
            <p:spPr>
              <a:xfrm>
                <a:off x="356670" y="4447142"/>
                <a:ext cx="4376229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B5CC230-6148-36D2-3B86-26884DBE50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70" y="4447142"/>
                <a:ext cx="4376229" cy="768617"/>
              </a:xfrm>
              <a:prstGeom prst="rect">
                <a:avLst/>
              </a:prstGeom>
              <a:blipFill>
                <a:blip r:embed="rId6"/>
                <a:stretch>
                  <a:fillRect l="-2232" r="-237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EF4E7E56-E51F-42C1-2C1C-50DFD027C842}"/>
              </a:ext>
            </a:extLst>
          </p:cNvPr>
          <p:cNvSpPr txBox="1"/>
          <p:nvPr/>
        </p:nvSpPr>
        <p:spPr>
          <a:xfrm>
            <a:off x="4703247" y="4590803"/>
            <a:ext cx="1153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249CEF-03E6-AD6F-C8B4-D91111600480}"/>
              </a:ext>
            </a:extLst>
          </p:cNvPr>
          <p:cNvSpPr txBox="1"/>
          <p:nvPr/>
        </p:nvSpPr>
        <p:spPr>
          <a:xfrm>
            <a:off x="356670" y="5112583"/>
            <a:ext cx="663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经检验，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是所列分式方程的解，且符合题意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4EE3974-D50C-7263-0186-BB027260F74D}"/>
                  </a:ext>
                </a:extLst>
              </p:cNvPr>
              <p:cNvSpPr txBox="1"/>
              <p:nvPr/>
            </p:nvSpPr>
            <p:spPr>
              <a:xfrm>
                <a:off x="356670" y="5494973"/>
                <a:ext cx="422992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4EE3974-D50C-7263-0186-BB027260F7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70" y="5494973"/>
                <a:ext cx="4229926" cy="615392"/>
              </a:xfrm>
              <a:prstGeom prst="rect">
                <a:avLst/>
              </a:prstGeom>
              <a:blipFill>
                <a:blip r:embed="rId7"/>
                <a:stretch>
                  <a:fillRect l="-2309" r="-259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107D2905-478D-84F1-C1F9-4CBA43A6059C}"/>
                  </a:ext>
                </a:extLst>
              </p:cNvPr>
              <p:cNvSpPr txBox="1"/>
              <p:nvPr/>
            </p:nvSpPr>
            <p:spPr>
              <a:xfrm>
                <a:off x="364607" y="5959033"/>
                <a:ext cx="5303964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107D2905-478D-84F1-C1F9-4CBA43A605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607" y="5959033"/>
                <a:ext cx="5303964" cy="567068"/>
              </a:xfrm>
              <a:prstGeom prst="rect">
                <a:avLst/>
              </a:prstGeom>
              <a:blipFill>
                <a:blip r:embed="rId8"/>
                <a:stretch>
                  <a:fillRect l="-1839" r="-1839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9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6" name="yt_shape_12546"/>
          <p:cNvSpPr txBox="1"/>
          <p:nvPr/>
        </p:nvSpPr>
        <p:spPr>
          <a:xfrm>
            <a:off x="540000" y="745753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Segoe UI Symbol" pitchFamily="16"/>
              </a:rPr>
              <a:t> </a:t>
            </a:r>
          </a:p>
        </p:txBody>
      </p:sp>
      <p:pic>
        <p:nvPicPr>
          <p:cNvPr id="12545" name="yt_image_125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22584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48" name="yt_shape_12548"/>
          <p:cNvSpPr txBox="1"/>
          <p:nvPr/>
        </p:nvSpPr>
        <p:spPr>
          <a:xfrm>
            <a:off x="2637754" y="1196752"/>
            <a:ext cx="6916491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解直角三角形的已知条件中必须有一条边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计算时尽量用原始数据，尽量用乘法，少用除法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2" name="yt_shape_12462"/>
          <p:cNvSpPr txBox="1"/>
          <p:nvPr/>
        </p:nvSpPr>
        <p:spPr>
          <a:xfrm>
            <a:off x="540000" y="1284662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61" name="yt_image_12461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8466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64" name="yt_shape_12464"/>
          <p:cNvSpPr txBox="1"/>
          <p:nvPr/>
        </p:nvSpPr>
        <p:spPr>
          <a:xfrm>
            <a:off x="540000" y="1987959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已知两条边解直角三角形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65" name="yt_shape_12465"/>
              <p:cNvSpPr txBox="1"/>
              <p:nvPr/>
            </p:nvSpPr>
            <p:spPr>
              <a:xfrm>
                <a:off x="540000" y="2492269"/>
                <a:ext cx="9985362" cy="4764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465" name="yt_shape_12465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2269"/>
                <a:ext cx="9985362" cy="476412"/>
              </a:xfrm>
              <a:prstGeom prst="rect">
                <a:avLst/>
              </a:prstGeom>
              <a:blipFill>
                <a:blip r:embed="rId3"/>
                <a:stretch>
                  <a:fillRect l="-1893" t="-3846" r="-855" b="-37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67" name="yt_table_124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869536"/>
              </p:ext>
            </p:extLst>
          </p:nvPr>
        </p:nvGraphicFramePr>
        <p:xfrm>
          <a:off x="540000" y="3019469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</a:tbl>
          </a:graphicData>
        </a:graphic>
      </p:graphicFrame>
      <p:sp>
        <p:nvSpPr>
          <p:cNvPr id="12469" name="yt_shape_12469"/>
          <p:cNvSpPr txBox="1"/>
          <p:nvPr/>
        </p:nvSpPr>
        <p:spPr>
          <a:xfrm>
            <a:off x="540000" y="3545640"/>
            <a:ext cx="838530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中，有下列情况，则直角三角形可解的是（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70" name="yt_table_1247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110531"/>
              </p:ext>
            </p:extLst>
          </p:nvPr>
        </p:nvGraphicFramePr>
        <p:xfrm>
          <a:off x="540000" y="4031804"/>
          <a:ext cx="5014913" cy="1901952"/>
        </p:xfrm>
        <a:graphic>
          <a:graphicData uri="http://schemas.openxmlformats.org/drawingml/2006/table">
            <a:tbl>
              <a:tblPr/>
              <a:tblGrid>
                <a:gridCol w="5014913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已知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已知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已知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已知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</a:tbl>
          </a:graphicData>
        </a:graphic>
      </p:graphicFrame>
      <p:pic>
        <p:nvPicPr>
          <p:cNvPr id="3" name="yt_shape_1697709443606">
            <a:extLst>
              <a:ext uri="{FF2B5EF4-FFF2-40B4-BE49-F238E27FC236}">
                <a16:creationId xmlns:a16="http://schemas.microsoft.com/office/drawing/2014/main" id="{4C546ACA-D608-697B-F15F-25B874325C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2963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A62DF4-61BC-13A2-8E20-93DDDCE66B3A}"/>
              </a:ext>
            </a:extLst>
          </p:cNvPr>
          <p:cNvSpPr txBox="1"/>
          <p:nvPr/>
        </p:nvSpPr>
        <p:spPr>
          <a:xfrm>
            <a:off x="9678381" y="2445463"/>
            <a:ext cx="383285" cy="5654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88057B-32D4-337A-0A90-42053AFDC674}"/>
              </a:ext>
            </a:extLst>
          </p:cNvPr>
          <p:cNvSpPr txBox="1"/>
          <p:nvPr/>
        </p:nvSpPr>
        <p:spPr>
          <a:xfrm>
            <a:off x="8093801" y="3498834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72" name="yt_shape_12472"/>
              <p:cNvSpPr txBox="1"/>
              <p:nvPr/>
            </p:nvSpPr>
            <p:spPr>
              <a:xfrm>
                <a:off x="540119" y="1320520"/>
                <a:ext cx="11111999" cy="45769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的对边的长，其中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页例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变式）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，解这个直角三角形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解：由勾股定理，得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72" name="yt_shape_12472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20520"/>
                <a:ext cx="11111999" cy="4576959"/>
              </a:xfrm>
              <a:prstGeom prst="rect">
                <a:avLst/>
              </a:prstGeom>
              <a:blipFill>
                <a:blip r:embed="rId2"/>
                <a:stretch>
                  <a:fillRect l="-1701" t="-1200" r="-71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73B45F1-99B3-25BF-DC9F-90E6866B77F5}"/>
              </a:ext>
            </a:extLst>
          </p:cNvPr>
          <p:cNvSpPr txBox="1"/>
          <p:nvPr/>
        </p:nvSpPr>
        <p:spPr>
          <a:xfrm>
            <a:off x="3882410" y="1749202"/>
            <a:ext cx="607124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DF52B4-C7F2-6E8F-0DE6-5CB87EFB194A}"/>
              </a:ext>
            </a:extLst>
          </p:cNvPr>
          <p:cNvSpPr txBox="1"/>
          <p:nvPr/>
        </p:nvSpPr>
        <p:spPr>
          <a:xfrm>
            <a:off x="5681048" y="1749202"/>
            <a:ext cx="4848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9F189B-6F89-9203-96C3-1E9F978E5DE4}"/>
              </a:ext>
            </a:extLst>
          </p:cNvPr>
          <p:cNvSpPr txBox="1"/>
          <p:nvPr/>
        </p:nvSpPr>
        <p:spPr>
          <a:xfrm>
            <a:off x="450108" y="322195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3B42A9-B95F-B2F6-A8E2-3FB18DF3D723}"/>
                  </a:ext>
                </a:extLst>
              </p:cNvPr>
              <p:cNvSpPr txBox="1"/>
              <p:nvPr/>
            </p:nvSpPr>
            <p:spPr>
              <a:xfrm>
                <a:off x="450108" y="3697446"/>
                <a:ext cx="4920107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DE3B42A9-B95F-B2F6-A8E2-3FB18DF3D7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97446"/>
                <a:ext cx="4920107" cy="631266"/>
              </a:xfrm>
              <a:prstGeom prst="rect">
                <a:avLst/>
              </a:prstGeom>
              <a:blipFill>
                <a:blip r:embed="rId3"/>
                <a:stretch>
                  <a:fillRect l="-1983" r="-1859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44E09DC-0BBE-AC96-BDEC-267BCCB72E67}"/>
                  </a:ext>
                </a:extLst>
              </p:cNvPr>
              <p:cNvSpPr txBox="1"/>
              <p:nvPr/>
            </p:nvSpPr>
            <p:spPr>
              <a:xfrm>
                <a:off x="450108" y="4235100"/>
                <a:ext cx="221430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144E09DC-0BBE-AC96-BDEC-267BCCB72E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35100"/>
                <a:ext cx="2214308" cy="765061"/>
              </a:xfrm>
              <a:prstGeom prst="rect">
                <a:avLst/>
              </a:prstGeom>
              <a:blipFill>
                <a:blip r:embed="rId4"/>
                <a:stretch>
                  <a:fillRect l="-4408" r="-3581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72736D0-9C84-C2E8-5FB1-785B8E17230D}"/>
              </a:ext>
            </a:extLst>
          </p:cNvPr>
          <p:cNvSpPr txBox="1"/>
          <p:nvPr/>
        </p:nvSpPr>
        <p:spPr>
          <a:xfrm>
            <a:off x="450108" y="4906549"/>
            <a:ext cx="201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B36A17-E892-5433-9871-7B5497279959}"/>
              </a:ext>
            </a:extLst>
          </p:cNvPr>
          <p:cNvSpPr txBox="1"/>
          <p:nvPr/>
        </p:nvSpPr>
        <p:spPr>
          <a:xfrm>
            <a:off x="450108" y="5382037"/>
            <a:ext cx="3310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7" name="yt_shape_12477"/>
          <p:cNvSpPr txBox="1"/>
          <p:nvPr/>
        </p:nvSpPr>
        <p:spPr>
          <a:xfrm>
            <a:off x="540000" y="903148"/>
            <a:ext cx="967893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已知一锐角（或一锐角的三角函数值）和一边解直角三角形</a:t>
            </a:r>
          </a:p>
        </p:txBody>
      </p:sp>
      <p:sp>
        <p:nvSpPr>
          <p:cNvPr id="12478" name="yt_shape_12478"/>
          <p:cNvSpPr txBox="1"/>
          <p:nvPr/>
        </p:nvSpPr>
        <p:spPr>
          <a:xfrm>
            <a:off x="540119" y="140745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（沈阳市中考）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80" name="yt_table_12480_skip" title="H_86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3291657"/>
                  </p:ext>
                </p:extLst>
              </p:nvPr>
            </p:nvGraphicFramePr>
            <p:xfrm>
              <a:off x="540000" y="2373753"/>
              <a:ext cx="5654042" cy="1095122"/>
            </p:xfrm>
            <a:graphic>
              <a:graphicData uri="http://schemas.openxmlformats.org/drawingml/2006/table">
                <a:tbl>
                  <a:tblPr/>
                  <a:tblGrid>
                    <a:gridCol w="4252152">
                      <a:extLst>
                        <a:ext uri="{9D8B030D-6E8A-4147-A177-3AD203B41FA5}">
                          <a16:colId xmlns:a16="http://schemas.microsoft.com/office/drawing/2014/main" val="10338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480" name="yt_table_12480_skip" descr="{&quot;rangeId&quot;:8,&quot;type&quot;:&quot;Option&quot;,&quot;drawing&quot;:[&quot;yt_image_12479&quot;]}" title="H_86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3291657"/>
                  </p:ext>
                </p:extLst>
              </p:nvPr>
            </p:nvGraphicFramePr>
            <p:xfrm>
              <a:off x="540000" y="2370605"/>
              <a:ext cx="5654042" cy="1095122"/>
            </p:xfrm>
            <a:graphic>
              <a:graphicData uri="http://schemas.openxmlformats.org/drawingml/2006/table">
                <a:tbl>
                  <a:tblPr/>
                  <a:tblGrid>
                    <a:gridCol w="4252152">
                      <a:extLst>
                        <a:ext uri="{9D8B030D-6E8A-4147-A177-3AD203B41FA5}">
                          <a16:colId xmlns:a16="http://schemas.microsoft.com/office/drawing/2014/main" val="10338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32904" b="-100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4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38158" r="-32904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03913" t="-138158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479" name="yt_image_12479_skip" title="H_103.23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3676" y="2373753"/>
            <a:ext cx="1766196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81" name="yt_shape_12481"/>
              <p:cNvSpPr txBox="1"/>
              <p:nvPr/>
            </p:nvSpPr>
            <p:spPr>
              <a:xfrm>
                <a:off x="540000" y="3735562"/>
                <a:ext cx="8978420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481" name="yt_shape_1248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5562"/>
                <a:ext cx="8978420" cy="641201"/>
              </a:xfrm>
              <a:prstGeom prst="rect">
                <a:avLst/>
              </a:prstGeom>
              <a:blipFill>
                <a:blip r:embed="rId4"/>
                <a:stretch>
                  <a:fillRect l="-2106" r="-115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83" name="yt_table_12483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44666195"/>
                  </p:ext>
                </p:extLst>
              </p:nvPr>
            </p:nvGraphicFramePr>
            <p:xfrm>
              <a:off x="540000" y="4427551"/>
              <a:ext cx="7240080" cy="63557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483" name="yt_table_12483" descr="{&quot;rangeId&quot;:9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44666195"/>
                  </p:ext>
                </p:extLst>
              </p:nvPr>
            </p:nvGraphicFramePr>
            <p:xfrm>
              <a:off x="540000" y="4424403"/>
              <a:ext cx="7240080" cy="63557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98028" r="-13690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61626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484" name="yt_shape_12484"/>
          <p:cNvSpPr txBox="1"/>
          <p:nvPr/>
        </p:nvSpPr>
        <p:spPr>
          <a:xfrm>
            <a:off x="540000" y="5113770"/>
            <a:ext cx="87988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85" name="yt_table_12485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1198778"/>
                  </p:ext>
                </p:extLst>
              </p:nvPr>
            </p:nvGraphicFramePr>
            <p:xfrm>
              <a:off x="540000" y="5599934"/>
              <a:ext cx="7240080" cy="71507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485" name="yt_table_12485" descr="{&quot;rangeId&quot;:10,&quot;type&quot;:&quot;Option&quot;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1198778"/>
                  </p:ext>
                </p:extLst>
              </p:nvPr>
            </p:nvGraphicFramePr>
            <p:xfrm>
              <a:off x="540000" y="5596786"/>
              <a:ext cx="7240080" cy="71507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47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r="-24166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98028" r="-13690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616265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9443673">
            <a:extLst>
              <a:ext uri="{FF2B5EF4-FFF2-40B4-BE49-F238E27FC236}">
                <a16:creationId xmlns:a16="http://schemas.microsoft.com/office/drawing/2014/main" id="{74F1A8F5-0094-B8D2-39A0-66B277C83C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482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DE0637-8979-11F4-AF67-FE1A5ADE4723}"/>
              </a:ext>
            </a:extLst>
          </p:cNvPr>
          <p:cNvSpPr txBox="1"/>
          <p:nvPr/>
        </p:nvSpPr>
        <p:spPr>
          <a:xfrm>
            <a:off x="1212108" y="183614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9D9076-82E0-5CAD-7AE7-7B5E4AA356D4}"/>
              </a:ext>
            </a:extLst>
          </p:cNvPr>
          <p:cNvSpPr txBox="1"/>
          <p:nvPr/>
        </p:nvSpPr>
        <p:spPr>
          <a:xfrm>
            <a:off x="8681176" y="3688756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24C0A0-B636-B656-C532-B67831138FE0}"/>
              </a:ext>
            </a:extLst>
          </p:cNvPr>
          <p:cNvSpPr txBox="1"/>
          <p:nvPr/>
        </p:nvSpPr>
        <p:spPr>
          <a:xfrm>
            <a:off x="8503376" y="5066964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86" name="yt_shape_12486"/>
              <p:cNvSpPr txBox="1"/>
              <p:nvPr/>
            </p:nvSpPr>
            <p:spPr>
              <a:xfrm>
                <a:off x="540000" y="2015802"/>
                <a:ext cx="905228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86" name="yt_shape_12486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5802"/>
                <a:ext cx="9052286" cy="642163"/>
              </a:xfrm>
              <a:prstGeom prst="rect">
                <a:avLst/>
              </a:prstGeom>
              <a:blipFill>
                <a:blip r:embed="rId2"/>
                <a:stretch>
                  <a:fillRect l="-2088" r="-107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88" name="yt_shape_12488"/>
              <p:cNvSpPr txBox="1"/>
              <p:nvPr/>
            </p:nvSpPr>
            <p:spPr>
              <a:xfrm>
                <a:off x="540000" y="2708753"/>
                <a:ext cx="8712321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88" name="yt_shape_12488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2951"/>
                <a:ext cx="8712321" cy="642163"/>
              </a:xfrm>
              <a:prstGeom prst="rect">
                <a:avLst/>
              </a:prstGeom>
              <a:blipFill>
                <a:blip r:embed="rId3"/>
                <a:stretch>
                  <a:fillRect l="-2169" r="-133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90" name="yt_shape_12490"/>
              <p:cNvSpPr txBox="1"/>
              <p:nvPr/>
            </p:nvSpPr>
            <p:spPr>
              <a:xfrm>
                <a:off x="540000" y="3401704"/>
                <a:ext cx="3547446" cy="18004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90" name="yt_shape_12490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1704"/>
                <a:ext cx="3547446" cy="1800493"/>
              </a:xfrm>
              <a:prstGeom prst="rect">
                <a:avLst/>
              </a:prstGeom>
              <a:blipFill>
                <a:blip r:embed="rId4"/>
                <a:stretch>
                  <a:fillRect l="-5326" r="-4296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C0F251-2A8F-8A53-FB95-E56CDE09DD1A}"/>
                  </a:ext>
                </a:extLst>
              </p:cNvPr>
              <p:cNvSpPr txBox="1"/>
              <p:nvPr/>
            </p:nvSpPr>
            <p:spPr>
              <a:xfrm>
                <a:off x="8665301" y="1968996"/>
                <a:ext cx="548512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CEC0F251-2A8F-8A53-FB95-E56CDE09DD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5301" y="1968996"/>
                <a:ext cx="548512" cy="7295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4D7FF91-9053-7F0A-63B3-2E4FFE798C96}"/>
              </a:ext>
            </a:extLst>
          </p:cNvPr>
          <p:cNvCxnSpPr/>
          <p:nvPr/>
        </p:nvCxnSpPr>
        <p:spPr>
          <a:xfrm>
            <a:off x="8450513" y="2670805"/>
            <a:ext cx="978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FBA128-E367-CC7D-2896-EF98E8325790}"/>
                  </a:ext>
                </a:extLst>
              </p:cNvPr>
              <p:cNvSpPr txBox="1"/>
              <p:nvPr/>
            </p:nvSpPr>
            <p:spPr>
              <a:xfrm>
                <a:off x="449989" y="3354898"/>
                <a:ext cx="36932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mathAnswerShape': 1}">
                <a:extLst>
                  <a:ext uri="{FF2B5EF4-FFF2-40B4-BE49-F238E27FC236}">
                    <a16:creationId xmlns:a16="http://schemas.microsoft.com/office/drawing/2014/main" id="{70FBA128-E367-CC7D-2896-EF98E83257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4898"/>
                <a:ext cx="3693223" cy="768490"/>
              </a:xfrm>
              <a:prstGeom prst="rect">
                <a:avLst/>
              </a:prstGeom>
              <a:blipFill>
                <a:blip r:embed="rId6"/>
                <a:stretch>
                  <a:fillRect l="-2640" r="-264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3C4D4CF-97E5-E033-797C-36139D1815F8}"/>
              </a:ext>
            </a:extLst>
          </p:cNvPr>
          <p:cNvSpPr txBox="1"/>
          <p:nvPr/>
        </p:nvSpPr>
        <p:spPr>
          <a:xfrm>
            <a:off x="449989" y="4029777"/>
            <a:ext cx="178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4AC8F77-420B-6406-8BE7-AB02965FA1CD}"/>
                  </a:ext>
                </a:extLst>
              </p:cNvPr>
              <p:cNvSpPr txBox="1"/>
              <p:nvPr/>
            </p:nvSpPr>
            <p:spPr>
              <a:xfrm>
                <a:off x="449989" y="4505264"/>
                <a:ext cx="35614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1, 'mathAnswerShape': 1}">
                <a:extLst>
                  <a:ext uri="{FF2B5EF4-FFF2-40B4-BE49-F238E27FC236}">
                    <a16:creationId xmlns:a16="http://schemas.microsoft.com/office/drawing/2014/main" id="{04AC8F77-420B-6406-8BE7-AB02965FA1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5264"/>
                <a:ext cx="3561461" cy="726326"/>
              </a:xfrm>
              <a:prstGeom prst="rect">
                <a:avLst/>
              </a:prstGeom>
              <a:blipFill>
                <a:blip r:embed="rId7"/>
                <a:stretch>
                  <a:fillRect l="-2740" r="-25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493">
                <a:extLst>
                  <a:ext uri="{FF2B5EF4-FFF2-40B4-BE49-F238E27FC236}">
                    <a16:creationId xmlns:a16="http://schemas.microsoft.com/office/drawing/2014/main" id="{CEA4258B-7C48-091F-3248-8AB6767D5F12}"/>
                  </a:ext>
                </a:extLst>
              </p:cNvPr>
              <p:cNvSpPr txBox="1"/>
              <p:nvPr/>
            </p:nvSpPr>
            <p:spPr>
              <a:xfrm>
                <a:off x="551384" y="2924944"/>
                <a:ext cx="9759275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2493">
                <a:extLst>
                  <a:ext uri="{FF2B5EF4-FFF2-40B4-BE49-F238E27FC236}">
                    <a16:creationId xmlns:a16="http://schemas.microsoft.com/office/drawing/2014/main" id="{CEA4258B-7C48-091F-3248-8AB6767D5F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924944"/>
                <a:ext cx="9759275" cy="720903"/>
              </a:xfrm>
              <a:prstGeom prst="rect">
                <a:avLst/>
              </a:prstGeom>
              <a:blipFill>
                <a:blip r:embed="rId2"/>
                <a:stretch>
                  <a:fillRect l="-1874" r="-937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389907D-AF39-3D3C-CD47-4B28D6C7EF67}"/>
              </a:ext>
            </a:extLst>
          </p:cNvPr>
          <p:cNvSpPr txBox="1"/>
          <p:nvPr/>
        </p:nvSpPr>
        <p:spPr>
          <a:xfrm>
            <a:off x="8983263" y="2878138"/>
            <a:ext cx="942086" cy="8075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037">
            <a:extLst>
              <a:ext uri="{FF2B5EF4-FFF2-40B4-BE49-F238E27FC236}">
                <a16:creationId xmlns:a16="http://schemas.microsoft.com/office/drawing/2014/main" id="{B03BD722-992B-184F-2556-8EF14FB5C47F}"/>
              </a:ext>
            </a:extLst>
          </p:cNvPr>
          <p:cNvSpPr txBox="1"/>
          <p:nvPr/>
        </p:nvSpPr>
        <p:spPr>
          <a:xfrm>
            <a:off x="551384" y="2424616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解非直角三角形时，无图忽视多种情况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5" name="yt_shape_1697709168870">
            <a:extLst>
              <a:ext uri="{FF2B5EF4-FFF2-40B4-BE49-F238E27FC236}">
                <a16:creationId xmlns:a16="http://schemas.microsoft.com/office/drawing/2014/main" id="{3325EAA3-ACF8-C92B-E880-6B6A764DDD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85826"/>
            <a:ext cx="1355917" cy="36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12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5" name="yt_image_12495">
            <a:extLst>
              <a:ext uri="">
                <a16:creationId xmlns:m="http://schemas.openxmlformats.org/officeDocument/2006/math" xmlns:p14="http://schemas.microsoft.com/office/powerpoint/2010/main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2233075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7" name="yt_shape_12497"/>
          <p:cNvSpPr txBox="1"/>
          <p:nvPr/>
        </p:nvSpPr>
        <p:spPr>
          <a:xfrm>
            <a:off x="551384" y="2924944"/>
            <a:ext cx="1027505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，则下列结论正确的是（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98" name="yt_table_12498" title="H_93.4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9890773"/>
                  </p:ext>
                </p:extLst>
              </p:nvPr>
            </p:nvGraphicFramePr>
            <p:xfrm>
              <a:off x="551384" y="3411108"/>
              <a:ext cx="4843971" cy="1186815"/>
            </p:xfrm>
            <a:graphic>
              <a:graphicData uri="http://schemas.openxmlformats.org/drawingml/2006/table">
                <a:tbl>
                  <a:tblPr/>
                  <a:tblGrid>
                    <a:gridCol w="2926144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  <a:gridCol w="1917827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498" name="yt_table_12498" title="H_93.4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9890773"/>
                  </p:ext>
                </p:extLst>
              </p:nvPr>
            </p:nvGraphicFramePr>
            <p:xfrm>
              <a:off x="551384" y="3411108"/>
              <a:ext cx="4843971" cy="1186815"/>
            </p:xfrm>
            <a:graphic>
              <a:graphicData uri="http://schemas.openxmlformats.org/drawingml/2006/table">
                <a:tbl>
                  <a:tblPr/>
                  <a:tblGrid>
                    <a:gridCol w="2926144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  <a:gridCol w="1917827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5489" b="-890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2698" b="-890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8"/>
                      </a:ext>
                    </a:extLst>
                  </a:tr>
                  <a:tr h="46824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2698" t="-154545" b="-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8B5DD89-3519-594C-01B1-55463D5B1A34}"/>
              </a:ext>
            </a:extLst>
          </p:cNvPr>
          <p:cNvSpPr txBox="1"/>
          <p:nvPr/>
        </p:nvSpPr>
        <p:spPr>
          <a:xfrm>
            <a:off x="9959195" y="287813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99" name="yt_shape_12499"/>
              <p:cNvSpPr txBox="1"/>
              <p:nvPr/>
            </p:nvSpPr>
            <p:spPr>
              <a:xfrm>
                <a:off x="540119" y="1859584"/>
                <a:ext cx="11111999" cy="1325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99" name="yt_shape_1249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9584"/>
                <a:ext cx="11111999" cy="1325299"/>
              </a:xfrm>
              <a:prstGeom prst="rect">
                <a:avLst/>
              </a:prstGeom>
              <a:blipFill>
                <a:blip r:embed="rId2"/>
                <a:stretch>
                  <a:fillRect l="-1701" r="-714" b="-7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04" name="yt_shape_12504"/>
          <p:cNvSpPr txBox="1"/>
          <p:nvPr/>
        </p:nvSpPr>
        <p:spPr>
          <a:xfrm>
            <a:off x="540000" y="503576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01" name="yt_shape_12501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5603" y="3388035"/>
            <a:ext cx="1580792" cy="1597293"/>
            <a:chOff x="0" y="0"/>
            <a:chExt cx="1580792" cy="1597293"/>
          </a:xfrm>
        </p:grpSpPr>
        <p:pic>
          <p:nvPicPr>
            <p:cNvPr id="2" name="yt_image_1250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0792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03" name="yt_shape_12503"/>
            <p:cNvSpPr txBox="1"/>
            <p:nvPr/>
          </p:nvSpPr>
          <p:spPr>
            <a:xfrm>
              <a:off x="180932" y="123729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6A4676-3C08-EF91-2057-C4505D62ED34}"/>
                  </a:ext>
                </a:extLst>
              </p:cNvPr>
              <p:cNvSpPr txBox="1"/>
              <p:nvPr/>
            </p:nvSpPr>
            <p:spPr>
              <a:xfrm>
                <a:off x="1343472" y="2276872"/>
                <a:ext cx="4372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6A4676-3C08-EF91-2057-C4505D62ED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472" y="2276872"/>
                <a:ext cx="437261" cy="7336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05" name="yt_shape_12505"/>
              <p:cNvSpPr txBox="1"/>
              <p:nvPr/>
            </p:nvSpPr>
            <p:spPr>
              <a:xfrm>
                <a:off x="540119" y="1884234"/>
                <a:ext cx="11604423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（原创题）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上，且线段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，如果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505" name="yt_shape_125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84234"/>
                <a:ext cx="11604423" cy="1122871"/>
              </a:xfrm>
              <a:prstGeom prst="rect">
                <a:avLst/>
              </a:prstGeom>
              <a:blipFill>
                <a:blip r:embed="rId2"/>
                <a:stretch>
                  <a:fillRect l="-1629" t="-4348" r="-89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10" name="yt_shape_12510"/>
          <p:cNvSpPr txBox="1"/>
          <p:nvPr/>
        </p:nvSpPr>
        <p:spPr>
          <a:xfrm>
            <a:off x="540000" y="50111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07" name="yt_shape_12507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3805" y="3210257"/>
            <a:ext cx="1444388" cy="1750455"/>
            <a:chOff x="0" y="0"/>
            <a:chExt cx="1444388" cy="1750455"/>
          </a:xfrm>
        </p:grpSpPr>
        <p:pic>
          <p:nvPicPr>
            <p:cNvPr id="2" name="yt_image_1250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4388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09" name="yt_shape_12509"/>
            <p:cNvSpPr txBox="1"/>
            <p:nvPr/>
          </p:nvSpPr>
          <p:spPr>
            <a:xfrm>
              <a:off x="112730" y="139045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73E4E06-3670-F342-91F3-F1B7B8470BF1}"/>
              </a:ext>
            </a:extLst>
          </p:cNvPr>
          <p:cNvSpPr txBox="1"/>
          <p:nvPr/>
        </p:nvSpPr>
        <p:spPr>
          <a:xfrm>
            <a:off x="5244092" y="2294969"/>
            <a:ext cx="4848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1626</Words>
  <Application>Microsoft Office PowerPoint</Application>
  <PresentationFormat>宽屏</PresentationFormat>
  <Paragraphs>136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48</cp:revision>
  <dcterms:created xsi:type="dcterms:W3CDTF">2023-05-05T05:33:04Z</dcterms:created>
  <dcterms:modified xsi:type="dcterms:W3CDTF">2023-10-21T04:36:52Z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