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0" r:id="rId7"/>
    <p:sldId id="375" r:id="rId8"/>
    <p:sldId id="376" r:id="rId9"/>
    <p:sldId id="377" r:id="rId10"/>
    <p:sldId id="378" r:id="rId11"/>
    <p:sldId id="379" r:id="rId12"/>
    <p:sldId id="380" r:id="rId13"/>
    <p:sldId id="381" r:id="rId14"/>
    <p:sldId id="385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4" name="yt_shape_13984"/>
          <p:cNvSpPr txBox="1"/>
          <p:nvPr/>
        </p:nvSpPr>
        <p:spPr>
          <a:xfrm>
            <a:off x="540000" y="1805922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3985" name="yt_shape_13985"/>
          <p:cNvSpPr txBox="1"/>
          <p:nvPr/>
        </p:nvSpPr>
        <p:spPr>
          <a:xfrm>
            <a:off x="540000" y="2292086"/>
            <a:ext cx="660918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下列每组中的两个图形是相似图形的是（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986" name="yt_image_1398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30614"/>
            <a:ext cx="4728864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88" name="yt_shape_13988"/>
          <p:cNvSpPr txBox="1"/>
          <p:nvPr/>
        </p:nvSpPr>
        <p:spPr>
          <a:xfrm>
            <a:off x="540119" y="4039586"/>
            <a:ext cx="11111999" cy="4353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的周长之比为（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89" name="yt_table_13989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88700012"/>
                  </p:ext>
                </p:extLst>
              </p:nvPr>
            </p:nvGraphicFramePr>
            <p:xfrm>
              <a:off x="540000" y="4525750"/>
              <a:ext cx="4421760" cy="88652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  <a:gridCol w="1998917">
                      <a:extLst>
                        <a:ext uri="{9D8B030D-6E8A-4147-A177-3AD203B41FA5}">
                          <a16:colId xmlns:a16="http://schemas.microsoft.com/office/drawing/2014/main" val="104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989" name="yt_table_13989" descr="{&quot;rangeId&quot;:3,&quot;type&quot;:&quot;Option&quot;}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88700012"/>
                  </p:ext>
                </p:extLst>
              </p:nvPr>
            </p:nvGraphicFramePr>
            <p:xfrm>
              <a:off x="540000" y="3619828"/>
              <a:ext cx="4421760" cy="88652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  <a:gridCol w="1998917">
                      <a:extLst>
                        <a:ext uri="{9D8B030D-6E8A-4147-A177-3AD203B41FA5}">
                          <a16:colId xmlns:a16="http://schemas.microsoft.com/office/drawing/2014/main" val="1048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2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1341" t="-101299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EEDFA4B-8A83-C577-F031-CCA13CAE85E0}"/>
              </a:ext>
            </a:extLst>
          </p:cNvPr>
          <p:cNvSpPr txBox="1"/>
          <p:nvPr/>
        </p:nvSpPr>
        <p:spPr>
          <a:xfrm>
            <a:off x="6317389" y="224528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CE2BDF-C341-28F7-50AB-541BBF593AC2}"/>
              </a:ext>
            </a:extLst>
          </p:cNvPr>
          <p:cNvSpPr txBox="1"/>
          <p:nvPr/>
        </p:nvSpPr>
        <p:spPr>
          <a:xfrm>
            <a:off x="10835532" y="399278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0" name="yt_shape_14050"/>
          <p:cNvSpPr txBox="1"/>
          <p:nvPr/>
        </p:nvSpPr>
        <p:spPr>
          <a:xfrm>
            <a:off x="623392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051" name="yt_image_1405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38358" y="2030867"/>
            <a:ext cx="2100837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053">
                <a:extLst>
                  <a:ext uri="{FF2B5EF4-FFF2-40B4-BE49-F238E27FC236}">
                    <a16:creationId xmlns:a16="http://schemas.microsoft.com/office/drawing/2014/main" id="{00F9BE73-8DFA-038B-BAEE-84B60CD83B53}"/>
                  </a:ext>
                </a:extLst>
              </p:cNvPr>
              <p:cNvSpPr txBox="1"/>
              <p:nvPr/>
            </p:nvSpPr>
            <p:spPr>
              <a:xfrm>
                <a:off x="623392" y="1780658"/>
                <a:ext cx="5870197" cy="41936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4053">
                <a:extLst>
                  <a:ext uri="{FF2B5EF4-FFF2-40B4-BE49-F238E27FC236}">
                    <a16:creationId xmlns:a16="http://schemas.microsoft.com/office/drawing/2014/main" id="{00F9BE73-8DFA-038B-BAEE-84B60CD83B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780658"/>
                <a:ext cx="5870197" cy="4193649"/>
              </a:xfrm>
              <a:prstGeom prst="rect">
                <a:avLst/>
              </a:prstGeom>
              <a:blipFill>
                <a:blip r:embed="rId3"/>
                <a:stretch>
                  <a:fillRect l="-3115" t="-1163" r="-2596" b="-3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9E7D99E-E99C-1ED2-BD53-FFD60986D600}"/>
              </a:ext>
            </a:extLst>
          </p:cNvPr>
          <p:cNvSpPr txBox="1"/>
          <p:nvPr/>
        </p:nvSpPr>
        <p:spPr>
          <a:xfrm>
            <a:off x="533381" y="1733852"/>
            <a:ext cx="4969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5C89CE-35E3-6C59-A97F-0C3EE8C3EB33}"/>
              </a:ext>
            </a:extLst>
          </p:cNvPr>
          <p:cNvSpPr txBox="1"/>
          <p:nvPr/>
        </p:nvSpPr>
        <p:spPr>
          <a:xfrm>
            <a:off x="533381" y="2209340"/>
            <a:ext cx="5993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D021AE-D9DA-7357-F1C6-67409A10A605}"/>
              </a:ext>
            </a:extLst>
          </p:cNvPr>
          <p:cNvSpPr txBox="1"/>
          <p:nvPr/>
        </p:nvSpPr>
        <p:spPr>
          <a:xfrm>
            <a:off x="533381" y="2684828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746960-6951-92DA-0514-E65CB85E4298}"/>
              </a:ext>
            </a:extLst>
          </p:cNvPr>
          <p:cNvSpPr txBox="1"/>
          <p:nvPr/>
        </p:nvSpPr>
        <p:spPr>
          <a:xfrm>
            <a:off x="533381" y="3160316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5CD7965-B464-8D5A-00A2-7ED00BCF0973}"/>
              </a:ext>
            </a:extLst>
          </p:cNvPr>
          <p:cNvSpPr txBox="1"/>
          <p:nvPr/>
        </p:nvSpPr>
        <p:spPr>
          <a:xfrm>
            <a:off x="533381" y="3635804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A73B97E-A218-A13A-78E6-0F1CEE3D9305}"/>
                  </a:ext>
                </a:extLst>
              </p:cNvPr>
              <p:cNvSpPr txBox="1"/>
              <p:nvPr/>
            </p:nvSpPr>
            <p:spPr>
              <a:xfrm>
                <a:off x="533381" y="4111292"/>
                <a:ext cx="1716595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A73B97E-A218-A13A-78E6-0F1CEE3D93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4111292"/>
                <a:ext cx="1716595" cy="769379"/>
              </a:xfrm>
              <a:prstGeom prst="rect">
                <a:avLst/>
              </a:prstGeom>
              <a:blipFill>
                <a:blip r:embed="rId4"/>
                <a:stretch>
                  <a:fillRect l="-5319" r="-5674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A64C30F-2095-5933-DC9A-6D326035C40A}"/>
                  </a:ext>
                </a:extLst>
              </p:cNvPr>
              <p:cNvSpPr txBox="1"/>
              <p:nvPr/>
            </p:nvSpPr>
            <p:spPr>
              <a:xfrm>
                <a:off x="533381" y="4787060"/>
                <a:ext cx="1518603" cy="7691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A64C30F-2095-5933-DC9A-6D326035C4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4787060"/>
                <a:ext cx="1518603" cy="769125"/>
              </a:xfrm>
              <a:prstGeom prst="rect">
                <a:avLst/>
              </a:prstGeom>
              <a:blipFill>
                <a:blip r:embed="rId5"/>
                <a:stretch>
                  <a:fillRect l="-6000" r="-600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C91FA540-7FF3-E161-BCC5-25A35E501C60}"/>
              </a:ext>
            </a:extLst>
          </p:cNvPr>
          <p:cNvSpPr txBox="1"/>
          <p:nvPr/>
        </p:nvSpPr>
        <p:spPr>
          <a:xfrm>
            <a:off x="533381" y="5462572"/>
            <a:ext cx="1407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5" name="yt_shape_14055"/>
          <p:cNvSpPr txBox="1"/>
          <p:nvPr/>
        </p:nvSpPr>
        <p:spPr>
          <a:xfrm>
            <a:off x="623392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的平分线交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056" name="yt_image_140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6440" y="1472439"/>
            <a:ext cx="1316444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58" name="yt_shape_14058"/>
          <p:cNvSpPr txBox="1"/>
          <p:nvPr/>
        </p:nvSpPr>
        <p:spPr>
          <a:xfrm>
            <a:off x="623392" y="1715509"/>
            <a:ext cx="861774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）根据题设条件，请你找出图中所有的相似三角形；（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p:sp>
        <p:nvSpPr>
          <p:cNvPr id="14059" name="yt_shape_14059"/>
          <p:cNvSpPr txBox="1"/>
          <p:nvPr/>
        </p:nvSpPr>
        <p:spPr>
          <a:xfrm>
            <a:off x="623392" y="2201673"/>
            <a:ext cx="715580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）请选择其中的一对相似三角形加以证明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p:sp>
        <p:nvSpPr>
          <p:cNvPr id="14060" name="yt_shape_14060"/>
          <p:cNvSpPr txBox="1"/>
          <p:nvPr/>
        </p:nvSpPr>
        <p:spPr>
          <a:xfrm>
            <a:off x="623392" y="2687837"/>
            <a:ext cx="86305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68B2C8-8443-824E-B9ED-FEEC9E51CB8B}"/>
              </a:ext>
            </a:extLst>
          </p:cNvPr>
          <p:cNvSpPr txBox="1"/>
          <p:nvPr/>
        </p:nvSpPr>
        <p:spPr>
          <a:xfrm>
            <a:off x="533381" y="2641031"/>
            <a:ext cx="87271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4061">
            <a:extLst>
              <a:ext uri="{FF2B5EF4-FFF2-40B4-BE49-F238E27FC236}">
                <a16:creationId xmlns:a16="http://schemas.microsoft.com/office/drawing/2014/main" id="{D4D31504-1264-4057-C096-B3DB1B1AAD1A}"/>
              </a:ext>
            </a:extLst>
          </p:cNvPr>
          <p:cNvSpPr txBox="1"/>
          <p:nvPr/>
        </p:nvSpPr>
        <p:spPr>
          <a:xfrm>
            <a:off x="623392" y="3216017"/>
            <a:ext cx="7256795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）（答案不唯一）选择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证明如下：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的平分线，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B87EF4-9FBD-79E3-BEB3-635D978EAFD7}"/>
              </a:ext>
            </a:extLst>
          </p:cNvPr>
          <p:cNvSpPr txBox="1"/>
          <p:nvPr/>
        </p:nvSpPr>
        <p:spPr>
          <a:xfrm>
            <a:off x="533381" y="3169211"/>
            <a:ext cx="7366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）（答案不唯一）选择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4DCA51-0C60-3978-0EA6-AA09B8BC0322}"/>
              </a:ext>
            </a:extLst>
          </p:cNvPr>
          <p:cNvSpPr txBox="1"/>
          <p:nvPr/>
        </p:nvSpPr>
        <p:spPr>
          <a:xfrm>
            <a:off x="533381" y="3644699"/>
            <a:ext cx="359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的平分线，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BEE5B9-67D3-9C69-35B1-85FBB61E5645}"/>
              </a:ext>
            </a:extLst>
          </p:cNvPr>
          <p:cNvSpPr txBox="1"/>
          <p:nvPr/>
        </p:nvSpPr>
        <p:spPr>
          <a:xfrm>
            <a:off x="533381" y="4120187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113E9EB-70A9-FFA0-85E0-050B9BBC5C01}"/>
              </a:ext>
            </a:extLst>
          </p:cNvPr>
          <p:cNvSpPr txBox="1"/>
          <p:nvPr/>
        </p:nvSpPr>
        <p:spPr>
          <a:xfrm>
            <a:off x="533381" y="4595675"/>
            <a:ext cx="2432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1BF5036-E7EF-1CD8-AF0C-7BA416151898}"/>
              </a:ext>
            </a:extLst>
          </p:cNvPr>
          <p:cNvSpPr txBox="1"/>
          <p:nvPr/>
        </p:nvSpPr>
        <p:spPr>
          <a:xfrm>
            <a:off x="533381" y="5071163"/>
            <a:ext cx="2642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2" name="yt_shape_14062"/>
          <p:cNvSpPr txBox="1"/>
          <p:nvPr/>
        </p:nvSpPr>
        <p:spPr>
          <a:xfrm>
            <a:off x="540000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分）如图，矩形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边上一动点，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063" name="yt_image_1406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4729" y="2020519"/>
            <a:ext cx="1822303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65" name="yt_shape_14065"/>
          <p:cNvSpPr txBox="1"/>
          <p:nvPr/>
        </p:nvSpPr>
        <p:spPr>
          <a:xfrm>
            <a:off x="539881" y="3178629"/>
            <a:ext cx="524983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3C77C17-DDC2-101B-F61D-A93F9F573329}"/>
              </a:ext>
            </a:extLst>
          </p:cNvPr>
          <p:cNvSpPr txBox="1"/>
          <p:nvPr/>
        </p:nvSpPr>
        <p:spPr>
          <a:xfrm>
            <a:off x="479376" y="3614005"/>
            <a:ext cx="509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50AC74-FABA-ABC8-02A3-12A2A4A8F85F}"/>
              </a:ext>
            </a:extLst>
          </p:cNvPr>
          <p:cNvSpPr txBox="1"/>
          <p:nvPr/>
        </p:nvSpPr>
        <p:spPr>
          <a:xfrm>
            <a:off x="479376" y="4089493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2B59BD-834D-4AEA-BF1B-205C1FDE2FB0}"/>
              </a:ext>
            </a:extLst>
          </p:cNvPr>
          <p:cNvSpPr txBox="1"/>
          <p:nvPr/>
        </p:nvSpPr>
        <p:spPr>
          <a:xfrm>
            <a:off x="479376" y="4564981"/>
            <a:ext cx="29014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QPA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68025E-BCC8-E291-397D-3D1B843EF3B4}"/>
              </a:ext>
            </a:extLst>
          </p:cNvPr>
          <p:cNvSpPr txBox="1"/>
          <p:nvPr/>
        </p:nvSpPr>
        <p:spPr>
          <a:xfrm>
            <a:off x="479376" y="5040469"/>
            <a:ext cx="2635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BFED301-0A48-1629-2762-8530DC67AB53}"/>
              </a:ext>
            </a:extLst>
          </p:cNvPr>
          <p:cNvSpPr txBox="1"/>
          <p:nvPr/>
        </p:nvSpPr>
        <p:spPr>
          <a:xfrm>
            <a:off x="479376" y="5515957"/>
            <a:ext cx="2712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68" name="yt_shape_14068"/>
              <p:cNvSpPr txBox="1"/>
              <p:nvPr/>
            </p:nvSpPr>
            <p:spPr>
              <a:xfrm>
                <a:off x="497379" y="1846058"/>
                <a:ext cx="6213239" cy="39941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）解：当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理由如下：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AQP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CQD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CQD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DCQ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DCQ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 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068" name="yt_shape_140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846058"/>
                <a:ext cx="6213239" cy="3994107"/>
              </a:xfrm>
              <a:prstGeom prst="rect">
                <a:avLst/>
              </a:prstGeom>
              <a:blipFill>
                <a:blip r:embed="rId2"/>
                <a:stretch>
                  <a:fillRect l="-3042" t="-1374" r="-1865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B1332B2-CF67-E914-CECE-BE1579FC96B0}"/>
              </a:ext>
            </a:extLst>
          </p:cNvPr>
          <p:cNvSpPr txBox="1"/>
          <p:nvPr/>
        </p:nvSpPr>
        <p:spPr>
          <a:xfrm>
            <a:off x="407368" y="1799252"/>
            <a:ext cx="570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7B5CE8-593F-4DF7-2E17-BAD9B3488C30}"/>
              </a:ext>
            </a:extLst>
          </p:cNvPr>
          <p:cNvSpPr txBox="1"/>
          <p:nvPr/>
        </p:nvSpPr>
        <p:spPr>
          <a:xfrm>
            <a:off x="407368" y="2274740"/>
            <a:ext cx="5153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AQP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CQD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D79ED3-13F2-4EB8-0A4D-DC9D322D1E5B}"/>
              </a:ext>
            </a:extLst>
          </p:cNvPr>
          <p:cNvSpPr txBox="1"/>
          <p:nvPr/>
        </p:nvSpPr>
        <p:spPr>
          <a:xfrm>
            <a:off x="407368" y="2750228"/>
            <a:ext cx="569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38F817-72AB-88E7-3AF9-2E26843F1EED}"/>
              </a:ext>
            </a:extLst>
          </p:cNvPr>
          <p:cNvSpPr txBox="1"/>
          <p:nvPr/>
        </p:nvSpPr>
        <p:spPr>
          <a:xfrm>
            <a:off x="407368" y="3225716"/>
            <a:ext cx="2775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CQD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DBF1E1-CE7F-C68A-726E-773A07B77F2C}"/>
              </a:ext>
            </a:extLst>
          </p:cNvPr>
          <p:cNvSpPr txBox="1"/>
          <p:nvPr/>
        </p:nvSpPr>
        <p:spPr>
          <a:xfrm>
            <a:off x="407368" y="3701204"/>
            <a:ext cx="633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A649FA6-BC69-8CC8-A004-89840CA432A6}"/>
              </a:ext>
            </a:extLst>
          </p:cNvPr>
          <p:cNvSpPr txBox="1"/>
          <p:nvPr/>
        </p:nvSpPr>
        <p:spPr>
          <a:xfrm>
            <a:off x="407368" y="4176692"/>
            <a:ext cx="563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C831B8D-70C0-72EE-9C29-20F96DCABAA2}"/>
                  </a:ext>
                </a:extLst>
              </p:cNvPr>
              <p:cNvSpPr txBox="1"/>
              <p:nvPr/>
            </p:nvSpPr>
            <p:spPr>
              <a:xfrm>
                <a:off x="407368" y="4652180"/>
                <a:ext cx="4065905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C831B8D-70C0-72EE-9C29-20F96DCABA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652180"/>
                <a:ext cx="4065905" cy="771792"/>
              </a:xfrm>
              <a:prstGeom prst="rect">
                <a:avLst/>
              </a:prstGeom>
              <a:blipFill>
                <a:blip r:embed="rId3"/>
                <a:stretch>
                  <a:fillRect l="-2399" r="-239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F2B845F-17E8-F9B2-1765-A6A4FEB1A009}"/>
              </a:ext>
            </a:extLst>
          </p:cNvPr>
          <p:cNvSpPr txBox="1"/>
          <p:nvPr/>
        </p:nvSpPr>
        <p:spPr>
          <a:xfrm>
            <a:off x="407368" y="5330360"/>
            <a:ext cx="3193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4066">
            <a:extLst>
              <a:ext uri="{FF2B5EF4-FFF2-40B4-BE49-F238E27FC236}">
                <a16:creationId xmlns:a16="http://schemas.microsoft.com/office/drawing/2014/main" id="{F184F792-8677-A1F3-4EBC-1EA55A467F03}"/>
              </a:ext>
            </a:extLst>
          </p:cNvPr>
          <p:cNvSpPr txBox="1"/>
          <p:nvPr/>
        </p:nvSpPr>
        <p:spPr>
          <a:xfrm>
            <a:off x="407368" y="908720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点出发沿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边以每秒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个单位长度的速度向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点移动，移动时间为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为何值时，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？（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是矩形，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QPA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QDC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QAP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APQ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CDQ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1" name="yt_image_14063">
            <a:extLst>
              <a:ext uri="{FF2B5EF4-FFF2-40B4-BE49-F238E27FC236}">
                <a16:creationId xmlns:a16="http://schemas.microsoft.com/office/drawing/2014/main" id="{76B2E858-C23F-3C83-6DC8-F4EEB5819CDA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92344" y="1799252"/>
            <a:ext cx="1822303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0" name="yt_shape_13990"/>
          <p:cNvSpPr txBox="1"/>
          <p:nvPr/>
        </p:nvSpPr>
        <p:spPr>
          <a:xfrm>
            <a:off x="540119" y="93703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与这三条平行线分别交于点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94" name="yt_table_1399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016599"/>
              </p:ext>
            </p:extLst>
          </p:nvPr>
        </p:nvGraphicFramePr>
        <p:xfrm>
          <a:off x="540000" y="1903333"/>
          <a:ext cx="7786054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489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491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"/>
                  </a:ext>
                </a:extLst>
              </a:tr>
            </a:tbl>
          </a:graphicData>
        </a:graphic>
      </p:graphicFrame>
      <p:grpSp>
        <p:nvGrpSpPr>
          <p:cNvPr id="13991" name="yt_shape_13991_skip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38781" y="1903333"/>
            <a:ext cx="1811102" cy="1871613"/>
            <a:chOff x="0" y="0"/>
            <a:chExt cx="1811102" cy="1871613"/>
          </a:xfrm>
        </p:grpSpPr>
        <p:pic>
          <p:nvPicPr>
            <p:cNvPr id="3" name="yt_image_1399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1102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93" name="yt_shape_13993"/>
            <p:cNvSpPr txBox="1"/>
            <p:nvPr/>
          </p:nvSpPr>
          <p:spPr>
            <a:xfrm>
              <a:off x="372270" y="15116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996" name="yt_shape_13996"/>
          <p:cNvSpPr txBox="1"/>
          <p:nvPr/>
        </p:nvSpPr>
        <p:spPr>
          <a:xfrm>
            <a:off x="540000" y="3825321"/>
            <a:ext cx="811279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，图中相似的三角形共有（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00" name="yt_table_1400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300777"/>
              </p:ext>
            </p:extLst>
          </p:nvPr>
        </p:nvGraphicFramePr>
        <p:xfrm>
          <a:off x="540000" y="4311485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493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494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495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4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</a:tbl>
          </a:graphicData>
        </a:graphic>
      </p:graphicFrame>
      <p:grpSp>
        <p:nvGrpSpPr>
          <p:cNvPr id="13997" name="yt_shape_13997_skip" title="H_155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49682" y="4311485"/>
            <a:ext cx="1500132" cy="1969911"/>
            <a:chOff x="0" y="0"/>
            <a:chExt cx="1500132" cy="1969911"/>
          </a:xfrm>
        </p:grpSpPr>
        <p:pic>
          <p:nvPicPr>
            <p:cNvPr id="2" name="yt_image_1399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00132" cy="157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99" name="yt_shape_13999"/>
            <p:cNvSpPr txBox="1"/>
            <p:nvPr/>
          </p:nvSpPr>
          <p:spPr>
            <a:xfrm>
              <a:off x="216785" y="160991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11678294-F0D6-7BAE-5DEE-CE77A5CDD062}"/>
              </a:ext>
            </a:extLst>
          </p:cNvPr>
          <p:cNvSpPr txBox="1"/>
          <p:nvPr/>
        </p:nvSpPr>
        <p:spPr>
          <a:xfrm>
            <a:off x="6781057" y="136572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E255512-9BE8-452D-8FCD-3D427AE84719}"/>
              </a:ext>
            </a:extLst>
          </p:cNvPr>
          <p:cNvSpPr txBox="1"/>
          <p:nvPr/>
        </p:nvSpPr>
        <p:spPr>
          <a:xfrm>
            <a:off x="7823926" y="3778515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2" name="yt_shape_14002"/>
          <p:cNvSpPr txBox="1"/>
          <p:nvPr/>
        </p:nvSpPr>
        <p:spPr>
          <a:xfrm>
            <a:off x="540119" y="103465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上一点，要使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，则必须具备的条件可以是（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06" name="yt_table_14006_skip" title="H_83.7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51080657"/>
                  </p:ext>
                </p:extLst>
              </p:nvPr>
            </p:nvGraphicFramePr>
            <p:xfrm>
              <a:off x="540000" y="2000949"/>
              <a:ext cx="6432868" cy="1063753"/>
            </p:xfrm>
            <a:graphic>
              <a:graphicData uri="http://schemas.openxmlformats.org/drawingml/2006/table">
                <a:tbl>
                  <a:tblPr/>
                  <a:tblGrid>
                    <a:gridCol w="3876993">
                      <a:extLst>
                        <a:ext uri="{9D8B030D-6E8A-4147-A177-3AD203B41FA5}">
                          <a16:colId xmlns:a16="http://schemas.microsoft.com/office/drawing/2014/main" val="10497"/>
                        </a:ext>
                      </a:extLst>
                    </a:gridCol>
                    <a:gridCol w="2555875">
                      <a:extLst>
                        <a:ext uri="{9D8B030D-6E8A-4147-A177-3AD203B41FA5}">
                          <a16:colId xmlns:a16="http://schemas.microsoft.com/office/drawing/2014/main" val="1049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𝐶𝐷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CD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·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·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006" name="yt_table_14006_skip" descr="{&quot;rangeId&quot;:6,&quot;type&quot;:&quot;Option&quot;,&quot;drawing&quot;:[&quot;yt_shape_14003&quot;]}" title="H_83.7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51080657"/>
                  </p:ext>
                </p:extLst>
              </p:nvPr>
            </p:nvGraphicFramePr>
            <p:xfrm>
              <a:off x="540000" y="1866295"/>
              <a:ext cx="6432868" cy="1063753"/>
            </p:xfrm>
            <a:graphic>
              <a:graphicData uri="http://schemas.openxmlformats.org/drawingml/2006/table">
                <a:tbl>
                  <a:tblPr/>
                  <a:tblGrid>
                    <a:gridCol w="3876993">
                      <a:extLst>
                        <a:ext uri="{9D8B030D-6E8A-4147-A177-3AD203B41FA5}">
                          <a16:colId xmlns:a16="http://schemas.microsoft.com/office/drawing/2014/main" val="10497"/>
                        </a:ext>
                      </a:extLst>
                    </a:gridCol>
                    <a:gridCol w="2555875">
                      <a:extLst>
                        <a:ext uri="{9D8B030D-6E8A-4147-A177-3AD203B41FA5}">
                          <a16:colId xmlns:a16="http://schemas.microsoft.com/office/drawing/2014/main" val="10498"/>
                        </a:ext>
                      </a:extLst>
                    </a:gridCol>
                  </a:tblGrid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6038" b="-9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1429" b="-9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CD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·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·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003" name="yt_shape_14003_skip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6205" y="2000949"/>
            <a:ext cx="1513611" cy="1558431"/>
            <a:chOff x="0" y="0"/>
            <a:chExt cx="1513611" cy="1558431"/>
          </a:xfrm>
        </p:grpSpPr>
        <p:pic>
          <p:nvPicPr>
            <p:cNvPr id="3" name="yt_image_14003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13611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05" name="yt_shape_14005"/>
            <p:cNvSpPr txBox="1"/>
            <p:nvPr/>
          </p:nvSpPr>
          <p:spPr>
            <a:xfrm>
              <a:off x="223524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007" name="yt_shape_14007"/>
          <p:cNvSpPr txBox="1"/>
          <p:nvPr/>
        </p:nvSpPr>
        <p:spPr>
          <a:xfrm>
            <a:off x="540119" y="360982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，则一定有（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11" name="yt_table_1401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124038"/>
              </p:ext>
            </p:extLst>
          </p:nvPr>
        </p:nvGraphicFramePr>
        <p:xfrm>
          <a:off x="540000" y="4576119"/>
          <a:ext cx="6786881" cy="950976"/>
        </p:xfrm>
        <a:graphic>
          <a:graphicData uri="http://schemas.openxmlformats.org/drawingml/2006/table">
            <a:tbl>
              <a:tblPr/>
              <a:tblGrid>
                <a:gridCol w="3876993">
                  <a:extLst>
                    <a:ext uri="{9D8B030D-6E8A-4147-A177-3AD203B41FA5}">
                      <a16:colId xmlns:a16="http://schemas.microsoft.com/office/drawing/2014/main" val="10499"/>
                    </a:ext>
                  </a:extLst>
                </a:gridCol>
                <a:gridCol w="2909888">
                  <a:extLst>
                    <a:ext uri="{9D8B030D-6E8A-4147-A177-3AD203B41FA5}">
                      <a16:colId xmlns:a16="http://schemas.microsoft.com/office/drawing/2014/main" val="105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ADE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∽△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AEF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ECF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∽△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AEF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ADE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∽△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ECF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AEF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∽△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9"/>
                  </a:ext>
                </a:extLst>
              </a:tr>
            </a:tbl>
          </a:graphicData>
        </a:graphic>
      </p:graphicFrame>
      <p:grpSp>
        <p:nvGrpSpPr>
          <p:cNvPr id="14008" name="yt_shape_14008_skip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98491" y="4576119"/>
            <a:ext cx="1851400" cy="1607580"/>
            <a:chOff x="0" y="0"/>
            <a:chExt cx="1851400" cy="1607580"/>
          </a:xfrm>
        </p:grpSpPr>
        <p:pic>
          <p:nvPicPr>
            <p:cNvPr id="2" name="yt_image_1400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51400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10" name="yt_shape_14010"/>
            <p:cNvSpPr txBox="1"/>
            <p:nvPr/>
          </p:nvSpPr>
          <p:spPr>
            <a:xfrm>
              <a:off x="392419" y="12475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1EEF3DBD-0FCD-D3D6-F039-C449543E894C}"/>
              </a:ext>
            </a:extLst>
          </p:cNvPr>
          <p:cNvSpPr txBox="1"/>
          <p:nvPr/>
        </p:nvSpPr>
        <p:spPr>
          <a:xfrm>
            <a:off x="1212108" y="146333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A8E72B-79D6-FBD0-8FAF-EEBAF33B3E84}"/>
              </a:ext>
            </a:extLst>
          </p:cNvPr>
          <p:cNvSpPr txBox="1"/>
          <p:nvPr/>
        </p:nvSpPr>
        <p:spPr>
          <a:xfrm>
            <a:off x="907308" y="4038506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3" name="yt_shape_14013"/>
          <p:cNvSpPr txBox="1"/>
          <p:nvPr/>
        </p:nvSpPr>
        <p:spPr>
          <a:xfrm>
            <a:off x="540119" y="1935346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如图，小明作出了边长为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，算出了正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然后分别取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三边的中点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，作出了第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，算出了正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用同样的方法，作出了第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，算出了正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15" name="yt_table_14015_skip" title="H_119.5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97469040"/>
                  </p:ext>
                </p:extLst>
              </p:nvPr>
            </p:nvGraphicFramePr>
            <p:xfrm>
              <a:off x="540000" y="3861904"/>
              <a:ext cx="5258689" cy="1518158"/>
            </p:xfrm>
            <a:graphic>
              <a:graphicData uri="http://schemas.openxmlformats.org/drawingml/2006/table">
                <a:tbl>
                  <a:tblPr/>
                  <a:tblGrid>
                    <a:gridCol w="3031236">
                      <a:extLst>
                        <a:ext uri="{9D8B030D-6E8A-4147-A177-3AD203B41FA5}">
                          <a16:colId xmlns:a16="http://schemas.microsoft.com/office/drawing/2014/main" val="10501"/>
                        </a:ext>
                      </a:extLst>
                    </a:gridCol>
                    <a:gridCol w="2227453">
                      <a:extLst>
                        <a:ext uri="{9D8B030D-6E8A-4147-A177-3AD203B41FA5}">
                          <a16:colId xmlns:a16="http://schemas.microsoft.com/office/drawing/2014/main" val="105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0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0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4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en-US" altLang="zh-CN" sz="2400" b="0" i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sup>
                              </m:sSup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0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0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4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en-US" altLang="zh-CN" sz="2400" b="0" i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sup>
                              </m:sSup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0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0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en-US" altLang="zh-CN" sz="2400" b="0" i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sup>
                              </m:sSup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0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0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en-US" altLang="zh-CN" sz="2400" b="0" i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sup>
                              </m:sSup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015" name="yt_table_14015_skip" descr="{&quot;rangeId&quot;:8,&quot;type&quot;:&quot;Option&quot;,&quot;drawing&quot;:[&quot;yt_image_14014&quot;]}" title="H_119.5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97469040"/>
                  </p:ext>
                </p:extLst>
              </p:nvPr>
            </p:nvGraphicFramePr>
            <p:xfrm>
              <a:off x="540000" y="2826558"/>
              <a:ext cx="5258689" cy="1518158"/>
            </p:xfrm>
            <a:graphic>
              <a:graphicData uri="http://schemas.openxmlformats.org/drawingml/2006/table">
                <a:tbl>
                  <a:tblPr/>
                  <a:tblGrid>
                    <a:gridCol w="3031236">
                      <a:extLst>
                        <a:ext uri="{9D8B030D-6E8A-4147-A177-3AD203B41FA5}">
                          <a16:colId xmlns:a16="http://schemas.microsoft.com/office/drawing/2014/main" val="10501"/>
                        </a:ext>
                      </a:extLst>
                    </a:gridCol>
                    <a:gridCol w="2227453">
                      <a:extLst>
                        <a:ext uri="{9D8B030D-6E8A-4147-A177-3AD203B41FA5}">
                          <a16:colId xmlns:a16="http://schemas.microsoft.com/office/drawing/2014/main" val="10502"/>
                        </a:ext>
                      </a:extLst>
                    </a:gridCol>
                  </a:tblGrid>
                  <a:tr h="75907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3494" b="-1128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066" b="-1128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0"/>
                      </a:ext>
                    </a:extLst>
                  </a:tr>
                  <a:tr h="75907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73494" b="-128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066" t="-100000" b="-128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014" name="yt_image_14014_skip" title="H_111.87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4225" y="3861904"/>
            <a:ext cx="1595610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43BBC2-30B2-F6CD-C935-7AAD10B25729}"/>
              </a:ext>
            </a:extLst>
          </p:cNvPr>
          <p:cNvSpPr txBox="1"/>
          <p:nvPr/>
        </p:nvSpPr>
        <p:spPr>
          <a:xfrm>
            <a:off x="4834783" y="331500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6" name="yt_shape_14016"/>
          <p:cNvSpPr txBox="1"/>
          <p:nvPr/>
        </p:nvSpPr>
        <p:spPr>
          <a:xfrm>
            <a:off x="540000" y="1293615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017" name="yt_shape_14017"/>
          <p:cNvSpPr txBox="1"/>
          <p:nvPr/>
        </p:nvSpPr>
        <p:spPr>
          <a:xfrm>
            <a:off x="540119" y="177977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的中点，则四边形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AEPF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相似图形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（选填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4018" name="yt_image_1401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9101" y="2898438"/>
            <a:ext cx="1673796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020" name="yt_shape_14020"/>
              <p:cNvSpPr txBox="1"/>
              <p:nvPr/>
            </p:nvSpPr>
            <p:spPr>
              <a:xfrm>
                <a:off x="540119" y="4325094"/>
                <a:ext cx="11388529" cy="6398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四条线段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成比例，其中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>
          <p:sp>
            <p:nvSpPr>
              <p:cNvPr id="14020" name="yt_shape_140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25094"/>
                <a:ext cx="11388529" cy="639855"/>
              </a:xfrm>
              <a:prstGeom prst="rect">
                <a:avLst/>
              </a:prstGeom>
              <a:blipFill>
                <a:blip r:embed="rId3"/>
                <a:stretch>
                  <a:fillRect l="-166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22" name="yt_shape_14022"/>
          <p:cNvSpPr txBox="1"/>
          <p:nvPr/>
        </p:nvSpPr>
        <p:spPr>
          <a:xfrm>
            <a:off x="540000" y="4914752"/>
            <a:ext cx="95442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如图，在正方形网格上画有梯形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135°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B01986-76F4-3294-25C9-9BA62C861105}"/>
              </a:ext>
            </a:extLst>
          </p:cNvPr>
          <p:cNvSpPr txBox="1"/>
          <p:nvPr/>
        </p:nvSpPr>
        <p:spPr>
          <a:xfrm>
            <a:off x="10951421" y="173297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是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6DACAD1-0B8B-5133-7DB2-6A4FF7EA1EA9}"/>
                  </a:ext>
                </a:extLst>
              </p:cNvPr>
              <p:cNvSpPr txBox="1"/>
              <p:nvPr/>
            </p:nvSpPr>
            <p:spPr>
              <a:xfrm>
                <a:off x="10704512" y="4116088"/>
                <a:ext cx="3086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6DACAD1-0B8B-5133-7DB2-6A4FF7EA1E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04512" y="4116088"/>
                <a:ext cx="308674" cy="727279"/>
              </a:xfrm>
              <a:prstGeom prst="rect">
                <a:avLst/>
              </a:prstGeom>
              <a:blipFill>
                <a:blip r:embed="rId4"/>
                <a:stretch>
                  <a:fillRect l="-1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15099C4-5808-6597-A07D-096C96501A23}"/>
              </a:ext>
            </a:extLst>
          </p:cNvPr>
          <p:cNvSpPr txBox="1"/>
          <p:nvPr/>
        </p:nvSpPr>
        <p:spPr>
          <a:xfrm>
            <a:off x="8941526" y="4867947"/>
            <a:ext cx="75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135°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6" name="yt_shape_14023" title="H_86.9811">
            <a:extLst>
              <a:ext uri="{FF2B5EF4-FFF2-40B4-BE49-F238E27FC236}">
                <a16:creationId xmlns:a16="http://schemas.microsoft.com/office/drawing/2014/main" id="{99345DC9-9199-346D-690D-3B81E154AAE9}"/>
              </a:ext>
            </a:extLst>
          </p:cNvPr>
          <p:cNvGrpSpPr/>
          <p:nvPr/>
        </p:nvGrpSpPr>
        <p:grpSpPr>
          <a:xfrm>
            <a:off x="5284469" y="5584101"/>
            <a:ext cx="1623060" cy="1104660"/>
            <a:chOff x="0" y="0"/>
            <a:chExt cx="1623060" cy="1104660"/>
          </a:xfrm>
        </p:grpSpPr>
        <p:pic>
          <p:nvPicPr>
            <p:cNvPr id="7" name="yt_image_14023">
              <a:extLst>
                <a:ext uri="{FF2B5EF4-FFF2-40B4-BE49-F238E27FC236}">
                  <a16:creationId xmlns:a16="http://schemas.microsoft.com/office/drawing/2014/main" id="{054455E5-AA51-C9CE-3CD7-36B13A7234DF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23060" cy="7086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4025">
              <a:extLst>
                <a:ext uri="{FF2B5EF4-FFF2-40B4-BE49-F238E27FC236}">
                  <a16:creationId xmlns:a16="http://schemas.microsoft.com/office/drawing/2014/main" id="{7D0F7C45-2A23-2856-F483-DF6505726F79}"/>
                </a:ext>
              </a:extLst>
            </p:cNvPr>
            <p:cNvSpPr txBox="1"/>
            <p:nvPr/>
          </p:nvSpPr>
          <p:spPr>
            <a:xfrm>
              <a:off x="202066" y="74466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27" name="yt_shape_14027"/>
              <p:cNvSpPr txBox="1"/>
              <p:nvPr/>
            </p:nvSpPr>
            <p:spPr>
              <a:xfrm>
                <a:off x="540000" y="1948088"/>
                <a:ext cx="10428048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如图，平行于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分成的两部分面积相等，则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27" name="yt_shape_14027" descr="{&quot;rangeId&quot;:1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48088"/>
                <a:ext cx="10428048" cy="720903"/>
              </a:xfrm>
              <a:prstGeom prst="rect">
                <a:avLst/>
              </a:prstGeom>
              <a:blipFill>
                <a:blip r:embed="rId2"/>
                <a:stretch>
                  <a:fillRect l="-1813" r="-936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32" name="yt_shape_14032"/>
          <p:cNvSpPr txBox="1"/>
          <p:nvPr/>
        </p:nvSpPr>
        <p:spPr>
          <a:xfrm>
            <a:off x="540000" y="494725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29" name="yt_shape_14029" title="H_159.4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8455" y="2872143"/>
            <a:ext cx="1495089" cy="2024775"/>
            <a:chOff x="0" y="0"/>
            <a:chExt cx="1495089" cy="2024775"/>
          </a:xfrm>
        </p:grpSpPr>
        <p:pic>
          <p:nvPicPr>
            <p:cNvPr id="2" name="yt_image_1402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95089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31" name="yt_shape_14031"/>
            <p:cNvSpPr txBox="1"/>
            <p:nvPr/>
          </p:nvSpPr>
          <p:spPr>
            <a:xfrm>
              <a:off x="138080" y="166477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B866C2F-C77C-17E7-C49A-202871FD4219}"/>
                  </a:ext>
                </a:extLst>
              </p:cNvPr>
              <p:cNvSpPr txBox="1"/>
              <p:nvPr/>
            </p:nvSpPr>
            <p:spPr>
              <a:xfrm>
                <a:off x="10121484" y="1901282"/>
                <a:ext cx="454786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, 'hasSerialNum': 1, 'mathAnswerShape': 1, 'pageBreak': True}">
                <a:extLst>
                  <a:ext uri="{FF2B5EF4-FFF2-40B4-BE49-F238E27FC236}">
                    <a16:creationId xmlns:a16="http://schemas.microsoft.com/office/drawing/2014/main" id="{4B866C2F-C77C-17E7-C49A-202871FD42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21484" y="1901282"/>
                <a:ext cx="454786" cy="8075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151B106-B2C1-3E8E-7154-AD3140E9D385}"/>
              </a:ext>
            </a:extLst>
          </p:cNvPr>
          <p:cNvCxnSpPr/>
          <p:nvPr/>
        </p:nvCxnSpPr>
        <p:spPr>
          <a:xfrm>
            <a:off x="9906695" y="2681069"/>
            <a:ext cx="88436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33" name="yt_shape_14033"/>
              <p:cNvSpPr txBox="1"/>
              <p:nvPr/>
            </p:nvSpPr>
            <p:spPr>
              <a:xfrm>
                <a:off x="540119" y="1796850"/>
                <a:ext cx="11111999" cy="16096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为半圆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延长线上一点，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切半圆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，交半圆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，则半圆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33" name="yt_shape_14033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96850"/>
                <a:ext cx="11111999" cy="1609608"/>
              </a:xfrm>
              <a:prstGeom prst="rect">
                <a:avLst/>
              </a:prstGeom>
              <a:blipFill>
                <a:blip r:embed="rId2"/>
                <a:stretch>
                  <a:fillRect l="-1701" t="-3409" r="-1482" b="-5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38" name="yt_shape_14038"/>
          <p:cNvSpPr txBox="1"/>
          <p:nvPr/>
        </p:nvSpPr>
        <p:spPr>
          <a:xfrm>
            <a:off x="540000" y="509849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35" name="yt_shape_14035" title="H_113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0312" y="3609610"/>
            <a:ext cx="1551375" cy="1438416"/>
            <a:chOff x="0" y="0"/>
            <a:chExt cx="1551375" cy="1438416"/>
          </a:xfrm>
        </p:grpSpPr>
        <p:pic>
          <p:nvPicPr>
            <p:cNvPr id="2" name="yt_image_1403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51375" cy="1042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37" name="yt_shape_14037"/>
            <p:cNvSpPr txBox="1"/>
            <p:nvPr/>
          </p:nvSpPr>
          <p:spPr>
            <a:xfrm>
              <a:off x="166223" y="107841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8B0E13B-EE1E-6991-2415-B24E36EC54ED}"/>
                  </a:ext>
                </a:extLst>
              </p:cNvPr>
              <p:cNvSpPr txBox="1"/>
              <p:nvPr/>
            </p:nvSpPr>
            <p:spPr>
              <a:xfrm>
                <a:off x="1055440" y="2570109"/>
                <a:ext cx="437261" cy="7366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8B0E13B-EE1E-6991-2415-B24E36EC54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40" y="2570109"/>
                <a:ext cx="437261" cy="7366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39" name="yt_shape_14039"/>
              <p:cNvSpPr txBox="1"/>
              <p:nvPr/>
            </p:nvSpPr>
            <p:spPr>
              <a:xfrm>
                <a:off x="540119" y="1353537"/>
                <a:ext cx="11111999" cy="18003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是中线，分别以点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为圆心，大于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长为半径作弧，两弧交于点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39" name="yt_shape_14039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53537"/>
                <a:ext cx="11111999" cy="1800301"/>
              </a:xfrm>
              <a:prstGeom prst="rect">
                <a:avLst/>
              </a:prstGeom>
              <a:blipFill>
                <a:blip r:embed="rId2"/>
                <a:stretch>
                  <a:fillRect l="-1701" r="-1482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44" name="yt_shape_14044"/>
          <p:cNvSpPr txBox="1"/>
          <p:nvPr/>
        </p:nvSpPr>
        <p:spPr>
          <a:xfrm>
            <a:off x="540000" y="554181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41" name="yt_shape_14041" title="H_168.0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23330" y="3356990"/>
            <a:ext cx="2345338" cy="2134503"/>
            <a:chOff x="0" y="0"/>
            <a:chExt cx="2345338" cy="2134503"/>
          </a:xfrm>
        </p:grpSpPr>
        <p:pic>
          <p:nvPicPr>
            <p:cNvPr id="2" name="yt_image_14041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45338" cy="17385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43" name="yt_shape_14043"/>
            <p:cNvSpPr txBox="1"/>
            <p:nvPr/>
          </p:nvSpPr>
          <p:spPr>
            <a:xfrm>
              <a:off x="563205" y="177450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F3FA06E-DC2F-350A-E558-11F88AFA472E}"/>
                  </a:ext>
                </a:extLst>
              </p:cNvPr>
              <p:cNvSpPr txBox="1"/>
              <p:nvPr/>
            </p:nvSpPr>
            <p:spPr>
              <a:xfrm>
                <a:off x="4768993" y="2276872"/>
                <a:ext cx="30867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F3FA06E-DC2F-350A-E558-11F88AFA47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8993" y="2276872"/>
                <a:ext cx="308674" cy="7295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5" name="yt_shape_14045"/>
          <p:cNvSpPr txBox="1"/>
          <p:nvPr/>
        </p:nvSpPr>
        <p:spPr>
          <a:xfrm>
            <a:off x="540000" y="900000"/>
            <a:ext cx="307776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046" name="yt_shape_14046"/>
          <p:cNvSpPr txBox="1"/>
          <p:nvPr/>
        </p:nvSpPr>
        <p:spPr>
          <a:xfrm>
            <a:off x="540119" y="13861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047" name="yt_image_1404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0640" y="2497963"/>
            <a:ext cx="1830718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49" name="yt_shape_14049"/>
          <p:cNvSpPr txBox="1"/>
          <p:nvPr/>
        </p:nvSpPr>
        <p:spPr>
          <a:xfrm>
            <a:off x="540000" y="3996612"/>
            <a:ext cx="7389844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ENB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32F7AA-E701-6798-CCF9-FFA6EE0E4458}"/>
              </a:ext>
            </a:extLst>
          </p:cNvPr>
          <p:cNvSpPr txBox="1"/>
          <p:nvPr/>
        </p:nvSpPr>
        <p:spPr>
          <a:xfrm>
            <a:off x="449989" y="3949806"/>
            <a:ext cx="7498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DBADED-E748-525D-946A-4F57611726AF}"/>
              </a:ext>
            </a:extLst>
          </p:cNvPr>
          <p:cNvSpPr txBox="1"/>
          <p:nvPr/>
        </p:nvSpPr>
        <p:spPr>
          <a:xfrm>
            <a:off x="449989" y="4425294"/>
            <a:ext cx="6210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ENB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DME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9AAB37-84CE-C881-748A-AC74C0BE3CD7}"/>
              </a:ext>
            </a:extLst>
          </p:cNvPr>
          <p:cNvSpPr txBox="1"/>
          <p:nvPr/>
        </p:nvSpPr>
        <p:spPr>
          <a:xfrm>
            <a:off x="449989" y="4900782"/>
            <a:ext cx="2321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F582AA-6CA7-CE01-3115-6B793FCE9CAF}"/>
              </a:ext>
            </a:extLst>
          </p:cNvPr>
          <p:cNvSpPr txBox="1"/>
          <p:nvPr/>
        </p:nvSpPr>
        <p:spPr>
          <a:xfrm>
            <a:off x="449989" y="5376270"/>
            <a:ext cx="287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DME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179D13-06FE-4287-8871-6BDF759F9920}"/>
              </a:ext>
            </a:extLst>
          </p:cNvPr>
          <p:cNvSpPr txBox="1"/>
          <p:nvPr/>
        </p:nvSpPr>
        <p:spPr>
          <a:xfrm>
            <a:off x="449989" y="5851758"/>
            <a:ext cx="2710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DME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1857</Words>
  <Application>Microsoft Office PowerPoint</Application>
  <PresentationFormat>宽屏</PresentationFormat>
  <Paragraphs>139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44</cp:revision>
  <dcterms:created xsi:type="dcterms:W3CDTF">2023-05-05T05:33:04Z</dcterms:created>
  <dcterms:modified xsi:type="dcterms:W3CDTF">2023-10-20T05:07:14Z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