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8" r:id="rId5"/>
    <p:sldId id="370" r:id="rId6"/>
    <p:sldId id="372" r:id="rId7"/>
    <p:sldId id="373" r:id="rId8"/>
    <p:sldId id="376" r:id="rId9"/>
    <p:sldId id="380" r:id="rId10"/>
    <p:sldId id="383" r:id="rId11"/>
    <p:sldId id="384" r:id="rId12"/>
    <p:sldId id="385" r:id="rId13"/>
    <p:sldId id="387" r:id="rId14"/>
    <p:sldId id="388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5" d="100"/>
          <a:sy n="45" d="100"/>
        </p:scale>
        <p:origin x="76" y="6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4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bin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1" name="yt_shape_10001"/>
          <p:cNvSpPr txBox="1"/>
          <p:nvPr/>
        </p:nvSpPr>
        <p:spPr>
          <a:xfrm>
            <a:off x="479257" y="787201"/>
            <a:ext cx="4128374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000" name="yt_image_10000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257" y="787201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003" name="yt_shape_10003"/>
              <p:cNvSpPr txBox="1"/>
              <p:nvPr/>
            </p:nvSpPr>
            <p:spPr>
              <a:xfrm>
                <a:off x="479376" y="1484784"/>
                <a:ext cx="11111999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　　一般地，形如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为常数，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）的函数，叫做反比例函数，其中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是自变量，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是函数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自变量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的取值范围是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不等于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的一切实数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003" name="yt_shape_100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484784"/>
                <a:ext cx="11111999" cy="1120050"/>
              </a:xfrm>
              <a:prstGeom prst="rect">
                <a:avLst/>
              </a:prstGeom>
              <a:blipFill>
                <a:blip r:embed="rId3"/>
                <a:stretch>
                  <a:fillRect l="-1701" r="-1372" b="-16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830CECF-AE50-B1E4-C2DC-DDD39F3959DA}"/>
                  </a:ext>
                </a:extLst>
              </p:cNvPr>
              <p:cNvSpPr txBox="1"/>
              <p:nvPr/>
            </p:nvSpPr>
            <p:spPr>
              <a:xfrm>
                <a:off x="3082929" y="1266660"/>
                <a:ext cx="761301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830CECF-AE50-B1E4-C2DC-DDD39F3959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2929" y="1266660"/>
                <a:ext cx="761301" cy="778460"/>
              </a:xfrm>
              <a:prstGeom prst="rect">
                <a:avLst/>
              </a:prstGeom>
              <a:blipFill>
                <a:blip r:embed="rId4"/>
                <a:stretch>
                  <a:fillRect l="-12800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48FFEEB-4079-F2CA-D00B-A37259AE78FA}"/>
              </a:ext>
            </a:extLst>
          </p:cNvPr>
          <p:cNvSpPr txBox="1"/>
          <p:nvPr/>
        </p:nvSpPr>
        <p:spPr>
          <a:xfrm>
            <a:off x="998965" y="2122826"/>
            <a:ext cx="31502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179A9F4-6174-AC8E-32BD-CF7A18C75F0A}"/>
              </a:ext>
            </a:extLst>
          </p:cNvPr>
          <p:cNvSpPr txBox="1"/>
          <p:nvPr/>
        </p:nvSpPr>
        <p:spPr>
          <a:xfrm>
            <a:off x="3267503" y="2095079"/>
            <a:ext cx="31502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5533AF3-6C09-DDAF-C27B-8A66B41F608F}"/>
              </a:ext>
            </a:extLst>
          </p:cNvPr>
          <p:cNvSpPr txBox="1"/>
          <p:nvPr/>
        </p:nvSpPr>
        <p:spPr>
          <a:xfrm>
            <a:off x="5917040" y="2122826"/>
            <a:ext cx="31502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5CAF25C-4AD4-026A-5DCF-F70E73C18AF4}"/>
              </a:ext>
            </a:extLst>
          </p:cNvPr>
          <p:cNvSpPr txBox="1"/>
          <p:nvPr/>
        </p:nvSpPr>
        <p:spPr>
          <a:xfrm>
            <a:off x="8490378" y="2122826"/>
            <a:ext cx="12468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不等于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4" name="yt_shape_10054"/>
          <p:cNvSpPr txBox="1"/>
          <p:nvPr/>
        </p:nvSpPr>
        <p:spPr>
          <a:xfrm>
            <a:off x="540119" y="900198"/>
            <a:ext cx="11111999" cy="8508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题变式）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成正比例，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成反比例，且当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的值都是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，求：</a:t>
            </a:r>
          </a:p>
        </p:txBody>
      </p:sp>
      <p:sp>
        <p:nvSpPr>
          <p:cNvPr id="10055" name="yt_shape_10055"/>
          <p:cNvSpPr txBox="1"/>
          <p:nvPr/>
        </p:nvSpPr>
        <p:spPr>
          <a:xfrm>
            <a:off x="540000" y="1801873"/>
            <a:ext cx="4119718" cy="4076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之间的函数关系式；</a:t>
            </a:r>
          </a:p>
        </p:txBody>
      </p:sp>
      <p:sp>
        <p:nvSpPr>
          <p:cNvPr id="10056" name="yt_shape_10056"/>
          <p:cNvSpPr txBox="1"/>
          <p:nvPr/>
        </p:nvSpPr>
        <p:spPr>
          <a:xfrm>
            <a:off x="540000" y="2260348"/>
            <a:ext cx="3427220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57" name="yt_shape_10057"/>
              <p:cNvSpPr txBox="1"/>
              <p:nvPr/>
            </p:nvSpPr>
            <p:spPr>
              <a:xfrm>
                <a:off x="540000" y="2711964"/>
                <a:ext cx="5271123" cy="32680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）依题意，设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=19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9</m:t>
                                </m:r>
                              </m:den>
                            </m:f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=19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=36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057" name="yt_shape_10057" descr="{&quot;rangeId&quot;:3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11964"/>
                <a:ext cx="5271123" cy="3268011"/>
              </a:xfrm>
              <a:prstGeom prst="rect">
                <a:avLst/>
              </a:prstGeom>
              <a:blipFill>
                <a:blip r:embed="rId2"/>
                <a:stretch>
                  <a:fillRect l="-3588" r="-2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0059">
            <a:extLst>
              <a:ext uri="{FF2B5EF4-FFF2-40B4-BE49-F238E27FC236}">
                <a16:creationId xmlns:a16="http://schemas.microsoft.com/office/drawing/2014/main" id="{9AC6CE44-3DE4-1A2A-0619-96354583241D}"/>
              </a:ext>
            </a:extLst>
          </p:cNvPr>
          <p:cNvSpPr txBox="1"/>
          <p:nvPr/>
        </p:nvSpPr>
        <p:spPr>
          <a:xfrm>
            <a:off x="540119" y="6030775"/>
            <a:ext cx="3734997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29.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6C0C68D-EFF8-ED60-BC70-DCA6163E2CF5}"/>
                  </a:ext>
                </a:extLst>
              </p:cNvPr>
              <p:cNvSpPr txBox="1"/>
              <p:nvPr/>
            </p:nvSpPr>
            <p:spPr>
              <a:xfrm>
                <a:off x="449989" y="2665158"/>
                <a:ext cx="5400230" cy="7257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）依题意，设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30, 'mathAnswerShape': 1}">
                <a:extLst>
                  <a:ext uri="{FF2B5EF4-FFF2-40B4-BE49-F238E27FC236}">
                    <a16:creationId xmlns:a16="http://schemas.microsoft.com/office/drawing/2014/main" id="{56C0C68D-EFF8-ED60-BC70-DCA6163E2C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65158"/>
                <a:ext cx="5400230" cy="725755"/>
              </a:xfrm>
              <a:prstGeom prst="rect">
                <a:avLst/>
              </a:prstGeom>
              <a:blipFill>
                <a:blip r:embed="rId3"/>
                <a:stretch>
                  <a:fillRect l="-1806" r="-1806" b="-67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E77A1CF-864F-5BEF-AA4A-3C6E550CCB00}"/>
                  </a:ext>
                </a:extLst>
              </p:cNvPr>
              <p:cNvSpPr txBox="1"/>
              <p:nvPr/>
            </p:nvSpPr>
            <p:spPr>
              <a:xfrm>
                <a:off x="449989" y="3039720"/>
                <a:ext cx="5020882" cy="17188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则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=19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9</m:t>
                                </m:r>
                              </m:den>
                            </m:f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=19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E77A1CF-864F-5BEF-AA4A-3C6E550CCB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39720"/>
                <a:ext cx="5020882" cy="1718831"/>
              </a:xfrm>
              <a:prstGeom prst="rect">
                <a:avLst/>
              </a:prstGeom>
              <a:blipFill>
                <a:blip r:embed="rId4"/>
                <a:stretch>
                  <a:fillRect l="-19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39C84A3-D4CC-9F7D-6804-B473BBB4A266}"/>
                  </a:ext>
                </a:extLst>
              </p:cNvPr>
              <p:cNvSpPr txBox="1"/>
              <p:nvPr/>
            </p:nvSpPr>
            <p:spPr>
              <a:xfrm>
                <a:off x="452871" y="4549979"/>
                <a:ext cx="3482213" cy="10726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=36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39C84A3-D4CC-9F7D-6804-B473BBB4A2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871" y="4549979"/>
                <a:ext cx="3482213" cy="1072655"/>
              </a:xfrm>
              <a:prstGeom prst="rect">
                <a:avLst/>
              </a:prstGeom>
              <a:blipFill>
                <a:blip r:embed="rId5"/>
                <a:stretch>
                  <a:fillRect l="-2622" r="-27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FED649EF-47B5-BA6A-7DF0-2F7DBE84E5AD}"/>
              </a:ext>
            </a:extLst>
          </p:cNvPr>
          <p:cNvSpPr txBox="1"/>
          <p:nvPr/>
        </p:nvSpPr>
        <p:spPr>
          <a:xfrm>
            <a:off x="449989" y="5668094"/>
            <a:ext cx="3878961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29.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1" name="yt_shape_10061"/>
          <p:cNvSpPr txBox="1"/>
          <p:nvPr/>
        </p:nvSpPr>
        <p:spPr>
          <a:xfrm>
            <a:off x="551384" y="764704"/>
            <a:ext cx="4125681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060" name="yt_image_10060">
            <a:extLst>
              <a:ext uri="">
                <a16:creationId xmlns="" xmlns:a14="http://schemas.microsoft.com/office/drawing/2010/main" xmlns:a16="http://schemas.microsoft.com/office/drawing/2014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764704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63" name="yt_shape_10063"/>
          <p:cNvSpPr txBox="1"/>
          <p:nvPr/>
        </p:nvSpPr>
        <p:spPr>
          <a:xfrm>
            <a:off x="551503" y="146228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模型观念）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上的一个动点，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064" name="yt_image_10064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47291" y="2080832"/>
            <a:ext cx="1879053" cy="1348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66" name="yt_shape_10066"/>
          <p:cNvSpPr txBox="1"/>
          <p:nvPr/>
        </p:nvSpPr>
        <p:spPr>
          <a:xfrm>
            <a:off x="551266" y="2336507"/>
            <a:ext cx="442749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之间的函数关系式；</a:t>
            </a:r>
          </a:p>
        </p:txBody>
      </p:sp>
      <p:sp>
        <p:nvSpPr>
          <p:cNvPr id="10067" name="yt_shape_10067"/>
          <p:cNvSpPr txBox="1"/>
          <p:nvPr/>
        </p:nvSpPr>
        <p:spPr>
          <a:xfrm>
            <a:off x="551266" y="2822671"/>
            <a:ext cx="6120265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）判断（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）中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的函数是什么函数；</a:t>
            </a:r>
          </a:p>
        </p:txBody>
      </p:sp>
      <p:sp>
        <p:nvSpPr>
          <p:cNvPr id="2" name="yt_shape_10068">
            <a:extLst>
              <a:ext uri="{FF2B5EF4-FFF2-40B4-BE49-F238E27FC236}">
                <a16:creationId xmlns:a16="http://schemas.microsoft.com/office/drawing/2014/main" id="{28FDE058-4AE9-7346-6887-DBCD18E1B044}"/>
              </a:ext>
            </a:extLst>
          </p:cNvPr>
          <p:cNvSpPr txBox="1"/>
          <p:nvPr/>
        </p:nvSpPr>
        <p:spPr>
          <a:xfrm>
            <a:off x="551266" y="3258047"/>
            <a:ext cx="49837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）写出此函数自变量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的取值范围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image_10071">
            <a:extLst>
              <a:ext uri="{FF2B5EF4-FFF2-40B4-BE49-F238E27FC236}">
                <a16:creationId xmlns:a16="http://schemas.microsoft.com/office/drawing/2014/main" id="{7883A93E-69A8-8127-56CA-8838C364A787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42198" y="3466121"/>
            <a:ext cx="1689237" cy="114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1696D6F5-2628-F076-D070-BEFDBA291856}"/>
              </a:ext>
            </a:extLst>
          </p:cNvPr>
          <p:cNvSpPr txBox="1"/>
          <p:nvPr/>
        </p:nvSpPr>
        <p:spPr>
          <a:xfrm>
            <a:off x="670554" y="3600586"/>
            <a:ext cx="3751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）如图，连接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AE7C065-3521-FCCE-AE5F-94D70D2E760E}"/>
                  </a:ext>
                </a:extLst>
              </p:cNvPr>
              <p:cNvSpPr txBox="1"/>
              <p:nvPr/>
            </p:nvSpPr>
            <p:spPr>
              <a:xfrm>
                <a:off x="698623" y="3859951"/>
                <a:ext cx="28089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则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矩形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AE7C065-3521-FCCE-AE5F-94D70D2E76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8623" y="3859951"/>
                <a:ext cx="2808986" cy="765061"/>
              </a:xfrm>
              <a:prstGeom prst="rect">
                <a:avLst/>
              </a:prstGeom>
              <a:blipFill>
                <a:blip r:embed="rId5"/>
                <a:stretch>
                  <a:fillRect l="-3478" r="-347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FCB42A7D-A014-CC2C-2FC0-641C74D4E8A1}"/>
              </a:ext>
            </a:extLst>
          </p:cNvPr>
          <p:cNvSpPr txBox="1"/>
          <p:nvPr/>
        </p:nvSpPr>
        <p:spPr>
          <a:xfrm>
            <a:off x="698623" y="4491653"/>
            <a:ext cx="1837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3C05B64-041A-14AA-57EE-266A41CFFE13}"/>
                  </a:ext>
                </a:extLst>
              </p:cNvPr>
              <p:cNvSpPr txBox="1"/>
              <p:nvPr/>
            </p:nvSpPr>
            <p:spPr>
              <a:xfrm>
                <a:off x="702306" y="4821829"/>
                <a:ext cx="31106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3C05B64-041A-14AA-57EE-266A41CFFE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306" y="4821829"/>
                <a:ext cx="3110611" cy="765061"/>
              </a:xfrm>
              <a:prstGeom prst="rect">
                <a:avLst/>
              </a:prstGeom>
              <a:blipFill>
                <a:blip r:embed="rId6"/>
                <a:stretch>
                  <a:fillRect l="-2941" r="-3529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0CED6AA-B6E3-9FCD-5E26-6E7F844E74FB}"/>
                  </a:ext>
                </a:extLst>
              </p:cNvPr>
              <p:cNvSpPr txBox="1"/>
              <p:nvPr/>
            </p:nvSpPr>
            <p:spPr>
              <a:xfrm>
                <a:off x="718547" y="5362522"/>
                <a:ext cx="2246631" cy="7296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0CED6AA-B6E3-9FCD-5E26-6E7F844E74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8547" y="5362522"/>
                <a:ext cx="2246631" cy="729692"/>
              </a:xfrm>
              <a:prstGeom prst="rect">
                <a:avLst/>
              </a:prstGeom>
              <a:blipFill>
                <a:blip r:embed="rId7"/>
                <a:stretch>
                  <a:fillRect l="-4348" r="-462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61F5CE0D-6AA5-7F85-2488-1BC4E4454C24}"/>
              </a:ext>
            </a:extLst>
          </p:cNvPr>
          <p:cNvSpPr txBox="1"/>
          <p:nvPr/>
        </p:nvSpPr>
        <p:spPr>
          <a:xfrm>
            <a:off x="531515" y="5920971"/>
            <a:ext cx="3421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的反比例函数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4F2DB72-731F-BDCB-BC57-B3136188AE7A}"/>
                  </a:ext>
                </a:extLst>
              </p:cNvPr>
              <p:cNvSpPr txBox="1"/>
              <p:nvPr/>
            </p:nvSpPr>
            <p:spPr>
              <a:xfrm>
                <a:off x="544517" y="6314604"/>
                <a:ext cx="6228588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）此函数自变量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的取值范围为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4F2DB72-731F-BDCB-BC57-B3136188AE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517" y="6314604"/>
                <a:ext cx="6228588" cy="558242"/>
              </a:xfrm>
              <a:prstGeom prst="rect">
                <a:avLst/>
              </a:prstGeom>
              <a:blipFill>
                <a:blip r:embed="rId8"/>
                <a:stretch>
                  <a:fillRect l="-1468" r="-1566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8" name="yt_shape_10078"/>
          <p:cNvSpPr txBox="1"/>
          <p:nvPr/>
        </p:nvSpPr>
        <p:spPr>
          <a:xfrm>
            <a:off x="3431704" y="548680"/>
            <a:ext cx="5386859" cy="34945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白正" pitchFamily="19"/>
                <a:ea typeface="宋体" pitchFamily="19"/>
                <a:cs typeface="宋体" pitchFamily="19"/>
              </a:rPr>
              <a:t> </a:t>
            </a:r>
          </a:p>
        </p:txBody>
      </p:sp>
      <p:pic>
        <p:nvPicPr>
          <p:cNvPr id="10077" name="yt_image_10077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31704" y="59807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80" name="yt_shape_10080"/>
          <p:cNvSpPr txBox="1"/>
          <p:nvPr/>
        </p:nvSpPr>
        <p:spPr>
          <a:xfrm>
            <a:off x="3849418" y="1027105"/>
            <a:ext cx="461664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利用反比例函数的概念求字母的值</a:t>
            </a:r>
          </a:p>
        </p:txBody>
      </p:sp>
      <p:sp>
        <p:nvSpPr>
          <p:cNvPr id="10081" name="yt_shape_10081"/>
          <p:cNvSpPr txBox="1"/>
          <p:nvPr/>
        </p:nvSpPr>
        <p:spPr>
          <a:xfrm>
            <a:off x="601861" y="151326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方法指导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求反比例函数中字母的值时，要注意观察解析式的形式。当解析式以分式的形式出现时，自变量的次数等于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；当解析式以乘积的形式出现时，自变量的次数等于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，一定要注意比例系数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这一条件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2" name="yt_shape_10082"/>
          <p:cNvSpPr txBox="1"/>
          <p:nvPr/>
        </p:nvSpPr>
        <p:spPr>
          <a:xfrm>
            <a:off x="540000" y="1961234"/>
            <a:ext cx="14362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对应训练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]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83" name="yt_shape_10083"/>
              <p:cNvSpPr txBox="1"/>
              <p:nvPr/>
            </p:nvSpPr>
            <p:spPr>
              <a:xfrm>
                <a:off x="540000" y="2440537"/>
                <a:ext cx="7167668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是反比例函数，则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满足的条件是（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083" name="yt_shape_10083" descr="{&quot;rangeId&quot;:2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40537"/>
                <a:ext cx="7167668" cy="642292"/>
              </a:xfrm>
              <a:prstGeom prst="rect">
                <a:avLst/>
              </a:prstGeom>
              <a:blipFill>
                <a:blip r:embed="rId2"/>
                <a:stretch>
                  <a:fillRect l="-2638" r="-1617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085" name="yt_table_1008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2504289"/>
              </p:ext>
            </p:extLst>
          </p:nvPr>
        </p:nvGraphicFramePr>
        <p:xfrm>
          <a:off x="540000" y="3133617"/>
          <a:ext cx="5997893" cy="950976"/>
        </p:xfrm>
        <a:graphic>
          <a:graphicData uri="http://schemas.openxmlformats.org/drawingml/2006/table">
            <a:tbl>
              <a:tblPr/>
              <a:tblGrid>
                <a:gridCol w="3456305">
                  <a:extLst>
                    <a:ext uri="{9D8B030D-6E8A-4147-A177-3AD203B41FA5}">
                      <a16:colId xmlns:a16="http://schemas.microsoft.com/office/drawing/2014/main" val="10006"/>
                    </a:ext>
                  </a:extLst>
                </a:gridCol>
                <a:gridCol w="2541588">
                  <a:extLst>
                    <a:ext uri="{9D8B030D-6E8A-4147-A177-3AD203B41FA5}">
                      <a16:colId xmlns:a16="http://schemas.microsoft.com/office/drawing/2014/main" val="10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且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087" name="yt_shape_10087"/>
              <p:cNvSpPr txBox="1"/>
              <p:nvPr/>
            </p:nvSpPr>
            <p:spPr>
              <a:xfrm>
                <a:off x="540000" y="4135171"/>
                <a:ext cx="8675901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2024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的反比例函数关系式，则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2025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087" name="yt_shape_10087" descr="{&quot;rangeId&quot;:2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35171"/>
                <a:ext cx="8675901" cy="642292"/>
              </a:xfrm>
              <a:prstGeom prst="rect">
                <a:avLst/>
              </a:prstGeom>
              <a:blipFill>
                <a:blip r:embed="rId3"/>
                <a:stretch>
                  <a:fillRect l="-2178" r="-1195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089" name="yt_shape_10089"/>
          <p:cNvSpPr txBox="1"/>
          <p:nvPr/>
        </p:nvSpPr>
        <p:spPr>
          <a:xfrm>
            <a:off x="540000" y="4828251"/>
            <a:ext cx="67470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为反比例函数，则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F28E57F-47ED-F501-9ABF-9C420DC98192}"/>
              </a:ext>
            </a:extLst>
          </p:cNvPr>
          <p:cNvSpPr txBox="1"/>
          <p:nvPr/>
        </p:nvSpPr>
        <p:spPr>
          <a:xfrm>
            <a:off x="6870474" y="2393731"/>
            <a:ext cx="400748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A8F0F1E-D1BE-3769-FCF0-5EE7C8AF2DAF}"/>
              </a:ext>
            </a:extLst>
          </p:cNvPr>
          <p:cNvSpPr txBox="1"/>
          <p:nvPr/>
        </p:nvSpPr>
        <p:spPr>
          <a:xfrm>
            <a:off x="8051384" y="4088365"/>
            <a:ext cx="789685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2025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544746A-101D-EFE4-BADE-6DBE55DF7CF0}"/>
              </a:ext>
            </a:extLst>
          </p:cNvPr>
          <p:cNvSpPr txBox="1"/>
          <p:nvPr/>
        </p:nvSpPr>
        <p:spPr>
          <a:xfrm>
            <a:off x="6598376" y="4781445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6" name="yt_shape_10006"/>
          <p:cNvSpPr txBox="1"/>
          <p:nvPr/>
        </p:nvSpPr>
        <p:spPr>
          <a:xfrm>
            <a:off x="540000" y="1558299"/>
            <a:ext cx="41467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005" name="yt_image_10005">
            <a:extLst>
              <a:ext uri="">
                <a16:creationId xmlns=""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58299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08" name="yt_shape_10008"/>
          <p:cNvSpPr txBox="1"/>
          <p:nvPr/>
        </p:nvSpPr>
        <p:spPr>
          <a:xfrm>
            <a:off x="540000" y="2261596"/>
            <a:ext cx="413895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反比例函数的定义</a:t>
            </a:r>
          </a:p>
        </p:txBody>
      </p:sp>
      <p:sp>
        <p:nvSpPr>
          <p:cNvPr id="10009" name="yt_shape_10009"/>
          <p:cNvSpPr txBox="1"/>
          <p:nvPr/>
        </p:nvSpPr>
        <p:spPr>
          <a:xfrm>
            <a:off x="540000" y="2765906"/>
            <a:ext cx="655628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在下列函数中，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的反比例函数的是（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10" name="yt_table_10010" title="H_97.2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65799114"/>
                  </p:ext>
                </p:extLst>
              </p:nvPr>
            </p:nvGraphicFramePr>
            <p:xfrm>
              <a:off x="540000" y="3252070"/>
              <a:ext cx="4281425" cy="1235520"/>
            </p:xfrm>
            <a:graphic>
              <a:graphicData uri="http://schemas.openxmlformats.org/drawingml/2006/table">
                <a:tbl>
                  <a:tblPr/>
                  <a:tblGrid>
                    <a:gridCol w="2540318">
                      <a:extLst>
                        <a:ext uri="{9D8B030D-6E8A-4147-A177-3AD203B41FA5}">
                          <a16:colId xmlns:a16="http://schemas.microsoft.com/office/drawing/2014/main" val="10000"/>
                        </a:ext>
                      </a:extLst>
                    </a:gridCol>
                    <a:gridCol w="1741107">
                      <a:extLst>
                        <a:ext uri="{9D8B030D-6E8A-4147-A177-3AD203B41FA5}">
                          <a16:colId xmlns:a16="http://schemas.microsoft.com/office/drawing/2014/main" val="1000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m="http://schemas.openxmlformats.org/officeDocument/2006/math" xmlns:p14="http://schemas.microsoft.com/office/powerpoint/2010/main">
          <p:graphicFrame>
            <p:nvGraphicFramePr>
              <p:cNvPr id="10010" name="yt_table_10010" descr="{&quot;rangeId&quot;:3,&quot;type&quot;:&quot;Option&quot;}" title="H_97.2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65799114"/>
                  </p:ext>
                </p:extLst>
              </p:nvPr>
            </p:nvGraphicFramePr>
            <p:xfrm>
              <a:off x="540000" y="2593771"/>
              <a:ext cx="4281425" cy="1235520"/>
            </p:xfrm>
            <a:graphic>
              <a:graphicData uri="http://schemas.openxmlformats.org/drawingml/2006/table">
                <a:tbl>
                  <a:tblPr/>
                  <a:tblGrid>
                    <a:gridCol w="2540318">
                      <a:extLst>
                        <a:ext uri="{9D8B030D-6E8A-4147-A177-3AD203B41FA5}">
                          <a16:colId xmlns:a16="http://schemas.microsoft.com/office/drawing/2014/main" val="10000"/>
                        </a:ext>
                      </a:extLst>
                    </a:gridCol>
                    <a:gridCol w="1741107">
                      <a:extLst>
                        <a:ext uri="{9D8B030D-6E8A-4147-A177-3AD203B41FA5}">
                          <a16:colId xmlns:a16="http://schemas.microsoft.com/office/drawing/2014/main" val="10001"/>
                        </a:ext>
                      </a:extLst>
                    </a:gridCol>
                  </a:tblGrid>
                  <a:tr h="5994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5804" b="-12222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360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94286" r="-68585" b="-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5804" t="-94286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11" name="yt_shape_10011"/>
              <p:cNvSpPr txBox="1"/>
              <p:nvPr/>
            </p:nvSpPr>
            <p:spPr>
              <a:xfrm>
                <a:off x="540000" y="4538105"/>
                <a:ext cx="9176230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的反比例函数，则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满足的条件是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m="http://schemas.openxmlformats.org/officeDocument/2006/math" xmlns:p14="http://schemas.microsoft.com/office/powerpoint/2010/main">
          <p:sp>
            <p:nvSpPr>
              <p:cNvPr id="10011" name="yt_shape_10011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38105"/>
                <a:ext cx="9176230" cy="642292"/>
              </a:xfrm>
              <a:prstGeom prst="rect">
                <a:avLst/>
              </a:prstGeom>
              <a:blipFill>
                <a:blip r:embed="rId4"/>
                <a:stretch>
                  <a:fillRect l="-2060" r="-1063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7709168676">
            <a:extLst>
              <a:ext uri="{FF2B5EF4-FFF2-40B4-BE49-F238E27FC236}">
                <a16:creationId xmlns:a16="http://schemas.microsoft.com/office/drawing/2014/main" id="{3AEAFABB-8602-DB97-AF9A-1EEDA1BC202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30327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8F99053-391C-DF5F-CCC7-D71C63B74B3E}"/>
              </a:ext>
            </a:extLst>
          </p:cNvPr>
          <p:cNvSpPr txBox="1"/>
          <p:nvPr/>
        </p:nvSpPr>
        <p:spPr>
          <a:xfrm>
            <a:off x="6282464" y="2719100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EF926F6-6E2D-DCF2-F050-3B09E48FACA2}"/>
              </a:ext>
            </a:extLst>
          </p:cNvPr>
          <p:cNvSpPr txBox="1"/>
          <p:nvPr/>
        </p:nvSpPr>
        <p:spPr>
          <a:xfrm>
            <a:off x="8242074" y="4491299"/>
            <a:ext cx="1094487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F26364A-D885-57D4-D588-C0DEE2B4ECB0}"/>
                  </a:ext>
                </a:extLst>
              </p:cNvPr>
              <p:cNvSpPr txBox="1"/>
              <p:nvPr/>
            </p:nvSpPr>
            <p:spPr>
              <a:xfrm>
                <a:off x="510826" y="3919332"/>
                <a:ext cx="11170348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）中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是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的反比例函数，其比例系数分别是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F26364A-D885-57D4-D588-C0DEE2B4EC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826" y="3919332"/>
                <a:ext cx="11170348" cy="730136"/>
              </a:xfrm>
              <a:prstGeom prst="rect">
                <a:avLst/>
              </a:prstGeom>
              <a:blipFill>
                <a:blip r:embed="rId2"/>
                <a:stretch>
                  <a:fillRect l="-873" r="-873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0013">
            <a:extLst>
              <a:ext uri="{FF2B5EF4-FFF2-40B4-BE49-F238E27FC236}">
                <a16:creationId xmlns:a16="http://schemas.microsoft.com/office/drawing/2014/main" id="{62DC813D-8D08-6778-9F65-F4EEF6FC947B}"/>
              </a:ext>
            </a:extLst>
          </p:cNvPr>
          <p:cNvSpPr txBox="1"/>
          <p:nvPr/>
        </p:nvSpPr>
        <p:spPr>
          <a:xfrm>
            <a:off x="623392" y="2170657"/>
            <a:ext cx="90265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下列哪些关系式中的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的反比例函数，并求出对应的比例系数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0014">
                <a:extLst>
                  <a:ext uri="{FF2B5EF4-FFF2-40B4-BE49-F238E27FC236}">
                    <a16:creationId xmlns:a16="http://schemas.microsoft.com/office/drawing/2014/main" id="{9B5F5678-CAEF-F70B-C07E-D90D86EFD64D}"/>
                  </a:ext>
                </a:extLst>
              </p:cNvPr>
              <p:cNvSpPr txBox="1"/>
              <p:nvPr/>
            </p:nvSpPr>
            <p:spPr>
              <a:xfrm>
                <a:off x="571662" y="2571010"/>
                <a:ext cx="6591163" cy="64876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        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    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4" name="yt_shape_10014">
                <a:extLst>
                  <a:ext uri="{FF2B5EF4-FFF2-40B4-BE49-F238E27FC236}">
                    <a16:creationId xmlns:a16="http://schemas.microsoft.com/office/drawing/2014/main" id="{9B5F5678-CAEF-F70B-C07E-D90D86EFD6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662" y="2571010"/>
                <a:ext cx="6591163" cy="648767"/>
              </a:xfrm>
              <a:prstGeom prst="rect">
                <a:avLst/>
              </a:prstGeom>
              <a:blipFill>
                <a:blip r:embed="rId3"/>
                <a:stretch>
                  <a:fillRect l="-2868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yt_shape_10016">
                <a:extLst>
                  <a:ext uri="{FF2B5EF4-FFF2-40B4-BE49-F238E27FC236}">
                    <a16:creationId xmlns:a16="http://schemas.microsoft.com/office/drawing/2014/main" id="{A3C071C6-92C4-5D4C-0999-87F2C00BE2AD}"/>
                  </a:ext>
                </a:extLst>
              </p:cNvPr>
              <p:cNvSpPr txBox="1"/>
              <p:nvPr/>
            </p:nvSpPr>
            <p:spPr>
              <a:xfrm>
                <a:off x="571663" y="3270565"/>
                <a:ext cx="6591163" cy="6487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baseline="30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5" name="yt_shape_10016">
                <a:extLst>
                  <a:ext uri="{FF2B5EF4-FFF2-40B4-BE49-F238E27FC236}">
                    <a16:creationId xmlns:a16="http://schemas.microsoft.com/office/drawing/2014/main" id="{A3C071C6-92C4-5D4C-0999-87F2C00BE2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663" y="3270565"/>
                <a:ext cx="6591163" cy="648767"/>
              </a:xfrm>
              <a:prstGeom prst="rect">
                <a:avLst/>
              </a:prstGeom>
              <a:blipFill>
                <a:blip r:embed="rId4"/>
                <a:stretch>
                  <a:fillRect l="-2868" r="-1850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0" name="yt_shape_10020"/>
          <p:cNvSpPr txBox="1"/>
          <p:nvPr/>
        </p:nvSpPr>
        <p:spPr>
          <a:xfrm>
            <a:off x="540000" y="1850296"/>
            <a:ext cx="629339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在实际问题中建立反比例函数模型</a:t>
            </a:r>
          </a:p>
        </p:txBody>
      </p:sp>
      <p:sp>
        <p:nvSpPr>
          <p:cNvPr id="10021" name="yt_shape_10021"/>
          <p:cNvSpPr txBox="1"/>
          <p:nvPr/>
        </p:nvSpPr>
        <p:spPr>
          <a:xfrm>
            <a:off x="540000" y="2354606"/>
            <a:ext cx="1101904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购买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只茶杯需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元，则购买一只茶杯的价格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（元）与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的函数解析式为（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22" name="yt_table_10022" title="H_199.0150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06032777"/>
                  </p:ext>
                </p:extLst>
              </p:nvPr>
            </p:nvGraphicFramePr>
            <p:xfrm>
              <a:off x="540000" y="2840770"/>
              <a:ext cx="3533775" cy="2527491"/>
            </p:xfrm>
            <a:graphic>
              <a:graphicData uri="http://schemas.openxmlformats.org/drawingml/2006/table">
                <a:tbl>
                  <a:tblPr/>
                  <a:tblGrid>
                    <a:gridCol w="3533775">
                      <a:extLst>
                        <a:ext uri="{9D8B030D-6E8A-4147-A177-3AD203B41FA5}">
                          <a16:colId xmlns:a16="http://schemas.microsoft.com/office/drawing/2014/main" val="1000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取实数）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取整数）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15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取自然数）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取正整数）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>
          <p:graphicFrame>
            <p:nvGraphicFramePr>
              <p:cNvPr id="10022" name="yt_table_10022" descr="{&quot;rangeId&quot;:6,&quot;type&quot;:&quot;Option&quot;}" title="H_199.0150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06032777"/>
                  </p:ext>
                </p:extLst>
              </p:nvPr>
            </p:nvGraphicFramePr>
            <p:xfrm>
              <a:off x="540000" y="1890474"/>
              <a:ext cx="3533775" cy="2527491"/>
            </p:xfrm>
            <a:graphic>
              <a:graphicData uri="http://schemas.openxmlformats.org/drawingml/2006/table">
                <a:tbl>
                  <a:tblPr/>
                  <a:tblGrid>
                    <a:gridCol w="3533775">
                      <a:extLst>
                        <a:ext uri="{9D8B030D-6E8A-4147-A177-3AD203B41FA5}">
                          <a16:colId xmlns:a16="http://schemas.microsoft.com/office/drawing/2014/main" val="10002"/>
                        </a:ext>
                      </a:extLst>
                    </a:gridCol>
                  </a:tblGrid>
                  <a:tr h="64249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b="-3114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64249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99057" b="-20849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60001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13131" b="-12323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64249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95238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7709168739">
            <a:extLst>
              <a:ext uri="{FF2B5EF4-FFF2-40B4-BE49-F238E27FC236}">
                <a16:creationId xmlns:a16="http://schemas.microsoft.com/office/drawing/2014/main" id="{27764911-3F3D-CCEC-8E97-0C1D13E89D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9197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20908EB-0A52-4E79-36D4-91F328083C88}"/>
              </a:ext>
            </a:extLst>
          </p:cNvPr>
          <p:cNvSpPr txBox="1"/>
          <p:nvPr/>
        </p:nvSpPr>
        <p:spPr>
          <a:xfrm>
            <a:off x="10684601" y="2307800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23" name="yt_shape_10023"/>
              <p:cNvSpPr txBox="1"/>
              <p:nvPr/>
            </p:nvSpPr>
            <p:spPr>
              <a:xfrm>
                <a:off x="540119" y="3047788"/>
                <a:ext cx="11111999" cy="11224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计划修建一块面积为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的菱形试验田，实验田的对角线长分别为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的函数解析式为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80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023" name="yt_shape_10023" descr="{&quot;rangeId&quot;:7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047788"/>
                <a:ext cx="11111999" cy="1122423"/>
              </a:xfrm>
              <a:prstGeom prst="rect">
                <a:avLst/>
              </a:prstGeom>
              <a:blipFill>
                <a:blip r:embed="rId2"/>
                <a:stretch>
                  <a:fillRect l="-1701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4BEDFE2-8E60-2505-D2D2-3A92608B1A13}"/>
                  </a:ext>
                </a:extLst>
              </p:cNvPr>
              <p:cNvSpPr txBox="1"/>
              <p:nvPr/>
            </p:nvSpPr>
            <p:spPr>
              <a:xfrm>
                <a:off x="3431704" y="3284984"/>
                <a:ext cx="1181799" cy="7296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4BEDFE2-8E60-2505-D2D2-3A92608B1A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1704" y="3284984"/>
                <a:ext cx="1181799" cy="729692"/>
              </a:xfrm>
              <a:prstGeom prst="rect">
                <a:avLst/>
              </a:prstGeom>
              <a:blipFill>
                <a:blip r:embed="rId3"/>
                <a:stretch>
                  <a:fillRect l="-8247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5" name="yt_shape_10025"/>
          <p:cNvSpPr txBox="1"/>
          <p:nvPr/>
        </p:nvSpPr>
        <p:spPr>
          <a:xfrm>
            <a:off x="479376" y="836712"/>
            <a:ext cx="475450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确定反比例函数解析式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26" name="yt_shape_10026"/>
              <p:cNvSpPr txBox="1"/>
              <p:nvPr/>
            </p:nvSpPr>
            <p:spPr>
              <a:xfrm>
                <a:off x="479376" y="1341022"/>
                <a:ext cx="8074518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026" name="yt_shape_100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341022"/>
                <a:ext cx="8074518" cy="651653"/>
              </a:xfrm>
              <a:prstGeom prst="rect">
                <a:avLst/>
              </a:prstGeom>
              <a:blipFill>
                <a:blip r:embed="rId2"/>
                <a:stretch>
                  <a:fillRect l="-2341" r="-1360" b="-140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028" name="yt_shape_10028"/>
          <p:cNvSpPr txBox="1"/>
          <p:nvPr/>
        </p:nvSpPr>
        <p:spPr>
          <a:xfrm>
            <a:off x="479376" y="2043463"/>
            <a:ext cx="63927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成反比例关系，且当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</a:p>
        </p:txBody>
      </p:sp>
      <p:pic>
        <p:nvPicPr>
          <p:cNvPr id="3" name="yt_shape_1697709168800">
            <a:extLst>
              <a:ext uri="{FF2B5EF4-FFF2-40B4-BE49-F238E27FC236}">
                <a16:creationId xmlns:a16="http://schemas.microsoft.com/office/drawing/2014/main" id="{F0C776EA-525B-5C4E-66DB-E344FF0CB0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7838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D08AB58-E986-69BC-A6FF-6A74B403685D}"/>
              </a:ext>
            </a:extLst>
          </p:cNvPr>
          <p:cNvSpPr txBox="1"/>
          <p:nvPr/>
        </p:nvSpPr>
        <p:spPr>
          <a:xfrm>
            <a:off x="7699992" y="1294216"/>
            <a:ext cx="484886" cy="73896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0031">
                <a:extLst>
                  <a:ext uri="{FF2B5EF4-FFF2-40B4-BE49-F238E27FC236}">
                    <a16:creationId xmlns:a16="http://schemas.microsoft.com/office/drawing/2014/main" id="{63F78E5F-301C-E30D-7222-80B986943589}"/>
                  </a:ext>
                </a:extLst>
              </p:cNvPr>
              <p:cNvSpPr txBox="1"/>
              <p:nvPr/>
            </p:nvSpPr>
            <p:spPr>
              <a:xfrm>
                <a:off x="495935" y="2564904"/>
                <a:ext cx="6570901" cy="41476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关于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的解析式；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的值是多少？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）设反比例函数解析式为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时，即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反比例函数的解析式为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4" name="yt_shape_10031">
                <a:extLst>
                  <a:ext uri="{FF2B5EF4-FFF2-40B4-BE49-F238E27FC236}">
                    <a16:creationId xmlns:a16="http://schemas.microsoft.com/office/drawing/2014/main" id="{63F78E5F-301C-E30D-7222-80B9869435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935" y="2564904"/>
                <a:ext cx="6570901" cy="4147610"/>
              </a:xfrm>
              <a:prstGeom prst="rect">
                <a:avLst/>
              </a:prstGeom>
              <a:blipFill>
                <a:blip r:embed="rId4"/>
                <a:stretch>
                  <a:fillRect l="-2783" t="-1324" r="-1855" b="-14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428E0D2-64FC-3D19-D8F3-21EC4B1400D5}"/>
                  </a:ext>
                </a:extLst>
              </p:cNvPr>
              <p:cNvSpPr txBox="1"/>
              <p:nvPr/>
            </p:nvSpPr>
            <p:spPr>
              <a:xfrm>
                <a:off x="455293" y="3376148"/>
                <a:ext cx="6687439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）设反比例函数解析式为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428E0D2-64FC-3D19-D8F3-21EC4B1400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293" y="3376148"/>
                <a:ext cx="6687439" cy="778460"/>
              </a:xfrm>
              <a:prstGeom prst="rect">
                <a:avLst/>
              </a:prstGeom>
              <a:blipFill>
                <a:blip r:embed="rId5"/>
                <a:stretch>
                  <a:fillRect l="-1459" r="-1367" b="-3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F34EBFD-BBA1-9FD0-4197-1236D1D59C56}"/>
                  </a:ext>
                </a:extLst>
              </p:cNvPr>
              <p:cNvSpPr txBox="1"/>
              <p:nvPr/>
            </p:nvSpPr>
            <p:spPr>
              <a:xfrm>
                <a:off x="455293" y="4060996"/>
                <a:ext cx="4245673" cy="77826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时，即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F34EBFD-BBA1-9FD0-4197-1236D1D59C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293" y="4060996"/>
                <a:ext cx="4245673" cy="778269"/>
              </a:xfrm>
              <a:prstGeom prst="rect">
                <a:avLst/>
              </a:prstGeom>
              <a:blipFill>
                <a:blip r:embed="rId6"/>
                <a:stretch>
                  <a:fillRect l="-2299" r="-2299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8A7A3EAA-BE07-A30A-5BCC-8213FD79ABED}"/>
              </a:ext>
            </a:extLst>
          </p:cNvPr>
          <p:cNvSpPr txBox="1"/>
          <p:nvPr/>
        </p:nvSpPr>
        <p:spPr>
          <a:xfrm>
            <a:off x="455293" y="4745653"/>
            <a:ext cx="1915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FDA743E-CD7B-E974-49B3-2C1227E7961F}"/>
                  </a:ext>
                </a:extLst>
              </p:cNvPr>
              <p:cNvSpPr txBox="1"/>
              <p:nvPr/>
            </p:nvSpPr>
            <p:spPr>
              <a:xfrm>
                <a:off x="455293" y="5221141"/>
                <a:ext cx="4467923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反比例函数的解析式为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FDA743E-CD7B-E974-49B3-2C1227E796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293" y="5221141"/>
                <a:ext cx="4467923" cy="768617"/>
              </a:xfrm>
              <a:prstGeom prst="rect">
                <a:avLst/>
              </a:prstGeom>
              <a:blipFill>
                <a:blip r:embed="rId7"/>
                <a:stretch>
                  <a:fillRect l="-2183" r="-2183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773DECB-BB1C-DDC8-B3C1-AAEDA636DB83}"/>
                  </a:ext>
                </a:extLst>
              </p:cNvPr>
              <p:cNvSpPr txBox="1"/>
              <p:nvPr/>
            </p:nvSpPr>
            <p:spPr>
              <a:xfrm>
                <a:off x="455293" y="5896146"/>
                <a:ext cx="4145661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773DECB-BB1C-DDC8-B3C1-AAEDA636DB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293" y="5896146"/>
                <a:ext cx="4145661" cy="730136"/>
              </a:xfrm>
              <a:prstGeom prst="rect">
                <a:avLst/>
              </a:prstGeom>
              <a:blipFill>
                <a:blip r:embed="rId8"/>
                <a:stretch>
                  <a:fillRect l="-2353" r="-2353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0037">
            <a:extLst>
              <a:ext uri="{FF2B5EF4-FFF2-40B4-BE49-F238E27FC236}">
                <a16:creationId xmlns:a16="http://schemas.microsoft.com/office/drawing/2014/main" id="{36DCF147-FCA5-6CDF-ECE4-15DD2863D725}"/>
              </a:ext>
            </a:extLst>
          </p:cNvPr>
          <p:cNvSpPr txBox="1"/>
          <p:nvPr/>
        </p:nvSpPr>
        <p:spPr>
          <a:xfrm>
            <a:off x="584876" y="2852936"/>
            <a:ext cx="551112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dirty="0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忽略了反比例函数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k≠0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而出错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0038">
                <a:extLst>
                  <a:ext uri="{FF2B5EF4-FFF2-40B4-BE49-F238E27FC236}">
                    <a16:creationId xmlns:a16="http://schemas.microsoft.com/office/drawing/2014/main" id="{1B3379A1-31B0-A10C-476D-FB2CB9FD2695}"/>
                  </a:ext>
                </a:extLst>
              </p:cNvPr>
              <p:cNvSpPr txBox="1"/>
              <p:nvPr/>
            </p:nvSpPr>
            <p:spPr>
              <a:xfrm>
                <a:off x="584876" y="3357246"/>
                <a:ext cx="8952835" cy="4810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的反比例函数，则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3" name="yt_shape_10038">
                <a:extLst>
                  <a:ext uri="{FF2B5EF4-FFF2-40B4-BE49-F238E27FC236}">
                    <a16:creationId xmlns:a16="http://schemas.microsoft.com/office/drawing/2014/main" id="{1B3379A1-31B0-A10C-476D-FB2CB9FD26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876" y="3357246"/>
                <a:ext cx="8952835" cy="481029"/>
              </a:xfrm>
              <a:prstGeom prst="rect">
                <a:avLst/>
              </a:prstGeom>
              <a:blipFill>
                <a:blip r:embed="rId2"/>
                <a:stretch>
                  <a:fillRect l="-2110" t="-1266" r="-1089" b="-379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shape_1697709168870">
            <a:extLst>
              <a:ext uri="{FF2B5EF4-FFF2-40B4-BE49-F238E27FC236}">
                <a16:creationId xmlns:a16="http://schemas.microsoft.com/office/drawing/2014/main" id="{036D6B42-1CE7-7689-1085-33019A164F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876" y="2894613"/>
            <a:ext cx="1355917" cy="365782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7A6B31D6-F3A2-19BA-F828-8F962EDA68BD}"/>
              </a:ext>
            </a:extLst>
          </p:cNvPr>
          <p:cNvSpPr txBox="1"/>
          <p:nvPr/>
        </p:nvSpPr>
        <p:spPr>
          <a:xfrm>
            <a:off x="494865" y="2806130"/>
            <a:ext cx="1840611" cy="5427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500" b="0" i="0" strike="noStrike" kern="1200" cap="none" spc="0" normalizeH="0" baseline="0" noProof="0" dirty="0">
                <a:ln>
                  <a:noFill/>
                </a:ln>
                <a:noFill/>
                <a:effectLst/>
                <a:uLnTx/>
                <a:uFillTx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kumimoji="0" lang="en-US" altLang="zh-CN" sz="19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noFill/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8794AF4-5318-0944-B55B-F5CAE7ABC462}"/>
              </a:ext>
            </a:extLst>
          </p:cNvPr>
          <p:cNvSpPr txBox="1"/>
          <p:nvPr/>
        </p:nvSpPr>
        <p:spPr>
          <a:xfrm>
            <a:off x="8827715" y="3310440"/>
            <a:ext cx="332486" cy="5699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1" name="yt_shape_10041"/>
          <p:cNvSpPr txBox="1"/>
          <p:nvPr/>
        </p:nvSpPr>
        <p:spPr>
          <a:xfrm>
            <a:off x="540000" y="919029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040" name="yt_image_10040">
            <a:extLst>
              <a:ext uri="">
                <a16:creationId xmlns=""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19029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043" name="yt_shape_10043"/>
              <p:cNvSpPr txBox="1"/>
              <p:nvPr/>
            </p:nvSpPr>
            <p:spPr>
              <a:xfrm>
                <a:off x="540119" y="1610898"/>
                <a:ext cx="11111999" cy="124803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（柳州市中考）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已知反比例函数的解析式为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的取值范围是（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 xmlns:m="http://schemas.openxmlformats.org/officeDocument/2006/math">
          <p:sp>
            <p:nvSpPr>
              <p:cNvPr id="10043" name="yt_shape_10043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10898"/>
                <a:ext cx="11111999" cy="1248034"/>
              </a:xfrm>
              <a:prstGeom prst="rect">
                <a:avLst/>
              </a:prstGeom>
              <a:blipFill>
                <a:blip r:embed="rId3"/>
                <a:stretch>
                  <a:fillRect l="-1701" b="-141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045" name="yt_table_1004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9734234"/>
              </p:ext>
            </p:extLst>
          </p:nvPr>
        </p:nvGraphicFramePr>
        <p:xfrm>
          <a:off x="540000" y="2909720"/>
          <a:ext cx="4505643" cy="950976"/>
        </p:xfrm>
        <a:graphic>
          <a:graphicData uri="http://schemas.openxmlformats.org/drawingml/2006/table">
            <a:tbl>
              <a:tblPr/>
              <a:tblGrid>
                <a:gridCol w="2710180">
                  <a:extLst>
                    <a:ext uri="{9D8B030D-6E8A-4147-A177-3AD203B41FA5}">
                      <a16:colId xmlns:a16="http://schemas.microsoft.com/office/drawing/2014/main" val="10003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0047" name="yt_shape_10047"/>
          <p:cNvSpPr txBox="1"/>
          <p:nvPr/>
        </p:nvSpPr>
        <p:spPr>
          <a:xfrm>
            <a:off x="540000" y="3911274"/>
            <a:ext cx="828431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（北京市中考）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下列函数关系中是反比例函数的是（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048" name="yt_table_1004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0070769"/>
              </p:ext>
            </p:extLst>
          </p:nvPr>
        </p:nvGraphicFramePr>
        <p:xfrm>
          <a:off x="540000" y="4397438"/>
          <a:ext cx="5427663" cy="1901952"/>
        </p:xfrm>
        <a:graphic>
          <a:graphicData uri="http://schemas.openxmlformats.org/drawingml/2006/table">
            <a:tbl>
              <a:tblPr/>
              <a:tblGrid>
                <a:gridCol w="5427663">
                  <a:extLst>
                    <a:ext uri="{9D8B030D-6E8A-4147-A177-3AD203B41FA5}">
                      <a16:colId xmlns:a16="http://schemas.microsoft.com/office/drawing/2014/main" val="1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等边三角形面积与边长的关系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直角三角形两锐角的关系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长方形面积一定时，长与宽的关系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等腰三角形顶角与底角的关系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313EE675-4D59-2FAC-1A63-E417596D760C}"/>
              </a:ext>
            </a:extLst>
          </p:cNvPr>
          <p:cNvSpPr txBox="1"/>
          <p:nvPr/>
        </p:nvSpPr>
        <p:spPr>
          <a:xfrm>
            <a:off x="907308" y="2368891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5B76EB7-CB54-77F3-4302-01BB16C6F9D1}"/>
              </a:ext>
            </a:extLst>
          </p:cNvPr>
          <p:cNvSpPr txBox="1"/>
          <p:nvPr/>
        </p:nvSpPr>
        <p:spPr>
          <a:xfrm>
            <a:off x="7993789" y="3864468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0" name="yt_shape_10050"/>
          <p:cNvSpPr txBox="1"/>
          <p:nvPr/>
        </p:nvSpPr>
        <p:spPr>
          <a:xfrm>
            <a:off x="540119" y="189697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（原创题）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调查显示，某商场一款运动鞋的每天的销售量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（双）与售价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双）成反比例函数关系（调查获得的部分数据如下表）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graphicFrame>
        <p:nvGraphicFramePr>
          <p:cNvPr id="10051" name="yt_table_10051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0371475"/>
              </p:ext>
            </p:extLst>
          </p:nvPr>
        </p:nvGraphicFramePr>
        <p:xfrm>
          <a:off x="540000" y="3008773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1845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23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23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823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803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售价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双）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销售量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（双）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053" name="yt_shape_10053"/>
          <p:cNvSpPr txBox="1"/>
          <p:nvPr/>
        </p:nvSpPr>
        <p:spPr>
          <a:xfrm>
            <a:off x="540119" y="441237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已知该运动鞋的进价为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双，要使该款运动鞋每天的销售利润达到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元，则其售价应定为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55154B5-F62A-CDFA-A7EB-70C4611AA4E5}"/>
              </a:ext>
            </a:extLst>
          </p:cNvPr>
          <p:cNvSpPr txBox="1"/>
          <p:nvPr/>
        </p:nvSpPr>
        <p:spPr>
          <a:xfrm>
            <a:off x="2583708" y="484106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1467</Words>
  <Application>Microsoft Office PowerPoint</Application>
  <PresentationFormat>宽屏</PresentationFormat>
  <Paragraphs>119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zh ao</cp:lastModifiedBy>
  <cp:revision>49</cp:revision>
  <dcterms:created xsi:type="dcterms:W3CDTF">2023-05-05T05:33:04Z</dcterms:created>
  <dcterms:modified xsi:type="dcterms:W3CDTF">2023-10-21T03:59:47Z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