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6" r:id="rId8"/>
    <p:sldId id="379" r:id="rId9"/>
    <p:sldId id="381" r:id="rId10"/>
    <p:sldId id="383" r:id="rId11"/>
    <p:sldId id="385" r:id="rId12"/>
    <p:sldId id="386" r:id="rId13"/>
    <p:sldId id="387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0.bin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3" name="yt_shape_13193"/>
          <p:cNvSpPr txBox="1"/>
          <p:nvPr/>
        </p:nvSpPr>
        <p:spPr>
          <a:xfrm>
            <a:off x="540000" y="280629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92" name="yt_image_131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629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5" name="yt_shape_13195"/>
          <p:cNvSpPr txBox="1"/>
          <p:nvPr/>
        </p:nvSpPr>
        <p:spPr>
          <a:xfrm>
            <a:off x="540000" y="3503882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投影线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垂直于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投影面产生的投影叫正投影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96" name="yt_shape_13196"/>
          <p:cNvSpPr txBox="1"/>
          <p:nvPr/>
        </p:nvSpPr>
        <p:spPr>
          <a:xfrm>
            <a:off x="540000" y="398318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物体正投影的形状、大小与它相对于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投影面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的位置有关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A96141-47AF-03F7-9480-23CF4BD55476}"/>
              </a:ext>
            </a:extLst>
          </p:cNvPr>
          <p:cNvSpPr txBox="1"/>
          <p:nvPr/>
        </p:nvSpPr>
        <p:spPr>
          <a:xfrm>
            <a:off x="1897789" y="345707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垂直于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0FF14E-95E6-072E-5841-100BDDB4B1A3}"/>
              </a:ext>
            </a:extLst>
          </p:cNvPr>
          <p:cNvSpPr txBox="1"/>
          <p:nvPr/>
        </p:nvSpPr>
        <p:spPr>
          <a:xfrm>
            <a:off x="5860189" y="393637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投影面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2637656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如图左边是一个三棱柱，它的正投影是如图中的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52" name="yt_image_13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645" y="3269323"/>
            <a:ext cx="481070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422CE9-BA2C-D2D3-6206-ED1EF0691434}"/>
              </a:ext>
            </a:extLst>
          </p:cNvPr>
          <p:cNvSpPr txBox="1"/>
          <p:nvPr/>
        </p:nvSpPr>
        <p:spPr>
          <a:xfrm>
            <a:off x="7536589" y="259085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4" name="yt_shape_13254"/>
          <p:cNvSpPr txBox="1"/>
          <p:nvPr/>
        </p:nvSpPr>
        <p:spPr>
          <a:xfrm>
            <a:off x="540000" y="13588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画出如图所示的几何体的正投影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55" name="yt_image_132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1994031"/>
            <a:ext cx="4630159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7" name="yt_shape_13257"/>
          <p:cNvSpPr txBox="1"/>
          <p:nvPr/>
        </p:nvSpPr>
        <p:spPr>
          <a:xfrm>
            <a:off x="540000" y="3988509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259" name="yt_shape_13259"/>
          <p:cNvSpPr txBox="1"/>
          <p:nvPr/>
        </p:nvSpPr>
        <p:spPr>
          <a:xfrm>
            <a:off x="540000" y="4620176"/>
            <a:ext cx="4122667" cy="11401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白正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00" b="0" i="0" u="none" spc="30748">
                <a:solidFill>
                  <a:srgbClr val="1EE3CF"/>
                </a:solidFill>
                <a:effectLst/>
                <a:latin typeface="白正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59E822-BB5E-49E2-DF8D-E0CEB4A12EBE}"/>
              </a:ext>
            </a:extLst>
          </p:cNvPr>
          <p:cNvSpPr txBox="1"/>
          <p:nvPr/>
        </p:nvSpPr>
        <p:spPr>
          <a:xfrm>
            <a:off x="449989" y="3941703"/>
            <a:ext cx="147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3464">
            <a:extLst>
              <a:ext uri="{FF2B5EF4-FFF2-40B4-BE49-F238E27FC236}">
                <a16:creationId xmlns:a16="http://schemas.microsoft.com/office/drawing/2014/main" id="{75CE0D0B-2A44-CE56-298C-C9AE06819D2C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70672"/>
          <a:stretch/>
        </p:blipFill>
        <p:spPr bwMode="auto">
          <a:xfrm>
            <a:off x="3508111" y="4506160"/>
            <a:ext cx="132811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464">
            <a:extLst>
              <a:ext uri="{FF2B5EF4-FFF2-40B4-BE49-F238E27FC236}">
                <a16:creationId xmlns:a16="http://schemas.microsoft.com/office/drawing/2014/main" id="{5836006C-CC72-D82E-6990-1DCDC1854C96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66786"/>
          <a:stretch/>
        </p:blipFill>
        <p:spPr bwMode="auto">
          <a:xfrm>
            <a:off x="7176120" y="4506160"/>
            <a:ext cx="150409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464">
            <a:extLst>
              <a:ext uri="{FF2B5EF4-FFF2-40B4-BE49-F238E27FC236}">
                <a16:creationId xmlns:a16="http://schemas.microsoft.com/office/drawing/2014/main" id="{C30900C5-4875-C4F3-7BFA-9DD72249ECE0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0580" r="36837"/>
          <a:stretch/>
        </p:blipFill>
        <p:spPr bwMode="auto">
          <a:xfrm>
            <a:off x="5358256" y="4506160"/>
            <a:ext cx="147548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39881" y="715193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61" name="yt_image_132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4" name="yt_shape_13264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的皮球置于玻璃杯口上的正投影，请你设法计算出玻璃杯的内径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65" name="yt_image_132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2487" y="2603747"/>
            <a:ext cx="1854684" cy="180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67">
                <a:extLst>
                  <a:ext uri="{FF2B5EF4-FFF2-40B4-BE49-F238E27FC236}">
                    <a16:creationId xmlns:a16="http://schemas.microsoft.com/office/drawing/2014/main" id="{23D81B21-8416-7CA6-4E78-AEFD0D3179EA}"/>
                  </a:ext>
                </a:extLst>
              </p:cNvPr>
              <p:cNvSpPr txBox="1"/>
              <p:nvPr/>
            </p:nvSpPr>
            <p:spPr>
              <a:xfrm>
                <a:off x="629892" y="2323678"/>
                <a:ext cx="10207923" cy="2891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解：由题意知，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是玻璃杯内径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过球心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的垂线交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玻璃杯的内径为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267">
                <a:extLst>
                  <a:ext uri="{FF2B5EF4-FFF2-40B4-BE49-F238E27FC236}">
                    <a16:creationId xmlns:a16="http://schemas.microsoft.com/office/drawing/2014/main" id="{23D81B21-8416-7CA6-4E78-AEFD0D317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2323678"/>
                <a:ext cx="10207923" cy="2891946"/>
              </a:xfrm>
              <a:prstGeom prst="rect">
                <a:avLst/>
              </a:prstGeom>
              <a:blipFill>
                <a:blip r:embed="rId4"/>
                <a:stretch>
                  <a:fillRect l="-1791" t="-1684" r="-1015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269">
            <a:extLst>
              <a:ext uri="{FF2B5EF4-FFF2-40B4-BE49-F238E27FC236}">
                <a16:creationId xmlns:a16="http://schemas.microsoft.com/office/drawing/2014/main" id="{106892BA-C102-CBD3-23B3-393E98FF8CC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6464" y="4644552"/>
            <a:ext cx="177076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2BC8E59-DFAD-9AFC-0F53-5ED742C38CD6}"/>
              </a:ext>
            </a:extLst>
          </p:cNvPr>
          <p:cNvSpPr txBox="1"/>
          <p:nvPr/>
        </p:nvSpPr>
        <p:spPr>
          <a:xfrm>
            <a:off x="539881" y="2276872"/>
            <a:ext cx="1028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解：由题意知，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是玻璃杯内径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过球心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的垂线交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FF8A7F-0CFD-9D97-F33F-887B3DCA2CB0}"/>
              </a:ext>
            </a:extLst>
          </p:cNvPr>
          <p:cNvSpPr txBox="1"/>
          <p:nvPr/>
        </p:nvSpPr>
        <p:spPr>
          <a:xfrm>
            <a:off x="539881" y="2752360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97E1C3-2927-2D0C-F62E-B2361EF19B65}"/>
              </a:ext>
            </a:extLst>
          </p:cNvPr>
          <p:cNvSpPr txBox="1"/>
          <p:nvPr/>
        </p:nvSpPr>
        <p:spPr>
          <a:xfrm>
            <a:off x="539881" y="3227848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AEA572-F74F-53A2-795B-98F25DC30E12}"/>
                  </a:ext>
                </a:extLst>
              </p:cNvPr>
              <p:cNvSpPr txBox="1"/>
              <p:nvPr/>
            </p:nvSpPr>
            <p:spPr>
              <a:xfrm>
                <a:off x="539881" y="3703336"/>
                <a:ext cx="584549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AEA572-F74F-53A2-795B-98F25DC30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703336"/>
                <a:ext cx="5845492" cy="631267"/>
              </a:xfrm>
              <a:prstGeom prst="rect">
                <a:avLst/>
              </a:prstGeom>
              <a:blipFill>
                <a:blip r:embed="rId6"/>
                <a:stretch>
                  <a:fillRect l="-1670" r="-167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3069BF2-5E69-7564-A65A-903B26385E31}"/>
              </a:ext>
            </a:extLst>
          </p:cNvPr>
          <p:cNvSpPr txBox="1"/>
          <p:nvPr/>
        </p:nvSpPr>
        <p:spPr>
          <a:xfrm>
            <a:off x="539881" y="4240991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58121F-3FC3-DFB4-3C18-D6273B677B63}"/>
              </a:ext>
            </a:extLst>
          </p:cNvPr>
          <p:cNvSpPr txBox="1"/>
          <p:nvPr/>
        </p:nvSpPr>
        <p:spPr>
          <a:xfrm>
            <a:off x="539881" y="4716479"/>
            <a:ext cx="3218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玻璃杯的内径为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272" name="yt_image_132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3283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5" name="yt_shape_13275"/>
          <p:cNvSpPr txBox="1"/>
          <p:nvPr/>
        </p:nvSpPr>
        <p:spPr>
          <a:xfrm>
            <a:off x="540000" y="1340768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物体的正投影的形状、大小与它相对于投影面的位置有关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线段正投影的规律：平行长不变，倾斜长缩短，垂直成一点；平面图形正投影的规律：平行形不变，倾斜形改变，垂直成线段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8" name="yt_shape_13198"/>
          <p:cNvSpPr txBox="1"/>
          <p:nvPr/>
        </p:nvSpPr>
        <p:spPr>
          <a:xfrm>
            <a:off x="540000" y="178056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97" name="yt_image_131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056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0" name="yt_shape_13200"/>
          <p:cNvSpPr txBox="1"/>
          <p:nvPr/>
        </p:nvSpPr>
        <p:spPr>
          <a:xfrm>
            <a:off x="540000" y="248386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正投影的判断与作图</a:t>
            </a:r>
          </a:p>
        </p:txBody>
      </p:sp>
      <p:sp>
        <p:nvSpPr>
          <p:cNvPr id="13201" name="yt_shape_13201"/>
          <p:cNvSpPr txBox="1"/>
          <p:nvPr/>
        </p:nvSpPr>
        <p:spPr>
          <a:xfrm>
            <a:off x="540000" y="2988171"/>
            <a:ext cx="32236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球的正投影是（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02" name="yt_table_132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902606"/>
              </p:ext>
            </p:extLst>
          </p:nvPr>
        </p:nvGraphicFramePr>
        <p:xfrm>
          <a:off x="540000" y="3474335"/>
          <a:ext cx="80829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椭圆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13204" name="yt_shape_13204"/>
          <p:cNvSpPr txBox="1"/>
          <p:nvPr/>
        </p:nvSpPr>
        <p:spPr>
          <a:xfrm>
            <a:off x="540000" y="4000506"/>
            <a:ext cx="69169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（绥化市中考）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正方形的正投影不可能是（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05" name="yt_table_132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119618"/>
              </p:ext>
            </p:extLst>
          </p:nvPr>
        </p:nvGraphicFramePr>
        <p:xfrm>
          <a:off x="540000" y="4486670"/>
          <a:ext cx="599027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pic>
        <p:nvPicPr>
          <p:cNvPr id="3" name="yt_shape_1697709527075">
            <a:extLst>
              <a:ext uri="{FF2B5EF4-FFF2-40B4-BE49-F238E27FC236}">
                <a16:creationId xmlns:a16="http://schemas.microsoft.com/office/drawing/2014/main" id="{8F60C4AE-E800-154C-5C12-A7ED77AAC8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255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39586F-CC31-7A51-B817-2E33954F5D46}"/>
              </a:ext>
            </a:extLst>
          </p:cNvPr>
          <p:cNvSpPr txBox="1"/>
          <p:nvPr/>
        </p:nvSpPr>
        <p:spPr>
          <a:xfrm>
            <a:off x="2964589" y="294136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C425B5-0471-7500-B685-C5E33B3178C0}"/>
              </a:ext>
            </a:extLst>
          </p:cNvPr>
          <p:cNvSpPr txBox="1"/>
          <p:nvPr/>
        </p:nvSpPr>
        <p:spPr>
          <a:xfrm>
            <a:off x="6622189" y="39537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3407">
            <a:extLst>
              <a:ext uri="{FF2B5EF4-FFF2-40B4-BE49-F238E27FC236}">
                <a16:creationId xmlns:a16="http://schemas.microsoft.com/office/drawing/2014/main" id="{50DDEFE8-BE14-30FB-6800-DD2E1F2DE3D6}"/>
              </a:ext>
            </a:extLst>
          </p:cNvPr>
          <p:cNvSpPr txBox="1"/>
          <p:nvPr/>
        </p:nvSpPr>
        <p:spPr>
          <a:xfrm>
            <a:off x="551384" y="1196752"/>
            <a:ext cx="70788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下列投影中，正投影的是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sp>
        <p:nvSpPr>
          <p:cNvPr id="6" name="yt_shape_13408">
            <a:extLst>
              <a:ext uri="{FF2B5EF4-FFF2-40B4-BE49-F238E27FC236}">
                <a16:creationId xmlns:a16="http://schemas.microsoft.com/office/drawing/2014/main" id="{ACF0D25D-6B52-880E-BB3D-6B7D13B0A2EB}"/>
              </a:ext>
            </a:extLst>
          </p:cNvPr>
          <p:cNvSpPr txBox="1"/>
          <p:nvPr/>
        </p:nvSpPr>
        <p:spPr>
          <a:xfrm>
            <a:off x="2280321" y="2351203"/>
            <a:ext cx="6486580" cy="14317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7950" b="0" i="0" u="none" dirty="0">
                <a:noFill/>
                <a:effectLst/>
                <a:latin typeface="Times New Roman" pitchFamily="80"/>
                <a:ea typeface="Times New Roman" pitchFamily="80"/>
                <a:cs typeface="宋体" pitchFamily="80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7850" b="0" i="0" u="none" dirty="0">
                <a:noFill/>
                <a:effectLst/>
                <a:latin typeface="Times New Roman" pitchFamily="78"/>
                <a:ea typeface="Times New Roman" pitchFamily="78"/>
                <a:cs typeface="宋体" pitchFamily="7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</a:t>
            </a:r>
            <a:r>
              <a:rPr lang="en-US" altLang="zh-CN" sz="2300" b="0" i="0" u="none" dirty="0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cs typeface="宋体" pitchFamily="2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6800" b="0" i="0" u="none" dirty="0">
                <a:noFill/>
                <a:effectLst/>
                <a:latin typeface="Times New Roman" pitchFamily="68"/>
                <a:ea typeface="Times New Roman" pitchFamily="68"/>
                <a:cs typeface="宋体" pitchFamily="6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</a:p>
        </p:txBody>
      </p:sp>
      <p:sp>
        <p:nvSpPr>
          <p:cNvPr id="8" name="yt_shape_13409">
            <a:extLst>
              <a:ext uri="{FF2B5EF4-FFF2-40B4-BE49-F238E27FC236}">
                <a16:creationId xmlns:a16="http://schemas.microsoft.com/office/drawing/2014/main" id="{BBFDB1FB-F905-9069-06BC-CBCA25BDD457}"/>
              </a:ext>
            </a:extLst>
          </p:cNvPr>
          <p:cNvSpPr txBox="1"/>
          <p:nvPr/>
        </p:nvSpPr>
        <p:spPr>
          <a:xfrm>
            <a:off x="2298667" y="4352159"/>
            <a:ext cx="6280565" cy="1314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7300" b="0" i="0" u="none" dirty="0">
                <a:noFill/>
                <a:effectLst/>
                <a:latin typeface="Times New Roman" pitchFamily="73"/>
                <a:ea typeface="Times New Roman" pitchFamily="73"/>
                <a:cs typeface="宋体" pitchFamily="73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7100" b="0" i="0" u="none" dirty="0">
                <a:noFill/>
                <a:effectLst/>
                <a:latin typeface="Times New Roman" pitchFamily="71"/>
                <a:ea typeface="Times New Roman" pitchFamily="71"/>
                <a:cs typeface="宋体" pitchFamily="71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6250" b="0" i="0" u="none" dirty="0">
                <a:noFill/>
                <a:effectLst/>
                <a:latin typeface="Times New Roman" pitchFamily="62"/>
                <a:ea typeface="Times New Roman" pitchFamily="62"/>
                <a:cs typeface="宋体" pitchFamily="62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</a:p>
        </p:txBody>
      </p:sp>
      <p:pic>
        <p:nvPicPr>
          <p:cNvPr id="10" name="yt_shape_1697536326551">
            <a:extLst>
              <a:ext uri="{FF2B5EF4-FFF2-40B4-BE49-F238E27FC236}">
                <a16:creationId xmlns:a16="http://schemas.microsoft.com/office/drawing/2014/main" id="{7A0E966B-0FDE-BFFD-AC3C-C4E08EDAE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933" y="1753745"/>
            <a:ext cx="1308413" cy="1417892"/>
          </a:xfrm>
          <a:prstGeom prst="rect">
            <a:avLst/>
          </a:prstGeom>
        </p:spPr>
      </p:pic>
      <p:pic>
        <p:nvPicPr>
          <p:cNvPr id="12" name="yt_shape_1697536326609">
            <a:extLst>
              <a:ext uri="{FF2B5EF4-FFF2-40B4-BE49-F238E27FC236}">
                <a16:creationId xmlns:a16="http://schemas.microsoft.com/office/drawing/2014/main" id="{7E17EEB4-4F18-FDB8-94D4-123D3E19AF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50" y="1765962"/>
            <a:ext cx="1656011" cy="1417892"/>
          </a:xfrm>
          <a:prstGeom prst="rect">
            <a:avLst/>
          </a:prstGeom>
        </p:spPr>
      </p:pic>
      <p:pic>
        <p:nvPicPr>
          <p:cNvPr id="14" name="yt_shape_1697536326668">
            <a:extLst>
              <a:ext uri="{FF2B5EF4-FFF2-40B4-BE49-F238E27FC236}">
                <a16:creationId xmlns:a16="http://schemas.microsoft.com/office/drawing/2014/main" id="{27AB601D-A941-2D4B-86C4-13B2C5F9D5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503" y="1992383"/>
            <a:ext cx="1336867" cy="1222278"/>
          </a:xfrm>
          <a:prstGeom prst="rect">
            <a:avLst/>
          </a:prstGeom>
        </p:spPr>
      </p:pic>
      <p:pic>
        <p:nvPicPr>
          <p:cNvPr id="15" name="yt_shape_1697536326877">
            <a:extLst>
              <a:ext uri="{FF2B5EF4-FFF2-40B4-BE49-F238E27FC236}">
                <a16:creationId xmlns:a16="http://schemas.microsoft.com/office/drawing/2014/main" id="{DE1B7083-2497-093A-FED4-1C423A9280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461" y="3732763"/>
            <a:ext cx="1318144" cy="1302004"/>
          </a:xfrm>
          <a:prstGeom prst="rect">
            <a:avLst/>
          </a:prstGeom>
        </p:spPr>
      </p:pic>
      <p:pic>
        <p:nvPicPr>
          <p:cNvPr id="16" name="yt_shape_1697536326930">
            <a:extLst>
              <a:ext uri="{FF2B5EF4-FFF2-40B4-BE49-F238E27FC236}">
                <a16:creationId xmlns:a16="http://schemas.microsoft.com/office/drawing/2014/main" id="{3664399A-6A46-52C6-5CC3-C9C5CC05D5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50" y="3749738"/>
            <a:ext cx="1336867" cy="1285029"/>
          </a:xfrm>
          <a:prstGeom prst="rect">
            <a:avLst/>
          </a:prstGeom>
        </p:spPr>
      </p:pic>
      <p:pic>
        <p:nvPicPr>
          <p:cNvPr id="17" name="yt_shape_1697536326982">
            <a:extLst>
              <a:ext uri="{FF2B5EF4-FFF2-40B4-BE49-F238E27FC236}">
                <a16:creationId xmlns:a16="http://schemas.microsoft.com/office/drawing/2014/main" id="{2FAD4ED6-8BF5-2571-235B-DE6B237AAC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503" y="3943318"/>
            <a:ext cx="1336867" cy="110769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CA5391C-C048-0F1D-DE6E-A709D6C537FA}"/>
              </a:ext>
            </a:extLst>
          </p:cNvPr>
          <p:cNvSpPr txBox="1"/>
          <p:nvPr/>
        </p:nvSpPr>
        <p:spPr>
          <a:xfrm>
            <a:off x="4347573" y="1149946"/>
            <a:ext cx="1399287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3410">
            <a:extLst>
              <a:ext uri="{FF2B5EF4-FFF2-40B4-BE49-F238E27FC236}">
                <a16:creationId xmlns:a16="http://schemas.microsoft.com/office/drawing/2014/main" id="{3C3572A6-21FD-512B-6A5C-D67D0D1BC3B0}"/>
              </a:ext>
            </a:extLst>
          </p:cNvPr>
          <p:cNvSpPr txBox="1"/>
          <p:nvPr/>
        </p:nvSpPr>
        <p:spPr>
          <a:xfrm>
            <a:off x="540000" y="1970814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页练习变式）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画出下列立体图形的正投影（投影线从上方射向下方）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3411">
            <a:extLst>
              <a:ext uri="{FF2B5EF4-FFF2-40B4-BE49-F238E27FC236}">
                <a16:creationId xmlns:a16="http://schemas.microsoft.com/office/drawing/2014/main" id="{59EF7DCE-64EC-8000-8F9F-C1A0108FA224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2406" y="2652987"/>
            <a:ext cx="3907188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413">
            <a:extLst>
              <a:ext uri="{FF2B5EF4-FFF2-40B4-BE49-F238E27FC236}">
                <a16:creationId xmlns:a16="http://schemas.microsoft.com/office/drawing/2014/main" id="{8588193D-20D4-950D-08C8-B1EAA471734F}"/>
              </a:ext>
            </a:extLst>
          </p:cNvPr>
          <p:cNvSpPr txBox="1"/>
          <p:nvPr/>
        </p:nvSpPr>
        <p:spPr>
          <a:xfrm>
            <a:off x="540000" y="3930861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3414">
            <a:extLst>
              <a:ext uri="{FF2B5EF4-FFF2-40B4-BE49-F238E27FC236}">
                <a16:creationId xmlns:a16="http://schemas.microsoft.com/office/drawing/2014/main" id="{B9CB1BE0-9C38-2F68-337F-18E1F569640D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527" y="4359376"/>
            <a:ext cx="4254945" cy="79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7" name="yt_shape_13217"/>
          <p:cNvSpPr txBox="1"/>
          <p:nvPr/>
        </p:nvSpPr>
        <p:spPr>
          <a:xfrm>
            <a:off x="540000" y="93467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正投影的性质与计算</a:t>
            </a:r>
          </a:p>
        </p:txBody>
      </p:sp>
      <p:sp>
        <p:nvSpPr>
          <p:cNvPr id="13218" name="yt_shape_13218"/>
          <p:cNvSpPr txBox="1"/>
          <p:nvPr/>
        </p:nvSpPr>
        <p:spPr>
          <a:xfrm>
            <a:off x="540119" y="1438982"/>
            <a:ext cx="10884473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一根笔直的小木棒（记为线段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），它的正投影为线段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，则下列各式中一定成立的是（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19" name="yt_table_132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246816"/>
              </p:ext>
            </p:extLst>
          </p:nvPr>
        </p:nvGraphicFramePr>
        <p:xfrm>
          <a:off x="540000" y="2405277"/>
          <a:ext cx="4894580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sp>
        <p:nvSpPr>
          <p:cNvPr id="13221" name="yt_shape_13221"/>
          <p:cNvSpPr txBox="1"/>
          <p:nvPr/>
        </p:nvSpPr>
        <p:spPr>
          <a:xfrm>
            <a:off x="540119" y="340683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的正方体的某个面平行于投影面时，这个正方体的正投影面积为（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22" name="yt_table_132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09194"/>
              </p:ext>
            </p:extLst>
          </p:nvPr>
        </p:nvGraphicFramePr>
        <p:xfrm>
          <a:off x="540000" y="4373126"/>
          <a:ext cx="4699318" cy="950976"/>
        </p:xfrm>
        <a:graphic>
          <a:graphicData uri="http://schemas.openxmlformats.org/drawingml/2006/table">
            <a:tbl>
              <a:tblPr/>
              <a:tblGrid>
                <a:gridCol w="291338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13224" name="yt_shape_13224"/>
          <p:cNvSpPr txBox="1"/>
          <p:nvPr/>
        </p:nvSpPr>
        <p:spPr>
          <a:xfrm>
            <a:off x="540120" y="5374680"/>
            <a:ext cx="1109077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一个圆柱的轴截面平行于投影面，圆柱的正投影是一个边长为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的正方形，则圆柱的体积是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250π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527444">
            <a:extLst>
              <a:ext uri="{FF2B5EF4-FFF2-40B4-BE49-F238E27FC236}">
                <a16:creationId xmlns:a16="http://schemas.microsoft.com/office/drawing/2014/main" id="{76120664-4CC8-772E-1225-895D2EAA2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63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751CD8-4BB7-D193-37D1-591EE9D4F2B1}"/>
              </a:ext>
            </a:extLst>
          </p:cNvPr>
          <p:cNvSpPr txBox="1"/>
          <p:nvPr/>
        </p:nvSpPr>
        <p:spPr>
          <a:xfrm>
            <a:off x="2135560" y="186973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AB5825-663B-4114-8223-AFA48E789238}"/>
              </a:ext>
            </a:extLst>
          </p:cNvPr>
          <p:cNvSpPr txBox="1"/>
          <p:nvPr/>
        </p:nvSpPr>
        <p:spPr>
          <a:xfrm>
            <a:off x="907308" y="383551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721298-54D9-33C2-6443-366DBEBA2296}"/>
              </a:ext>
            </a:extLst>
          </p:cNvPr>
          <p:cNvSpPr txBox="1"/>
          <p:nvPr/>
        </p:nvSpPr>
        <p:spPr>
          <a:xfrm>
            <a:off x="2278908" y="580336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250π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5" name="yt_shape_13225"/>
          <p:cNvSpPr txBox="1"/>
          <p:nvPr/>
        </p:nvSpPr>
        <p:spPr>
          <a:xfrm>
            <a:off x="540000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如图，已知一纸板的形状为正方形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厘米，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与投影面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与投影面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不平行，正方形在投影面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上的正投影为四边形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26" name="yt_image_132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2898" y="2075286"/>
            <a:ext cx="1956363" cy="160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28">
                <a:extLst>
                  <a:ext uri="{FF2B5EF4-FFF2-40B4-BE49-F238E27FC236}">
                    <a16:creationId xmlns:a16="http://schemas.microsoft.com/office/drawing/2014/main" id="{EB882B6D-AF27-7D78-1A52-D990BF877DA4}"/>
                  </a:ext>
                </a:extLst>
              </p:cNvPr>
              <p:cNvSpPr txBox="1"/>
              <p:nvPr/>
            </p:nvSpPr>
            <p:spPr>
              <a:xfrm>
                <a:off x="540000" y="2153482"/>
                <a:ext cx="8581132" cy="3679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BB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ABB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是等腰直角三角形，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228">
                <a:extLst>
                  <a:ext uri="{FF2B5EF4-FFF2-40B4-BE49-F238E27FC236}">
                    <a16:creationId xmlns:a16="http://schemas.microsoft.com/office/drawing/2014/main" id="{EB882B6D-AF27-7D78-1A52-D990BF877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3482"/>
                <a:ext cx="8581132" cy="3679084"/>
              </a:xfrm>
              <a:prstGeom prst="rect">
                <a:avLst/>
              </a:prstGeom>
              <a:blipFill>
                <a:blip r:embed="rId3"/>
                <a:stretch>
                  <a:fillRect l="-2203" t="-1325" r="-1279" b="-4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230">
            <a:extLst>
              <a:ext uri="{FF2B5EF4-FFF2-40B4-BE49-F238E27FC236}">
                <a16:creationId xmlns:a16="http://schemas.microsoft.com/office/drawing/2014/main" id="{B5D36810-1E27-69F0-3504-71ECAB09523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3713659"/>
            <a:ext cx="195636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B8B5C86-0725-3D5F-2D32-162EF7FB6563}"/>
              </a:ext>
            </a:extLst>
          </p:cNvPr>
          <p:cNvSpPr txBox="1"/>
          <p:nvPr/>
        </p:nvSpPr>
        <p:spPr>
          <a:xfrm>
            <a:off x="449989" y="2106676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672E36-39FD-8EA1-C4D5-724BA811CE4F}"/>
              </a:ext>
            </a:extLst>
          </p:cNvPr>
          <p:cNvSpPr txBox="1"/>
          <p:nvPr/>
        </p:nvSpPr>
        <p:spPr>
          <a:xfrm>
            <a:off x="449989" y="2582164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017AD2-A7EE-50E6-AB5C-8C4502A17107}"/>
              </a:ext>
            </a:extLst>
          </p:cNvPr>
          <p:cNvSpPr txBox="1"/>
          <p:nvPr/>
        </p:nvSpPr>
        <p:spPr>
          <a:xfrm>
            <a:off x="449989" y="3153878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D03C73-C084-FC50-9BBE-D8B99FFF5D05}"/>
                  </a:ext>
                </a:extLst>
              </p:cNvPr>
              <p:cNvSpPr txBox="1"/>
              <p:nvPr/>
            </p:nvSpPr>
            <p:spPr>
              <a:xfrm>
                <a:off x="449989" y="3533140"/>
                <a:ext cx="334416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3D03C73-C084-FC50-9BBE-D8B99FFF5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3140"/>
                <a:ext cx="3344164" cy="851231"/>
              </a:xfrm>
              <a:prstGeom prst="rect">
                <a:avLst/>
              </a:prstGeom>
              <a:blipFill>
                <a:blip r:embed="rId5"/>
                <a:stretch>
                  <a:fillRect l="-2920" r="-2737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EC6AC4-6DEC-5A50-190A-C6A16C2902C8}"/>
                  </a:ext>
                </a:extLst>
              </p:cNvPr>
              <p:cNvSpPr txBox="1"/>
              <p:nvPr/>
            </p:nvSpPr>
            <p:spPr>
              <a:xfrm>
                <a:off x="449989" y="4290759"/>
                <a:ext cx="30440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EC6AC4-6DEC-5A50-190A-C6A16C290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0759"/>
                <a:ext cx="3044064" cy="615391"/>
              </a:xfrm>
              <a:prstGeom prst="rect">
                <a:avLst/>
              </a:prstGeom>
              <a:blipFill>
                <a:blip r:embed="rId6"/>
                <a:stretch>
                  <a:fillRect l="-3206" r="-320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7C7723D-4F21-B7C8-5C57-75F1BF72CD9C}"/>
              </a:ext>
            </a:extLst>
          </p:cNvPr>
          <p:cNvSpPr txBox="1"/>
          <p:nvPr/>
        </p:nvSpPr>
        <p:spPr>
          <a:xfrm>
            <a:off x="449989" y="4812538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EFCFF9C-BA7E-30AB-3897-8C2FF6BCF748}"/>
                  </a:ext>
                </a:extLst>
              </p:cNvPr>
              <p:cNvSpPr txBox="1"/>
              <p:nvPr/>
            </p:nvSpPr>
            <p:spPr>
              <a:xfrm>
                <a:off x="449989" y="5288026"/>
                <a:ext cx="867822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EFCFF9C-BA7E-30AB-3897-8C2FF6BCF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8026"/>
                <a:ext cx="8678228" cy="555765"/>
              </a:xfrm>
              <a:prstGeom prst="rect">
                <a:avLst/>
              </a:prstGeom>
              <a:blipFill>
                <a:blip r:embed="rId7"/>
                <a:stretch>
                  <a:fillRect l="-1124" r="-119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000" y="220486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当某一几何体在投影面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前的摆放位置确定以后，改变它与投影面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的距离，其正投影的形状（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5" name="yt_table_132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599167"/>
              </p:ext>
            </p:extLst>
          </p:nvPr>
        </p:nvGraphicFramePr>
        <p:xfrm>
          <a:off x="539881" y="3171159"/>
          <a:ext cx="54216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不发生变化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变大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变小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02BD817-4F9D-A424-7552-EB91DEF66111}"/>
              </a:ext>
            </a:extLst>
          </p:cNvPr>
          <p:cNvSpPr txBox="1"/>
          <p:nvPr/>
        </p:nvSpPr>
        <p:spPr>
          <a:xfrm>
            <a:off x="2431189" y="263354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37AE55DE-77F6-6E72-6CC9-B94B96D6F73D}"/>
              </a:ext>
            </a:extLst>
          </p:cNvPr>
          <p:cNvSpPr txBox="1"/>
          <p:nvPr/>
        </p:nvSpPr>
        <p:spPr>
          <a:xfrm>
            <a:off x="539881" y="1700554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对正投影的性质不理解导致错误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751CA3F0-0645-1396-8834-BCBF67F74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761764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000" y="1497299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37" name="yt_image_132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729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0" name="yt_shape_13240"/>
          <p:cNvSpPr txBox="1"/>
          <p:nvPr/>
        </p:nvSpPr>
        <p:spPr>
          <a:xfrm>
            <a:off x="540119" y="218916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如图所示，水杯的杯口与投影面平行，投影线的方向如箭头所示，它的正投影是（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241" name="yt_image_132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6898" y="3284984"/>
            <a:ext cx="4738204" cy="241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1BB8FA-8CE5-6194-029B-A9CE77F9C264}"/>
              </a:ext>
            </a:extLst>
          </p:cNvPr>
          <p:cNvSpPr txBox="1"/>
          <p:nvPr/>
        </p:nvSpPr>
        <p:spPr>
          <a:xfrm>
            <a:off x="907308" y="261785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3" name="yt_shape_13243"/>
          <p:cNvSpPr txBox="1"/>
          <p:nvPr/>
        </p:nvSpPr>
        <p:spPr>
          <a:xfrm>
            <a:off x="540119" y="116085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有阳光的某天下午，小明在不同时刻拍了三张相同的风景照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，冲洗后不知道拍照的时间顺序了，已知投影长度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的先后顺序是（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4" name="yt_table_132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581828"/>
              </p:ext>
            </p:extLst>
          </p:nvPr>
        </p:nvGraphicFramePr>
        <p:xfrm>
          <a:off x="540000" y="2607278"/>
          <a:ext cx="5062856" cy="950976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、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46" name="yt_shape_13246"/>
              <p:cNvSpPr txBox="1"/>
              <p:nvPr/>
            </p:nvSpPr>
            <p:spPr>
              <a:xfrm>
                <a:off x="540119" y="3608832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如图，一条线段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上的正投影为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与平面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的夹角为（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246" name="yt_shape_1324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08832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1899" b="-17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49" name="yt_table_132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51362"/>
              </p:ext>
            </p:extLst>
          </p:nvPr>
        </p:nvGraphicFramePr>
        <p:xfrm>
          <a:off x="540000" y="4620396"/>
          <a:ext cx="2397125" cy="1901952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以上均不对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pic>
        <p:nvPicPr>
          <p:cNvPr id="13248" name="yt_image_13248_skip" title="H_113.1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5544" y="4620396"/>
            <a:ext cx="161429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576900-0880-BC42-538B-1628471413C5}"/>
              </a:ext>
            </a:extLst>
          </p:cNvPr>
          <p:cNvSpPr txBox="1"/>
          <p:nvPr/>
        </p:nvSpPr>
        <p:spPr>
          <a:xfrm>
            <a:off x="1821708" y="206502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CE51D1-8D29-2F15-6460-F4166DE173D0}"/>
              </a:ext>
            </a:extLst>
          </p:cNvPr>
          <p:cNvSpPr txBox="1"/>
          <p:nvPr/>
        </p:nvSpPr>
        <p:spPr>
          <a:xfrm>
            <a:off x="3567958" y="408234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1171</Words>
  <Application>Microsoft Office PowerPoint</Application>
  <PresentationFormat>宽屏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