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7" r:id="rId5"/>
    <p:sldId id="386" r:id="rId6"/>
    <p:sldId id="369" r:id="rId7"/>
    <p:sldId id="371" r:id="rId8"/>
    <p:sldId id="375" r:id="rId9"/>
    <p:sldId id="377" r:id="rId10"/>
    <p:sldId id="380" r:id="rId11"/>
    <p:sldId id="381" r:id="rId12"/>
    <p:sldId id="382" r:id="rId13"/>
    <p:sldId id="383" r:id="rId14"/>
    <p:sldId id="390" r:id="rId15"/>
    <p:sldId id="385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5" d="100"/>
          <a:sy n="45" d="100"/>
        </p:scale>
        <p:origin x="76" y="60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29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bin"/><Relationship Id="rId3" Type="http://schemas.openxmlformats.org/officeDocument/2006/relationships/image" Target="../media/image45.png"/><Relationship Id="rId7" Type="http://schemas.openxmlformats.org/officeDocument/2006/relationships/image" Target="../media/image44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8.png"/><Relationship Id="rId4" Type="http://schemas.openxmlformats.org/officeDocument/2006/relationships/image" Target="../media/image35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bin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bin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5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bin"/><Relationship Id="rId5" Type="http://schemas.openxmlformats.org/officeDocument/2006/relationships/image" Target="../media/image30.png"/><Relationship Id="rId4" Type="http://schemas.openxmlformats.org/officeDocument/2006/relationships/image" Target="../media/image22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64" name="yt_shape_12164"/>
          <p:cNvSpPr txBox="1"/>
          <p:nvPr/>
        </p:nvSpPr>
        <p:spPr>
          <a:xfrm>
            <a:off x="540000" y="1674339"/>
            <a:ext cx="4128374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163" name="yt_image_1216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74339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166" name="yt_shape_12166"/>
              <p:cNvSpPr txBox="1"/>
              <p:nvPr/>
            </p:nvSpPr>
            <p:spPr>
              <a:xfrm>
                <a:off x="540119" y="2371922"/>
                <a:ext cx="11111999" cy="113178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indent="609523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，锐角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对边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斜边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的比叫做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的正弦，记作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同理，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166" name="yt_shape_12166" descr="{&quot;rangeId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71922"/>
                <a:ext cx="11111999" cy="1131785"/>
              </a:xfrm>
              <a:prstGeom prst="rect">
                <a:avLst/>
              </a:prstGeom>
              <a:blipFill>
                <a:blip r:embed="rId3"/>
                <a:stretch>
                  <a:fillRect l="-1701" t="-4301" r="-768" b="-86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168" name="yt_image_1216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65966" y="3706859"/>
            <a:ext cx="1260066" cy="183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0E72E77-4D49-D5E7-E389-C83E7889151C}"/>
              </a:ext>
            </a:extLst>
          </p:cNvPr>
          <p:cNvSpPr txBox="1"/>
          <p:nvPr/>
        </p:nvSpPr>
        <p:spPr>
          <a:xfrm>
            <a:off x="6090496" y="2325116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对边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410DCF4-70EC-770E-4C4D-B3B74ACA4ED7}"/>
              </a:ext>
            </a:extLst>
          </p:cNvPr>
          <p:cNvSpPr txBox="1"/>
          <p:nvPr/>
        </p:nvSpPr>
        <p:spPr>
          <a:xfrm>
            <a:off x="7614496" y="2325116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斜边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7FAF280-5098-03A0-0FF4-E3F02B06D304}"/>
              </a:ext>
            </a:extLst>
          </p:cNvPr>
          <p:cNvSpPr txBox="1"/>
          <p:nvPr/>
        </p:nvSpPr>
        <p:spPr>
          <a:xfrm>
            <a:off x="1364508" y="2800604"/>
            <a:ext cx="721424" cy="73896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FD3B8E5-F9C9-15B6-C45C-6A19F17CF5C1}"/>
                  </a:ext>
                </a:extLst>
              </p:cNvPr>
              <p:cNvSpPr txBox="1"/>
              <p:nvPr/>
            </p:nvSpPr>
            <p:spPr>
              <a:xfrm>
                <a:off x="3971183" y="2800604"/>
                <a:ext cx="325183" cy="73896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, 'mathAnswerShape': 1}">
                <a:extLst>
                  <a:ext uri="{FF2B5EF4-FFF2-40B4-BE49-F238E27FC236}">
                    <a16:creationId xmlns:a16="http://schemas.microsoft.com/office/drawing/2014/main" id="{0FD3B8E5-F9C9-15B6-C45C-6A19F17CF5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71183" y="2800604"/>
                <a:ext cx="325183" cy="738963"/>
              </a:xfrm>
              <a:prstGeom prst="rect">
                <a:avLst/>
              </a:prstGeom>
              <a:blipFill>
                <a:blip r:embed="rId5"/>
                <a:stretch>
                  <a:fillRect l="-27778" b="-49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22849CEE-4386-8208-DE8F-50CE7F71CB03}"/>
              </a:ext>
            </a:extLst>
          </p:cNvPr>
          <p:cNvCxnSpPr/>
          <p:nvPr/>
        </p:nvCxnSpPr>
        <p:spPr>
          <a:xfrm>
            <a:off x="3756394" y="3511811"/>
            <a:ext cx="75476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4AD9E9A-BC5B-A7B4-7311-329CC2BA9D06}"/>
                  </a:ext>
                </a:extLst>
              </p:cNvPr>
              <p:cNvSpPr txBox="1"/>
              <p:nvPr/>
            </p:nvSpPr>
            <p:spPr>
              <a:xfrm>
                <a:off x="6562617" y="2800604"/>
                <a:ext cx="319406" cy="73896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, 'mathAnswerShape': 1}">
                <a:extLst>
                  <a:ext uri="{FF2B5EF4-FFF2-40B4-BE49-F238E27FC236}">
                    <a16:creationId xmlns:a16="http://schemas.microsoft.com/office/drawing/2014/main" id="{74AD9E9A-BC5B-A7B4-7311-329CC2BA9D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62617" y="2800604"/>
                <a:ext cx="319406" cy="738963"/>
              </a:xfrm>
              <a:prstGeom prst="rect">
                <a:avLst/>
              </a:prstGeom>
              <a:blipFill>
                <a:blip r:embed="rId6"/>
                <a:stretch>
                  <a:fillRect l="-30769" b="-81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A873F4E1-29B7-0B80-C824-60130A668239}"/>
              </a:ext>
            </a:extLst>
          </p:cNvPr>
          <p:cNvCxnSpPr/>
          <p:nvPr/>
        </p:nvCxnSpPr>
        <p:spPr>
          <a:xfrm>
            <a:off x="6347829" y="3511811"/>
            <a:ext cx="748983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230" name="yt_shape_12230"/>
              <p:cNvSpPr txBox="1"/>
              <p:nvPr/>
            </p:nvSpPr>
            <p:spPr>
              <a:xfrm>
                <a:off x="540000" y="692696"/>
                <a:ext cx="11111999" cy="111056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如图，在菱形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，菱形的周长是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的长及菱形的面积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230" name="yt_shape_122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92696"/>
                <a:ext cx="11111999" cy="1110560"/>
              </a:xfrm>
              <a:prstGeom prst="rect">
                <a:avLst/>
              </a:prstGeom>
              <a:blipFill>
                <a:blip r:embed="rId2"/>
                <a:stretch>
                  <a:fillRect l="-1701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232" name="yt_image_1223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64352" y="2132856"/>
            <a:ext cx="1970973" cy="112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2234">
                <a:extLst>
                  <a:ext uri="{FF2B5EF4-FFF2-40B4-BE49-F238E27FC236}">
                    <a16:creationId xmlns:a16="http://schemas.microsoft.com/office/drawing/2014/main" id="{B565FCBB-BF6C-6705-0D75-25B0AADF3308}"/>
                  </a:ext>
                </a:extLst>
              </p:cNvPr>
              <p:cNvSpPr txBox="1"/>
              <p:nvPr/>
            </p:nvSpPr>
            <p:spPr>
              <a:xfrm>
                <a:off x="540000" y="1845482"/>
                <a:ext cx="5820504" cy="41907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菱形的周长为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边长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10cm.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6cm.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菱形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的面积为：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2" name="yt_shape_12234">
                <a:extLst>
                  <a:ext uri="{FF2B5EF4-FFF2-40B4-BE49-F238E27FC236}">
                    <a16:creationId xmlns:a16="http://schemas.microsoft.com/office/drawing/2014/main" id="{B565FCBB-BF6C-6705-0D75-25B0AADF33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45482"/>
                <a:ext cx="5820504" cy="4190763"/>
              </a:xfrm>
              <a:prstGeom prst="rect">
                <a:avLst/>
              </a:prstGeom>
              <a:blipFill>
                <a:blip r:embed="rId4"/>
                <a:stretch>
                  <a:fillRect l="-3249" t="-1310" r="-2201" b="-36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69FE39B9-9BF7-673E-634E-40B7641ED2A7}"/>
              </a:ext>
            </a:extLst>
          </p:cNvPr>
          <p:cNvSpPr txBox="1"/>
          <p:nvPr/>
        </p:nvSpPr>
        <p:spPr>
          <a:xfrm>
            <a:off x="449989" y="1798676"/>
            <a:ext cx="3904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菱形的周长为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5F658FB-EBA3-E68B-D078-AD8F9DECA648}"/>
              </a:ext>
            </a:extLst>
          </p:cNvPr>
          <p:cNvSpPr txBox="1"/>
          <p:nvPr/>
        </p:nvSpPr>
        <p:spPr>
          <a:xfrm>
            <a:off x="449989" y="2274164"/>
            <a:ext cx="3234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边长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10cm.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BF2E468-86DE-8D3E-242A-2385AAEC151E}"/>
              </a:ext>
            </a:extLst>
          </p:cNvPr>
          <p:cNvSpPr txBox="1"/>
          <p:nvPr/>
        </p:nvSpPr>
        <p:spPr>
          <a:xfrm>
            <a:off x="449989" y="2749652"/>
            <a:ext cx="1872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9F0DCDF-6C15-A13A-55DE-0489FBB17621}"/>
              </a:ext>
            </a:extLst>
          </p:cNvPr>
          <p:cNvSpPr txBox="1"/>
          <p:nvPr/>
        </p:nvSpPr>
        <p:spPr>
          <a:xfrm>
            <a:off x="449989" y="3225140"/>
            <a:ext cx="2189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76A248E-5189-D678-5DA9-1BB5CCE3DF08}"/>
                  </a:ext>
                </a:extLst>
              </p:cNvPr>
              <p:cNvSpPr txBox="1"/>
              <p:nvPr/>
            </p:nvSpPr>
            <p:spPr>
              <a:xfrm>
                <a:off x="449989" y="3700628"/>
                <a:ext cx="3741483" cy="7663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AED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76A248E-5189-D678-5DA9-1BB5CCE3DF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00628"/>
                <a:ext cx="3741483" cy="766331"/>
              </a:xfrm>
              <a:prstGeom prst="rect">
                <a:avLst/>
              </a:prstGeom>
              <a:blipFill>
                <a:blip r:embed="rId5"/>
                <a:stretch>
                  <a:fillRect l="-2606" r="-228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19C25C1-F2E3-3D6C-73A8-47121A68FCDB}"/>
                  </a:ext>
                </a:extLst>
              </p:cNvPr>
              <p:cNvSpPr txBox="1"/>
              <p:nvPr/>
            </p:nvSpPr>
            <p:spPr>
              <a:xfrm>
                <a:off x="449989" y="4373347"/>
                <a:ext cx="1304799" cy="769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19C25C1-F2E3-3D6C-73A8-47121A68FC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73347"/>
                <a:ext cx="1304799" cy="769316"/>
              </a:xfrm>
              <a:prstGeom prst="rect">
                <a:avLst/>
              </a:prstGeom>
              <a:blipFill>
                <a:blip r:embed="rId6"/>
                <a:stretch>
                  <a:fillRect l="-7477" r="-7477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6131076F-2D68-72F6-D0A4-DB74072355B3}"/>
              </a:ext>
            </a:extLst>
          </p:cNvPr>
          <p:cNvSpPr txBox="1"/>
          <p:nvPr/>
        </p:nvSpPr>
        <p:spPr>
          <a:xfrm>
            <a:off x="449989" y="5049051"/>
            <a:ext cx="2100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6cm.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089E238-A496-A530-3021-BED1E8D019E8}"/>
              </a:ext>
            </a:extLst>
          </p:cNvPr>
          <p:cNvSpPr txBox="1"/>
          <p:nvPr/>
        </p:nvSpPr>
        <p:spPr>
          <a:xfrm>
            <a:off x="449989" y="5524539"/>
            <a:ext cx="594429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菱形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的面积为：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8" name="yt_shape_12238"/>
          <p:cNvSpPr txBox="1"/>
          <p:nvPr/>
        </p:nvSpPr>
        <p:spPr>
          <a:xfrm>
            <a:off x="540000" y="764704"/>
            <a:ext cx="11244632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如图，已知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，试探索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spc="150" baseline="-25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spc="150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的关系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239" name="yt_image_1223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6360" y="1551082"/>
            <a:ext cx="2154555" cy="1887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2241">
                <a:extLst>
                  <a:ext uri="{FF2B5EF4-FFF2-40B4-BE49-F238E27FC236}">
                    <a16:creationId xmlns:a16="http://schemas.microsoft.com/office/drawing/2014/main" id="{A97382E4-BD61-F3ED-55CC-0743AA4F7B38}"/>
                  </a:ext>
                </a:extLst>
              </p:cNvPr>
              <p:cNvSpPr txBox="1"/>
              <p:nvPr/>
            </p:nvSpPr>
            <p:spPr>
              <a:xfrm>
                <a:off x="540000" y="1718491"/>
                <a:ext cx="4678588" cy="298517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sinα.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2" name="yt_shape_12241">
                <a:extLst>
                  <a:ext uri="{FF2B5EF4-FFF2-40B4-BE49-F238E27FC236}">
                    <a16:creationId xmlns:a16="http://schemas.microsoft.com/office/drawing/2014/main" id="{A97382E4-BD61-F3ED-55CC-0743AA4F7B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18491"/>
                <a:ext cx="4678588" cy="2985176"/>
              </a:xfrm>
              <a:prstGeom prst="rect">
                <a:avLst/>
              </a:prstGeom>
              <a:blipFill>
                <a:blip r:embed="rId3"/>
                <a:stretch>
                  <a:fillRect l="-4042" t="-1837" r="-261" b="-24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yt_shape_12244">
            <a:extLst>
              <a:ext uri="{FF2B5EF4-FFF2-40B4-BE49-F238E27FC236}">
                <a16:creationId xmlns:a16="http://schemas.microsoft.com/office/drawing/2014/main" id="{E8A27C20-7167-06B6-FA90-6C22A17BD636}"/>
              </a:ext>
            </a:extLst>
          </p:cNvPr>
          <p:cNvSpPr txBox="1"/>
          <p:nvPr/>
        </p:nvSpPr>
        <p:spPr>
          <a:xfrm>
            <a:off x="5032172" y="4906819"/>
            <a:ext cx="1705339" cy="148040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050" b="0" i="0" u="none" spc="-8050">
                <a:solidFill>
                  <a:srgbClr val="1EE3CF"/>
                </a:solidFill>
                <a:effectLst/>
                <a:latin typeface="白正" pitchFamily="80"/>
                <a:ea typeface="宋体" pitchFamily="80"/>
                <a:cs typeface="宋体" pitchFamily="80"/>
              </a:rPr>
              <a:t> </a:t>
            </a:r>
            <a:r>
              <a:rPr lang="en-US" altLang="zh-CN" sz="8050" b="0" i="0" u="none" spc="11473">
                <a:solidFill>
                  <a:srgbClr val="1EE3CF"/>
                </a:solidFill>
                <a:effectLst/>
                <a:latin typeface="白正" pitchFamily="80"/>
                <a:ea typeface="宋体" pitchFamily="80"/>
                <a:cs typeface="宋体" pitchFamily="80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pic>
        <p:nvPicPr>
          <p:cNvPr id="4" name="yt_image_12243">
            <a:extLst>
              <a:ext uri="{FF2B5EF4-FFF2-40B4-BE49-F238E27FC236}">
                <a16:creationId xmlns:a16="http://schemas.microsoft.com/office/drawing/2014/main" id="{8B761F7D-1E92-999B-1EF2-7FF0C51F570C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36971" y="3421868"/>
            <a:ext cx="1710739" cy="1607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A6BC8D77-56FD-A01C-C5A4-FDB6EAB8582B}"/>
              </a:ext>
            </a:extLst>
          </p:cNvPr>
          <p:cNvSpPr txBox="1"/>
          <p:nvPr/>
        </p:nvSpPr>
        <p:spPr>
          <a:xfrm>
            <a:off x="449989" y="1671685"/>
            <a:ext cx="2796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0C15C9D-3C25-E645-29B3-4A09C19451CF}"/>
                  </a:ext>
                </a:extLst>
              </p:cNvPr>
              <p:cNvSpPr txBox="1"/>
              <p:nvPr/>
            </p:nvSpPr>
            <p:spPr>
              <a:xfrm>
                <a:off x="449989" y="2147173"/>
                <a:ext cx="3733547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0C15C9D-3C25-E645-29B3-4A09C19451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47173"/>
                <a:ext cx="3733547" cy="771792"/>
              </a:xfrm>
              <a:prstGeom prst="rect">
                <a:avLst/>
              </a:prstGeom>
              <a:blipFill>
                <a:blip r:embed="rId5"/>
                <a:stretch>
                  <a:fillRect l="-2614" r="-2124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E007492-5358-0CFA-4EA5-3F486728C293}"/>
                  </a:ext>
                </a:extLst>
              </p:cNvPr>
              <p:cNvSpPr txBox="1"/>
              <p:nvPr/>
            </p:nvSpPr>
            <p:spPr>
              <a:xfrm>
                <a:off x="449989" y="2825353"/>
                <a:ext cx="1922208" cy="7712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E007492-5358-0CFA-4EA5-3F486728C2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25353"/>
                <a:ext cx="1922208" cy="771284"/>
              </a:xfrm>
              <a:prstGeom prst="rect">
                <a:avLst/>
              </a:prstGeom>
              <a:blipFill>
                <a:blip r:embed="rId6"/>
                <a:stretch>
                  <a:fillRect l="-5079" r="-3810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57D93E6E-4313-8F05-32AA-9DD0E8CA99BB}"/>
              </a:ext>
            </a:extLst>
          </p:cNvPr>
          <p:cNvSpPr txBox="1"/>
          <p:nvPr/>
        </p:nvSpPr>
        <p:spPr>
          <a:xfrm>
            <a:off x="449989" y="3503025"/>
            <a:ext cx="2169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sinα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31E2A03A-5B06-BEAA-DD70-7A72A1CF0194}"/>
                  </a:ext>
                </a:extLst>
              </p:cNvPr>
              <p:cNvSpPr txBox="1"/>
              <p:nvPr/>
            </p:nvSpPr>
            <p:spPr>
              <a:xfrm>
                <a:off x="449989" y="3978513"/>
                <a:ext cx="4711828" cy="7430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sinα.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31E2A03A-5B06-BEAA-DD70-7A72A1CF01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78513"/>
                <a:ext cx="4711828" cy="743090"/>
              </a:xfrm>
              <a:prstGeom prst="rect">
                <a:avLst/>
              </a:prstGeom>
              <a:blipFill>
                <a:blip r:embed="rId7"/>
                <a:stretch>
                  <a:fillRect l="-2070" r="-1423" b="-73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7" name="yt_shape_12247"/>
          <p:cNvSpPr txBox="1"/>
          <p:nvPr/>
        </p:nvSpPr>
        <p:spPr>
          <a:xfrm>
            <a:off x="539881" y="715193"/>
            <a:ext cx="4125681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246" name="yt_image_12246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715193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249" name="yt_shape_12249"/>
              <p:cNvSpPr txBox="1"/>
              <p:nvPr/>
            </p:nvSpPr>
            <p:spPr>
              <a:xfrm>
                <a:off x="540000" y="1412776"/>
                <a:ext cx="11111999" cy="11228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运算能力）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如图，在平面直角坐标系中，点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的坐标为（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在第一象限内，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249" name="yt_shape_122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12776"/>
                <a:ext cx="11111999" cy="1122871"/>
              </a:xfrm>
              <a:prstGeom prst="rect">
                <a:avLst/>
              </a:prstGeom>
              <a:blipFill>
                <a:blip r:embed="rId3"/>
                <a:stretch>
                  <a:fillRect l="-1701" t="-489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251" name="yt_image_1225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92344" y="2204864"/>
            <a:ext cx="2125980" cy="1700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53" name="yt_shape_12253"/>
          <p:cNvSpPr txBox="1"/>
          <p:nvPr/>
        </p:nvSpPr>
        <p:spPr>
          <a:xfrm>
            <a:off x="538749" y="2535647"/>
            <a:ext cx="280365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的坐标；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258B0EB-83B3-25DC-E1BF-984EE5BA0918}"/>
              </a:ext>
            </a:extLst>
          </p:cNvPr>
          <p:cNvSpPr txBox="1"/>
          <p:nvPr/>
        </p:nvSpPr>
        <p:spPr>
          <a:xfrm>
            <a:off x="623392" y="2962686"/>
            <a:ext cx="4640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）过点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41CB285-4748-E0AC-368E-14EE30917180}"/>
              </a:ext>
            </a:extLst>
          </p:cNvPr>
          <p:cNvSpPr txBox="1"/>
          <p:nvPr/>
        </p:nvSpPr>
        <p:spPr>
          <a:xfrm>
            <a:off x="623392" y="3438174"/>
            <a:ext cx="2296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0EB2B60-42EB-04C0-885A-5F4A9480C8AA}"/>
                  </a:ext>
                </a:extLst>
              </p:cNvPr>
              <p:cNvSpPr txBox="1"/>
              <p:nvPr/>
            </p:nvSpPr>
            <p:spPr>
              <a:xfrm>
                <a:off x="623392" y="3913662"/>
                <a:ext cx="3092197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BOA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𝐵𝑂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0EB2B60-42EB-04C0-885A-5F4A9480C8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3913662"/>
                <a:ext cx="3092197" cy="772110"/>
              </a:xfrm>
              <a:prstGeom prst="rect">
                <a:avLst/>
              </a:prstGeom>
              <a:blipFill>
                <a:blip r:embed="rId5"/>
                <a:stretch>
                  <a:fillRect l="-2953" r="-2559" b="-3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5D721C1-AAEF-5AB3-254E-F5C2154009B1}"/>
                  </a:ext>
                </a:extLst>
              </p:cNvPr>
              <p:cNvSpPr txBox="1"/>
              <p:nvPr/>
            </p:nvSpPr>
            <p:spPr>
              <a:xfrm>
                <a:off x="623392" y="4592160"/>
                <a:ext cx="3366198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5D721C1-AAEF-5AB3-254E-F5C2154009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4592160"/>
                <a:ext cx="3366198" cy="769061"/>
              </a:xfrm>
              <a:prstGeom prst="rect">
                <a:avLst/>
              </a:prstGeom>
              <a:blipFill>
                <a:blip r:embed="rId6"/>
                <a:stretch>
                  <a:fillRect l="-2717" r="-3080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ECD459A-AF46-1B43-F8BB-BF4C25D59A77}"/>
                  </a:ext>
                </a:extLst>
              </p:cNvPr>
              <p:cNvSpPr txBox="1"/>
              <p:nvPr/>
            </p:nvSpPr>
            <p:spPr>
              <a:xfrm>
                <a:off x="623392" y="5267609"/>
                <a:ext cx="5137785" cy="6312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ECD459A-AF46-1B43-F8BB-BF4C25D59A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5267609"/>
                <a:ext cx="5137785" cy="631267"/>
              </a:xfrm>
              <a:prstGeom prst="rect">
                <a:avLst/>
              </a:prstGeom>
              <a:blipFill>
                <a:blip r:embed="rId7"/>
                <a:stretch>
                  <a:fillRect l="-1779" r="-1898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0D068705-2260-C630-2D65-FE480A714625}"/>
              </a:ext>
            </a:extLst>
          </p:cNvPr>
          <p:cNvSpPr txBox="1"/>
          <p:nvPr/>
        </p:nvSpPr>
        <p:spPr>
          <a:xfrm>
            <a:off x="623392" y="5805264"/>
            <a:ext cx="349002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的坐标为（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9" name="yt_image_12259">
            <a:extLst>
              <a:ext uri="{FF2B5EF4-FFF2-40B4-BE49-F238E27FC236}">
                <a16:creationId xmlns:a16="http://schemas.microsoft.com/office/drawing/2014/main" id="{DB878BBE-3DED-7879-497F-0DF890A97F1C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407351" y="4093892"/>
            <a:ext cx="1910973" cy="1501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257" name="yt_shape_12257"/>
              <p:cNvSpPr txBox="1"/>
              <p:nvPr/>
            </p:nvSpPr>
            <p:spPr>
              <a:xfrm>
                <a:off x="540000" y="1727096"/>
                <a:ext cx="9131667" cy="22279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中，由勾股定理，得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257" name="yt_shape_12257" descr="{&quot;rangeId&quot;:2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27096"/>
                <a:ext cx="9131667" cy="2227918"/>
              </a:xfrm>
              <a:prstGeom prst="rect">
                <a:avLst/>
              </a:prstGeom>
              <a:blipFill>
                <a:blip r:embed="rId2"/>
                <a:stretch>
                  <a:fillRect l="-2069" t="-2186" r="-1135" b="-30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260" name="yt_shape_12260"/>
          <p:cNvSpPr txBox="1"/>
          <p:nvPr/>
        </p:nvSpPr>
        <p:spPr>
          <a:xfrm>
            <a:off x="5039559" y="4158166"/>
            <a:ext cx="1692066" cy="12321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700" b="0" i="0" u="none" spc="-6700">
                <a:solidFill>
                  <a:srgbClr val="1EE3CF"/>
                </a:solidFill>
                <a:effectLst/>
                <a:latin typeface="白正" pitchFamily="67"/>
                <a:ea typeface="宋体" pitchFamily="67"/>
                <a:cs typeface="宋体" pitchFamily="67"/>
              </a:rPr>
              <a:t> </a:t>
            </a:r>
            <a:r>
              <a:rPr lang="en-US" altLang="zh-CN" sz="6700" b="0" i="0" u="none" spc="11682">
                <a:solidFill>
                  <a:srgbClr val="1EE3CF"/>
                </a:solidFill>
                <a:effectLst/>
                <a:latin typeface="白正" pitchFamily="67"/>
                <a:ea typeface="宋体" pitchFamily="67"/>
                <a:cs typeface="宋体" pitchFamily="67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C51B8BA-819F-49F6-40C2-5D528D817665}"/>
              </a:ext>
            </a:extLst>
          </p:cNvPr>
          <p:cNvSpPr txBox="1"/>
          <p:nvPr/>
        </p:nvSpPr>
        <p:spPr>
          <a:xfrm>
            <a:off x="449989" y="1680290"/>
            <a:ext cx="4734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2D446F7-E5CB-9CC1-81BB-2883E8281AF7}"/>
              </a:ext>
            </a:extLst>
          </p:cNvPr>
          <p:cNvSpPr txBox="1"/>
          <p:nvPr/>
        </p:nvSpPr>
        <p:spPr>
          <a:xfrm>
            <a:off x="449989" y="2155778"/>
            <a:ext cx="3913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F7CAF94-D930-32CF-EB19-3D488A7B4D51}"/>
                  </a:ext>
                </a:extLst>
              </p:cNvPr>
              <p:cNvSpPr txBox="1"/>
              <p:nvPr/>
            </p:nvSpPr>
            <p:spPr>
              <a:xfrm>
                <a:off x="449989" y="2631266"/>
                <a:ext cx="9223439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中，由勾股定理，得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9, 'mathAnswerShape': 1}">
                <a:extLst>
                  <a:ext uri="{FF2B5EF4-FFF2-40B4-BE49-F238E27FC236}">
                    <a16:creationId xmlns:a16="http://schemas.microsoft.com/office/drawing/2014/main" id="{4F7CAF94-D930-32CF-EB19-3D488A7B4D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31266"/>
                <a:ext cx="9223439" cy="630441"/>
              </a:xfrm>
              <a:prstGeom prst="rect">
                <a:avLst/>
              </a:prstGeom>
              <a:blipFill>
                <a:blip r:embed="rId4"/>
                <a:stretch>
                  <a:fillRect l="-1058" r="-1124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9A05EA1-0E3B-4FBA-9332-A39A3794A8A8}"/>
                  </a:ext>
                </a:extLst>
              </p:cNvPr>
              <p:cNvSpPr txBox="1"/>
              <p:nvPr/>
            </p:nvSpPr>
            <p:spPr>
              <a:xfrm>
                <a:off x="449989" y="3168095"/>
                <a:ext cx="3710432" cy="8121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BAO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9, 'mathAnswerShape': 1}">
                <a:extLst>
                  <a:ext uri="{FF2B5EF4-FFF2-40B4-BE49-F238E27FC236}">
                    <a16:creationId xmlns:a16="http://schemas.microsoft.com/office/drawing/2014/main" id="{99A05EA1-0E3B-4FBA-9332-A39A3794A8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68095"/>
                <a:ext cx="3710432" cy="812178"/>
              </a:xfrm>
              <a:prstGeom prst="rect">
                <a:avLst/>
              </a:prstGeom>
              <a:blipFill>
                <a:blip r:embed="rId5"/>
                <a:stretch>
                  <a:fillRect l="-2632" r="-2303" b="-52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yt_shape_12254">
            <a:extLst>
              <a:ext uri="{FF2B5EF4-FFF2-40B4-BE49-F238E27FC236}">
                <a16:creationId xmlns:a16="http://schemas.microsoft.com/office/drawing/2014/main" id="{64147410-44C2-BA64-9179-53E96AD9EDD1}"/>
              </a:ext>
            </a:extLst>
          </p:cNvPr>
          <p:cNvSpPr txBox="1"/>
          <p:nvPr/>
        </p:nvSpPr>
        <p:spPr>
          <a:xfrm>
            <a:off x="449989" y="1271664"/>
            <a:ext cx="3034485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zh-CN" sz="100" b="0" i="0" u="none" dirty="0">
              <a:noFill/>
              <a:effectLst/>
              <a:latin typeface="白正"/>
              <a:ea typeface="宋体"/>
              <a:cs typeface="宋体"/>
            </a:endParaRPr>
          </a:p>
        </p:txBody>
      </p:sp>
      <p:pic>
        <p:nvPicPr>
          <p:cNvPr id="7" name="yt_image_12251">
            <a:extLst>
              <a:ext uri="{FF2B5EF4-FFF2-40B4-BE49-F238E27FC236}">
                <a16:creationId xmlns:a16="http://schemas.microsoft.com/office/drawing/2014/main" id="{755E0500-C694-6C4A-1B14-96AF126172C6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336360" y="1305386"/>
            <a:ext cx="2125980" cy="1700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3" name="yt_shape_12263"/>
          <p:cNvSpPr txBox="1"/>
          <p:nvPr/>
        </p:nvSpPr>
        <p:spPr>
          <a:xfrm>
            <a:off x="623392" y="745753"/>
            <a:ext cx="1275029" cy="29418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白正" pitchFamily="16"/>
                <a:ea typeface="宋体" pitchFamily="16"/>
                <a:cs typeface="宋体" pitchFamily="16"/>
              </a:rPr>
              <a:t> </a:t>
            </a:r>
          </a:p>
        </p:txBody>
      </p:sp>
      <p:pic>
        <p:nvPicPr>
          <p:cNvPr id="12262" name="yt_image_1226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3392" y="892844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65" name="yt_shape_12265"/>
          <p:cNvSpPr txBox="1"/>
          <p:nvPr/>
        </p:nvSpPr>
        <p:spPr>
          <a:xfrm>
            <a:off x="540000" y="1340768"/>
            <a:ext cx="11111999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正弦是在直角三角形中定义的，必须放在直角三角形中计算，非直角三角形中可以通过添加辅助线构造直角三角形帮助计算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71" name="yt_shape_12171"/>
          <p:cNvSpPr txBox="1"/>
          <p:nvPr/>
        </p:nvSpPr>
        <p:spPr>
          <a:xfrm>
            <a:off x="540000" y="900000"/>
            <a:ext cx="41467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170" name="yt_image_12170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73" name="yt_shape_12173"/>
          <p:cNvSpPr txBox="1"/>
          <p:nvPr/>
        </p:nvSpPr>
        <p:spPr>
          <a:xfrm>
            <a:off x="540000" y="1603297"/>
            <a:ext cx="7216719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已知直角三角形的边长，求锐角的正弦值</a:t>
            </a:r>
          </a:p>
        </p:txBody>
      </p:sp>
      <p:sp>
        <p:nvSpPr>
          <p:cNvPr id="12174" name="yt_shape_12174"/>
          <p:cNvSpPr txBox="1"/>
          <p:nvPr/>
        </p:nvSpPr>
        <p:spPr>
          <a:xfrm>
            <a:off x="540119" y="2107607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题变式）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175" name="yt_table_12175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10763965"/>
                  </p:ext>
                </p:extLst>
              </p:nvPr>
            </p:nvGraphicFramePr>
            <p:xfrm>
              <a:off x="540000" y="3073902"/>
              <a:ext cx="6800216" cy="636524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262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263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264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26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175" name="yt_table_12175" descr="{&quot;rangeId&quot;:3,&quot;type&quot;:&quot;Option&quot;}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10763965"/>
                  </p:ext>
                </p:extLst>
              </p:nvPr>
            </p:nvGraphicFramePr>
            <p:xfrm>
              <a:off x="540000" y="3073902"/>
              <a:ext cx="6800216" cy="636524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262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263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264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265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015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949" r="-15253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0949" r="-5253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72892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99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176" name="yt_shape_12176"/>
              <p:cNvSpPr txBox="1"/>
              <p:nvPr/>
            </p:nvSpPr>
            <p:spPr>
              <a:xfrm>
                <a:off x="540119" y="3761073"/>
                <a:ext cx="11111999" cy="6417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的三边都缩小为原来的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2176" name="yt_shape_12176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761073"/>
                <a:ext cx="11111999" cy="641779"/>
              </a:xfrm>
              <a:prstGeom prst="rect">
                <a:avLst/>
              </a:prstGeom>
              <a:blipFill>
                <a:blip r:embed="rId4"/>
                <a:stretch>
                  <a:fillRect l="-1701" r="-1537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178" name="yt_table_12178" title="H_151.89503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68555816"/>
                  </p:ext>
                </p:extLst>
              </p:nvPr>
            </p:nvGraphicFramePr>
            <p:xfrm>
              <a:off x="540000" y="4453640"/>
              <a:ext cx="3159125" cy="1929067"/>
            </p:xfrm>
            <a:graphic>
              <a:graphicData uri="http://schemas.openxmlformats.org/drawingml/2006/table">
                <a:tbl>
                  <a:tblPr/>
                  <a:tblGrid>
                    <a:gridCol w="3159125">
                      <a:extLst>
                        <a:ext uri="{9D8B030D-6E8A-4147-A177-3AD203B41FA5}">
                          <a16:colId xmlns:a16="http://schemas.microsoft.com/office/drawing/2014/main" val="1026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放大为原来的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倍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缩小为原来的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白正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不变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无法确定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178" name="yt_table_12178" descr="{&quot;rangeId&quot;:4,&quot;type&quot;:&quot;Option&quot;}" title="H_151.89503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68555816"/>
                  </p:ext>
                </p:extLst>
              </p:nvPr>
            </p:nvGraphicFramePr>
            <p:xfrm>
              <a:off x="540000" y="4453640"/>
              <a:ext cx="3159125" cy="1929067"/>
            </p:xfrm>
            <a:graphic>
              <a:graphicData uri="http://schemas.openxmlformats.org/drawingml/2006/table">
                <a:tbl>
                  <a:tblPr/>
                  <a:tblGrid>
                    <a:gridCol w="3159125">
                      <a:extLst>
                        <a:ext uri="{9D8B030D-6E8A-4147-A177-3AD203B41FA5}">
                          <a16:colId xmlns:a16="http://schemas.microsoft.com/office/drawing/2014/main" val="10266"/>
                        </a:ext>
                      </a:extLst>
                    </a:gridCol>
                  </a:tblGrid>
                  <a:tr h="431165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放大为原来的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倍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0"/>
                      </a:ext>
                    </a:extLst>
                  </a:tr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t="-75238" b="-16381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01"/>
                      </a:ext>
                    </a:extLst>
                  </a:tr>
                  <a:tr h="431165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不变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2"/>
                      </a:ext>
                    </a:extLst>
                  </a:tr>
                  <a:tr h="431165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无法确定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7709404938">
            <a:extLst>
              <a:ext uri="{FF2B5EF4-FFF2-40B4-BE49-F238E27FC236}">
                <a16:creationId xmlns:a16="http://schemas.microsoft.com/office/drawing/2014/main" id="{E7B79A12-FE03-912D-9AB3-A27710B770F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497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404B7EE-BDFF-E36D-7AEB-C2287E73599D}"/>
              </a:ext>
            </a:extLst>
          </p:cNvPr>
          <p:cNvSpPr txBox="1"/>
          <p:nvPr/>
        </p:nvSpPr>
        <p:spPr>
          <a:xfrm>
            <a:off x="1516908" y="2536289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3C4349D-A598-823A-2872-E9189963C730}"/>
              </a:ext>
            </a:extLst>
          </p:cNvPr>
          <p:cNvSpPr txBox="1"/>
          <p:nvPr/>
        </p:nvSpPr>
        <p:spPr>
          <a:xfrm>
            <a:off x="10883157" y="3714267"/>
            <a:ext cx="383286" cy="72918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179" name="yt_shape_12179"/>
              <p:cNvSpPr txBox="1"/>
              <p:nvPr/>
            </p:nvSpPr>
            <p:spPr>
              <a:xfrm>
                <a:off x="551384" y="1988840"/>
                <a:ext cx="8175380" cy="72558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的顶点都在方格纸的格点上，则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179" name="yt_shape_121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988840"/>
                <a:ext cx="8175380" cy="725583"/>
              </a:xfrm>
              <a:prstGeom prst="rect">
                <a:avLst/>
              </a:prstGeom>
              <a:blipFill>
                <a:blip r:embed="rId2"/>
                <a:stretch>
                  <a:fillRect l="-2235" r="-1341" b="-1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181" name="yt_image_1218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54440" y="2917575"/>
            <a:ext cx="1905886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7A56C30-D208-449D-5478-2F5EFDE44BC1}"/>
                  </a:ext>
                </a:extLst>
              </p:cNvPr>
              <p:cNvSpPr txBox="1"/>
              <p:nvPr/>
            </p:nvSpPr>
            <p:spPr>
              <a:xfrm>
                <a:off x="7907584" y="1785688"/>
                <a:ext cx="454786" cy="8121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7A56C30-D208-449D-5478-2F5EFDE44B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07584" y="1785688"/>
                <a:ext cx="454786" cy="812178"/>
              </a:xfrm>
              <a:prstGeom prst="rect">
                <a:avLst/>
              </a:prstGeom>
              <a:blipFill>
                <a:blip r:embed="rId4"/>
                <a:stretch>
                  <a:fillRect l="-20000" b="-7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186" name="yt_shape_12186"/>
              <p:cNvSpPr txBox="1"/>
              <p:nvPr/>
            </p:nvSpPr>
            <p:spPr>
              <a:xfrm>
                <a:off x="497379" y="1785253"/>
                <a:ext cx="6017673" cy="31884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解：过点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，则有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𝑂𝐴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2186" name="yt_shape_121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1785253"/>
                <a:ext cx="6017673" cy="3188437"/>
              </a:xfrm>
              <a:prstGeom prst="rect">
                <a:avLst/>
              </a:prstGeom>
              <a:blipFill>
                <a:blip r:embed="rId2"/>
                <a:stretch>
                  <a:fillRect l="-3141" t="-1721" r="-2128" b="-21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188" name="yt_image_1218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50467" y="3640399"/>
            <a:ext cx="1545342" cy="1545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CC03BFD-2D3A-4C58-E9F0-FD0286746D0A}"/>
              </a:ext>
            </a:extLst>
          </p:cNvPr>
          <p:cNvSpPr txBox="1"/>
          <p:nvPr/>
        </p:nvSpPr>
        <p:spPr>
          <a:xfrm>
            <a:off x="407368" y="1738447"/>
            <a:ext cx="6139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，则有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3A2AC9E-217D-7600-3789-40453C7C945A}"/>
              </a:ext>
            </a:extLst>
          </p:cNvPr>
          <p:cNvSpPr txBox="1"/>
          <p:nvPr/>
        </p:nvSpPr>
        <p:spPr>
          <a:xfrm>
            <a:off x="407368" y="2213935"/>
            <a:ext cx="1618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B7DB1E6-B2B3-E8ED-0722-B8315732202D}"/>
              </a:ext>
            </a:extLst>
          </p:cNvPr>
          <p:cNvSpPr txBox="1"/>
          <p:nvPr/>
        </p:nvSpPr>
        <p:spPr>
          <a:xfrm>
            <a:off x="407368" y="2689423"/>
            <a:ext cx="1635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FCBB168-C233-6545-9E62-ED409515DF9A}"/>
              </a:ext>
            </a:extLst>
          </p:cNvPr>
          <p:cNvSpPr txBox="1"/>
          <p:nvPr/>
        </p:nvSpPr>
        <p:spPr>
          <a:xfrm>
            <a:off x="407368" y="3164911"/>
            <a:ext cx="2296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A82554A-CCE0-A29F-99EB-60BC381F05D7}"/>
                  </a:ext>
                </a:extLst>
              </p:cNvPr>
              <p:cNvSpPr txBox="1"/>
              <p:nvPr/>
            </p:nvSpPr>
            <p:spPr>
              <a:xfrm>
                <a:off x="407368" y="3640399"/>
                <a:ext cx="5025898" cy="6312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A82554A-CCE0-A29F-99EB-60BC381F05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640399"/>
                <a:ext cx="5025898" cy="631267"/>
              </a:xfrm>
              <a:prstGeom prst="rect">
                <a:avLst/>
              </a:prstGeom>
              <a:blipFill>
                <a:blip r:embed="rId4"/>
                <a:stretch>
                  <a:fillRect l="-1942" r="-1820" b="-17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AE51E55-242B-5A85-450F-E33ECC445FF6}"/>
                  </a:ext>
                </a:extLst>
              </p:cNvPr>
              <p:cNvSpPr txBox="1"/>
              <p:nvPr/>
            </p:nvSpPr>
            <p:spPr>
              <a:xfrm>
                <a:off x="407368" y="4178054"/>
                <a:ext cx="2292097" cy="81160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𝑂𝐴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AE51E55-242B-5A85-450F-E33ECC445F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4178054"/>
                <a:ext cx="2292097" cy="811606"/>
              </a:xfrm>
              <a:prstGeom prst="rect">
                <a:avLst/>
              </a:prstGeom>
              <a:blipFill>
                <a:blip r:embed="rId5"/>
                <a:stretch>
                  <a:fillRect l="-4255" r="-3457" b="-67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yt_shape_12183">
            <a:extLst>
              <a:ext uri="{FF2B5EF4-FFF2-40B4-BE49-F238E27FC236}">
                <a16:creationId xmlns:a16="http://schemas.microsoft.com/office/drawing/2014/main" id="{8FD3C308-14F2-A253-496F-52DCB52626E1}"/>
              </a:ext>
            </a:extLst>
          </p:cNvPr>
          <p:cNvSpPr txBox="1"/>
          <p:nvPr/>
        </p:nvSpPr>
        <p:spPr>
          <a:xfrm>
            <a:off x="407368" y="1340768"/>
            <a:ext cx="67486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9" name="yt_image_12184">
            <a:extLst>
              <a:ext uri="{FF2B5EF4-FFF2-40B4-BE49-F238E27FC236}">
                <a16:creationId xmlns:a16="http://schemas.microsoft.com/office/drawing/2014/main" id="{3D8D741E-EDB7-B534-D88C-F0DD9CA5EBC5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381999" y="1523768"/>
            <a:ext cx="1882278" cy="1905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91" name="yt_shape_12191"/>
          <p:cNvSpPr txBox="1"/>
          <p:nvPr/>
        </p:nvSpPr>
        <p:spPr>
          <a:xfrm>
            <a:off x="540000" y="2078938"/>
            <a:ext cx="7216719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已知锐角的正弦值，求直角三角形的边长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192" name="yt_shape_12192"/>
              <p:cNvSpPr txBox="1"/>
              <p:nvPr/>
            </p:nvSpPr>
            <p:spPr>
              <a:xfrm>
                <a:off x="540119" y="2583248"/>
                <a:ext cx="11111999" cy="111742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（云南省中考）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2192" name="yt_shape_12192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83248"/>
                <a:ext cx="11111999" cy="1117422"/>
              </a:xfrm>
              <a:prstGeom prst="rect">
                <a:avLst/>
              </a:prstGeom>
              <a:blipFill>
                <a:blip r:embed="rId2"/>
                <a:stretch>
                  <a:fillRect l="-1701" b="-153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195" name="yt_table_12195_skip" title="H_50.6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25191847"/>
                  </p:ext>
                </p:extLst>
              </p:nvPr>
            </p:nvGraphicFramePr>
            <p:xfrm>
              <a:off x="540000" y="3751458"/>
              <a:ext cx="7666991" cy="642874"/>
            </p:xfrm>
            <a:graphic>
              <a:graphicData uri="http://schemas.openxmlformats.org/drawingml/2006/table">
                <a:tbl>
                  <a:tblPr/>
                  <a:tblGrid>
                    <a:gridCol w="2199005">
                      <a:extLst>
                        <a:ext uri="{9D8B030D-6E8A-4147-A177-3AD203B41FA5}">
                          <a16:colId xmlns:a16="http://schemas.microsoft.com/office/drawing/2014/main" val="10267"/>
                        </a:ext>
                      </a:extLst>
                    </a:gridCol>
                    <a:gridCol w="2181543">
                      <a:extLst>
                        <a:ext uri="{9D8B030D-6E8A-4147-A177-3AD203B41FA5}">
                          <a16:colId xmlns:a16="http://schemas.microsoft.com/office/drawing/2014/main" val="10268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269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27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500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503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C.60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D.80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2195" name="yt_table_12195_skip" descr="{&quot;rangeId&quot;:8,&quot;type&quot;:&quot;Option&quot;,&quot;drawing&quot;:[&quot;yt_image_12194&quot;]}" title="H_50.6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25191847"/>
                  </p:ext>
                </p:extLst>
              </p:nvPr>
            </p:nvGraphicFramePr>
            <p:xfrm>
              <a:off x="540000" y="2572520"/>
              <a:ext cx="7666991" cy="642874"/>
            </p:xfrm>
            <a:graphic>
              <a:graphicData uri="http://schemas.openxmlformats.org/drawingml/2006/table">
                <a:tbl>
                  <a:tblPr/>
                  <a:tblGrid>
                    <a:gridCol w="2199005">
                      <a:extLst>
                        <a:ext uri="{9D8B030D-6E8A-4147-A177-3AD203B41FA5}">
                          <a16:colId xmlns:a16="http://schemas.microsoft.com/office/drawing/2014/main" val="10267"/>
                        </a:ext>
                      </a:extLst>
                    </a:gridCol>
                    <a:gridCol w="2181543">
                      <a:extLst>
                        <a:ext uri="{9D8B030D-6E8A-4147-A177-3AD203B41FA5}">
                          <a16:colId xmlns:a16="http://schemas.microsoft.com/office/drawing/2014/main" val="10268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269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270"/>
                        </a:ext>
                      </a:extLst>
                    </a:gridCol>
                  </a:tblGrid>
                  <a:tr h="6428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48753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838" r="-150838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C.60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D.80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2194" name="yt_image_12194_skip" title="H_109.26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8740" y="3751458"/>
            <a:ext cx="1931169" cy="1387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9405006">
            <a:extLst>
              <a:ext uri="{FF2B5EF4-FFF2-40B4-BE49-F238E27FC236}">
                <a16:creationId xmlns:a16="http://schemas.microsoft.com/office/drawing/2014/main" id="{B7C30796-9E5B-E86C-A446-60BE70D16C1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12061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BF2F30F-8410-C136-5642-DCBB1F38B262}"/>
              </a:ext>
            </a:extLst>
          </p:cNvPr>
          <p:cNvSpPr txBox="1"/>
          <p:nvPr/>
        </p:nvSpPr>
        <p:spPr>
          <a:xfrm>
            <a:off x="907308" y="3211892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196" name="yt_shape_12196"/>
              <p:cNvSpPr txBox="1"/>
              <p:nvPr/>
            </p:nvSpPr>
            <p:spPr>
              <a:xfrm>
                <a:off x="540000" y="1482360"/>
                <a:ext cx="9977090" cy="42532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如图，菱形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，则对角线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，求这个三角形的周长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中，由勾股定理，得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故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的周长为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56.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196" name="yt_shape_12196" descr="{&quot;rangeId&quot;:9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360"/>
                <a:ext cx="9977090" cy="4253280"/>
              </a:xfrm>
              <a:prstGeom prst="rect">
                <a:avLst/>
              </a:prstGeom>
              <a:blipFill>
                <a:blip r:embed="rId2"/>
                <a:stretch>
                  <a:fillRect l="-1895" r="-917" b="-35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BC79D47-C317-C70C-4C2F-435A5CD8F92A}"/>
              </a:ext>
            </a:extLst>
          </p:cNvPr>
          <p:cNvSpPr txBox="1"/>
          <p:nvPr/>
        </p:nvSpPr>
        <p:spPr>
          <a:xfrm>
            <a:off x="9644789" y="1435554"/>
            <a:ext cx="484886" cy="76906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861BF28-5E64-9003-C809-34D6A76FA643}"/>
              </a:ext>
            </a:extLst>
          </p:cNvPr>
          <p:cNvSpPr txBox="1"/>
          <p:nvPr/>
        </p:nvSpPr>
        <p:spPr>
          <a:xfrm>
            <a:off x="449989" y="2783723"/>
            <a:ext cx="3877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691F250-AE9D-6E92-66FB-1D8E7879C780}"/>
              </a:ext>
            </a:extLst>
          </p:cNvPr>
          <p:cNvSpPr txBox="1"/>
          <p:nvPr/>
        </p:nvSpPr>
        <p:spPr>
          <a:xfrm>
            <a:off x="449989" y="3259211"/>
            <a:ext cx="4394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中，由勾股定理，得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40CFBE5-F89D-7AEE-99C8-F447EB83B073}"/>
                  </a:ext>
                </a:extLst>
              </p:cNvPr>
              <p:cNvSpPr txBox="1"/>
              <p:nvPr/>
            </p:nvSpPr>
            <p:spPr>
              <a:xfrm>
                <a:off x="449989" y="3734699"/>
                <a:ext cx="6797992" cy="63126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9, 'hasSerialNum': 1, 'mathAnswerShape': 1, 'pageBreak': True}">
                <a:extLst>
                  <a:ext uri="{FF2B5EF4-FFF2-40B4-BE49-F238E27FC236}">
                    <a16:creationId xmlns:a16="http://schemas.microsoft.com/office/drawing/2014/main" id="{240CFBE5-F89D-7AEE-99C8-F447EB83B0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34699"/>
                <a:ext cx="6797992" cy="631266"/>
              </a:xfrm>
              <a:prstGeom prst="rect">
                <a:avLst/>
              </a:prstGeom>
              <a:blipFill>
                <a:blip r:embed="rId3"/>
                <a:stretch>
                  <a:fillRect l="-1435" r="-1435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62268F87-0279-562B-8076-B9D6A6C77415}"/>
              </a:ext>
            </a:extLst>
          </p:cNvPr>
          <p:cNvSpPr txBox="1"/>
          <p:nvPr/>
        </p:nvSpPr>
        <p:spPr>
          <a:xfrm>
            <a:off x="449989" y="4272353"/>
            <a:ext cx="3116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562F922-9BD2-C6A1-E317-9E7B390808E3}"/>
              </a:ext>
            </a:extLst>
          </p:cNvPr>
          <p:cNvSpPr txBox="1"/>
          <p:nvPr/>
        </p:nvSpPr>
        <p:spPr>
          <a:xfrm>
            <a:off x="449989" y="4747841"/>
            <a:ext cx="5333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故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D25B332-34C0-C609-D0F8-97DA9875320D}"/>
              </a:ext>
            </a:extLst>
          </p:cNvPr>
          <p:cNvSpPr txBox="1"/>
          <p:nvPr/>
        </p:nvSpPr>
        <p:spPr>
          <a:xfrm>
            <a:off x="449989" y="5223329"/>
            <a:ext cx="70095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的周长为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56.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203" name="yt_shape_12203"/>
              <p:cNvSpPr txBox="1"/>
              <p:nvPr/>
            </p:nvSpPr>
            <p:spPr>
              <a:xfrm>
                <a:off x="540119" y="2085355"/>
                <a:ext cx="11111999" cy="112094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（连云港市中考）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正方形网格中，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的顶点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都在网格线上，且都是小正方形边的中点，则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2203" name="yt_shape_12203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85355"/>
                <a:ext cx="11111999" cy="1120948"/>
              </a:xfrm>
              <a:prstGeom prst="rect">
                <a:avLst/>
              </a:prstGeom>
              <a:blipFill>
                <a:blip r:embed="rId2"/>
                <a:stretch>
                  <a:fillRect l="-1701" t="-4348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208" name="yt_shape_12208"/>
          <p:cNvSpPr txBox="1"/>
          <p:nvPr/>
        </p:nvSpPr>
        <p:spPr>
          <a:xfrm>
            <a:off x="540000" y="531430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205" name="yt_shape_12205" title="H_146.0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28529" y="3409455"/>
            <a:ext cx="1534941" cy="1854468"/>
            <a:chOff x="0" y="0"/>
            <a:chExt cx="1534941" cy="1854468"/>
          </a:xfrm>
        </p:grpSpPr>
        <p:pic>
          <p:nvPicPr>
            <p:cNvPr id="2" name="yt_image_12205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34941" cy="14584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07" name="yt_shape_12207"/>
            <p:cNvSpPr txBox="1"/>
            <p:nvPr/>
          </p:nvSpPr>
          <p:spPr>
            <a:xfrm>
              <a:off x="234189" y="149446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5041E98-D9DD-53E3-9531-3FA2D4069037}"/>
                  </a:ext>
                </a:extLst>
              </p:cNvPr>
              <p:cNvSpPr txBox="1"/>
              <p:nvPr/>
            </p:nvSpPr>
            <p:spPr>
              <a:xfrm>
                <a:off x="6510943" y="2360335"/>
                <a:ext cx="308674" cy="728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5041E98-D9DD-53E3-9531-3FA2D40690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10943" y="2360335"/>
                <a:ext cx="308674" cy="72823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yt_shape_10037">
            <a:extLst>
              <a:ext uri="{FF2B5EF4-FFF2-40B4-BE49-F238E27FC236}">
                <a16:creationId xmlns:a16="http://schemas.microsoft.com/office/drawing/2014/main" id="{6051E03F-B8C8-729B-CE50-927BA6FEDC94}"/>
              </a:ext>
            </a:extLst>
          </p:cNvPr>
          <p:cNvSpPr txBox="1"/>
          <p:nvPr/>
        </p:nvSpPr>
        <p:spPr>
          <a:xfrm>
            <a:off x="540000" y="1631833"/>
            <a:ext cx="629339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dirty="0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　</a:t>
            </a:r>
            <a:r>
              <a:rPr lang="zh-CN" altLang="en-US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不能正确构造直角三角形导致错误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黑体" pitchFamily="24"/>
              <a:cs typeface="宋体" pitchFamily="24"/>
            </a:endParaRPr>
          </a:p>
        </p:txBody>
      </p:sp>
      <p:pic>
        <p:nvPicPr>
          <p:cNvPr id="5" name="yt_shape_1697709168870">
            <a:extLst>
              <a:ext uri="{FF2B5EF4-FFF2-40B4-BE49-F238E27FC236}">
                <a16:creationId xmlns:a16="http://schemas.microsoft.com/office/drawing/2014/main" id="{98094DE9-AF4B-A0AD-064F-733C8E07735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93043"/>
            <a:ext cx="1355917" cy="36578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10" name="yt_shape_12210"/>
          <p:cNvSpPr txBox="1"/>
          <p:nvPr/>
        </p:nvSpPr>
        <p:spPr>
          <a:xfrm>
            <a:off x="540000" y="900000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209" name="yt_image_12209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12" name="yt_shape_12212"/>
          <p:cNvSpPr txBox="1"/>
          <p:nvPr/>
        </p:nvSpPr>
        <p:spPr>
          <a:xfrm>
            <a:off x="540000" y="1591869"/>
            <a:ext cx="9258945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216" name="yt_table_12216_skip" title="H_56.2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22852337"/>
                  </p:ext>
                </p:extLst>
              </p:nvPr>
            </p:nvGraphicFramePr>
            <p:xfrm>
              <a:off x="540000" y="2078033"/>
              <a:ext cx="7200266" cy="713931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271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272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273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27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216" name="yt_table_12216_skip" descr="{&quot;rangeId&quot;:13,&quot;type&quot;:&quot;Option&quot;,&quot;drawing&quot;:[&quot;yt_shape_12213&quot;]}" title="H_56.2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22852337"/>
                  </p:ext>
                </p:extLst>
              </p:nvPr>
            </p:nvGraphicFramePr>
            <p:xfrm>
              <a:off x="540000" y="2078033"/>
              <a:ext cx="7200266" cy="713931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271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272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273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274"/>
                        </a:ext>
                      </a:extLst>
                    </a:gridCol>
                  </a:tblGrid>
                  <a:tr h="71393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65944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93623" r="-148986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94186" r="-49419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5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213" name="yt_shape_12213_skip" title="H_127.4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75644" y="2078033"/>
            <a:ext cx="1474164" cy="1619010"/>
            <a:chOff x="0" y="0"/>
            <a:chExt cx="1474164" cy="1619010"/>
          </a:xfrm>
        </p:grpSpPr>
        <p:pic>
          <p:nvPicPr>
            <p:cNvPr id="3" name="yt_image_12213">
              <a:extLst>
                <a:ext uri="">
                  <a16:creationId xmlns:a16="http://schemas.microsoft.com/office/drawing/2014/main" xmlns:a14="http://schemas.microsoft.com/office/drawing/2010/main" xmlns:p14="http://schemas.microsoft.com/office/powerpoint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474164" cy="12230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15" name="yt_shape_12215"/>
            <p:cNvSpPr txBox="1"/>
            <p:nvPr/>
          </p:nvSpPr>
          <p:spPr>
            <a:xfrm>
              <a:off x="203801" y="125901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2217" name="yt_shape_12217"/>
              <p:cNvSpPr txBox="1"/>
              <p:nvPr/>
            </p:nvSpPr>
            <p:spPr>
              <a:xfrm>
                <a:off x="540119" y="3747474"/>
                <a:ext cx="11111999" cy="112364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，其中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，那么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2217" name="yt_shape_12217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747474"/>
                <a:ext cx="11111999" cy="1123641"/>
              </a:xfrm>
              <a:prstGeom prst="rect">
                <a:avLst/>
              </a:prstGeom>
              <a:blipFill>
                <a:blip r:embed="rId5"/>
                <a:stretch>
                  <a:fillRect l="-1701" b="-152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222" name="yt_table_1222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6117722"/>
              </p:ext>
            </p:extLst>
          </p:nvPr>
        </p:nvGraphicFramePr>
        <p:xfrm>
          <a:off x="540000" y="4921903"/>
          <a:ext cx="73526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275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276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277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2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6"/>
                  </a:ext>
                </a:extLst>
              </a:tr>
            </a:tbl>
          </a:graphicData>
        </a:graphic>
      </p:graphicFrame>
      <p:grpSp>
        <p:nvGrpSpPr>
          <p:cNvPr id="12219" name="yt_shape_12219_skip" title="H_125.3211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14603" y="4921903"/>
            <a:ext cx="1935306" cy="1591578"/>
            <a:chOff x="0" y="0"/>
            <a:chExt cx="1935306" cy="1591578"/>
          </a:xfrm>
        </p:grpSpPr>
        <p:pic>
          <p:nvPicPr>
            <p:cNvPr id="2" name="yt_image_12219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0"/>
              <a:ext cx="1935306" cy="11955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21" name="yt_shape_12221"/>
            <p:cNvSpPr txBox="1"/>
            <p:nvPr/>
          </p:nvSpPr>
          <p:spPr>
            <a:xfrm>
              <a:off x="358189" y="123157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F52A3258-2BA4-F5BC-788C-5EA2078FFAD5}"/>
              </a:ext>
            </a:extLst>
          </p:cNvPr>
          <p:cNvSpPr txBox="1"/>
          <p:nvPr/>
        </p:nvSpPr>
        <p:spPr>
          <a:xfrm>
            <a:off x="8958989" y="1545063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FE226D5-6221-A3D5-62E5-8B21D0F45ADD}"/>
              </a:ext>
            </a:extLst>
          </p:cNvPr>
          <p:cNvSpPr txBox="1"/>
          <p:nvPr/>
        </p:nvSpPr>
        <p:spPr>
          <a:xfrm>
            <a:off x="907308" y="4382277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224" name="yt_shape_12224"/>
              <p:cNvSpPr txBox="1"/>
              <p:nvPr/>
            </p:nvSpPr>
            <p:spPr>
              <a:xfrm>
                <a:off x="540119" y="1827845"/>
                <a:ext cx="11111999" cy="120250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（原创题）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如图，在矩形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，将矩形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折叠，点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落在点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处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EA'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的延长线恰好过点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224" name="yt_shape_12224" descr="{&quot;rangeId&quot;:15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27845"/>
                <a:ext cx="11111999" cy="1202509"/>
              </a:xfrm>
              <a:prstGeom prst="rect">
                <a:avLst/>
              </a:prstGeom>
              <a:blipFill>
                <a:blip r:embed="rId2"/>
                <a:stretch>
                  <a:fillRect l="-1701" t="-4569" b="-76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229" name="yt_shape_12229"/>
          <p:cNvSpPr txBox="1"/>
          <p:nvPr/>
        </p:nvSpPr>
        <p:spPr>
          <a:xfrm>
            <a:off x="540000" y="506750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226" name="yt_shape_12226" title="H_140.4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51966" y="3233506"/>
            <a:ext cx="1688067" cy="1783602"/>
            <a:chOff x="0" y="0"/>
            <a:chExt cx="1688067" cy="1783602"/>
          </a:xfrm>
        </p:grpSpPr>
        <p:pic>
          <p:nvPicPr>
            <p:cNvPr id="2" name="yt_image_12226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88067" cy="13876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28" name="yt_shape_12228"/>
            <p:cNvSpPr txBox="1"/>
            <p:nvPr/>
          </p:nvSpPr>
          <p:spPr>
            <a:xfrm>
              <a:off x="234569" y="142360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4318BCF-9547-8484-4CD0-A6E18B12A4E6}"/>
                  </a:ext>
                </a:extLst>
              </p:cNvPr>
              <p:cNvSpPr txBox="1"/>
              <p:nvPr/>
            </p:nvSpPr>
            <p:spPr>
              <a:xfrm>
                <a:off x="8976320" y="2060848"/>
                <a:ext cx="583375" cy="8090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4318BCF-9547-8484-4CD0-A6E18B12A4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76320" y="2060848"/>
                <a:ext cx="583375" cy="80900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1562</Words>
  <Application>Microsoft Office PowerPoint</Application>
  <PresentationFormat>宽屏</PresentationFormat>
  <Paragraphs>136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zh ao</cp:lastModifiedBy>
  <cp:revision>47</cp:revision>
  <dcterms:created xsi:type="dcterms:W3CDTF">2023-05-05T05:33:04Z</dcterms:created>
  <dcterms:modified xsi:type="dcterms:W3CDTF">2023-10-21T04:34:30Z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