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5" r:id="rId4"/>
    <p:sldId id="366" r:id="rId5"/>
    <p:sldId id="368" r:id="rId6"/>
    <p:sldId id="369" r:id="rId7"/>
    <p:sldId id="370" r:id="rId8"/>
    <p:sldId id="372" r:id="rId9"/>
    <p:sldId id="374" r:id="rId10"/>
    <p:sldId id="375" r:id="rId11"/>
    <p:sldId id="376" r:id="rId12"/>
    <p:sldId id="377" r:id="rId13"/>
    <p:sldId id="378" r:id="rId14"/>
    <p:sldId id="379" r:id="rId15"/>
    <p:sldId id="256" r:id="rId16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92" d="100"/>
          <a:sy n="92" d="100"/>
        </p:scale>
        <p:origin x="64" y="11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bin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bin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bin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image" Target="../media/image25.png"/><Relationship Id="rId7" Type="http://schemas.openxmlformats.org/officeDocument/2006/relationships/image" Target="../media/image29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8.png"/><Relationship Id="rId5" Type="http://schemas.openxmlformats.org/officeDocument/2006/relationships/image" Target="../media/image27.bin"/><Relationship Id="rId4" Type="http://schemas.openxmlformats.org/officeDocument/2006/relationships/image" Target="../media/image2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3.bin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bin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bin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bin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39" name="yt_shape_14439"/>
          <p:cNvSpPr txBox="1"/>
          <p:nvPr/>
        </p:nvSpPr>
        <p:spPr>
          <a:xfrm>
            <a:off x="540000" y="1048457"/>
            <a:ext cx="4770537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一、选择题（每小题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分，共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分）</a:t>
            </a:r>
          </a:p>
        </p:txBody>
      </p:sp>
      <p:sp>
        <p:nvSpPr>
          <p:cNvPr id="14440" name="yt_shape_14440"/>
          <p:cNvSpPr txBox="1"/>
          <p:nvPr/>
        </p:nvSpPr>
        <p:spPr>
          <a:xfrm>
            <a:off x="540000" y="1534621"/>
            <a:ext cx="9071394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如图，箭头表示投影线的方向，则图中圆柱体的正投影是（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白正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白正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4442" name="yt_table_14442_skip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43406748"/>
              </p:ext>
            </p:extLst>
          </p:nvPr>
        </p:nvGraphicFramePr>
        <p:xfrm>
          <a:off x="540000" y="2020785"/>
          <a:ext cx="1482725" cy="1901952"/>
        </p:xfrm>
        <a:graphic>
          <a:graphicData uri="http://schemas.openxmlformats.org/drawingml/2006/table">
            <a:tbl>
              <a:tblPr/>
              <a:tblGrid>
                <a:gridCol w="1482725">
                  <a:extLst>
                    <a:ext uri="{9D8B030D-6E8A-4147-A177-3AD203B41FA5}">
                      <a16:colId xmlns:a16="http://schemas.microsoft.com/office/drawing/2014/main" val="1058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圆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7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圆柱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7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梯形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7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矩形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80"/>
                  </a:ext>
                </a:extLst>
              </a:tr>
            </a:tbl>
          </a:graphicData>
        </a:graphic>
      </p:graphicFrame>
      <p:pic>
        <p:nvPicPr>
          <p:cNvPr id="14441" name="yt_image_14441_skip" title="H_81.18">
            <a:extLst>
              <a:ext uri="">
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48892" y="2369402"/>
            <a:ext cx="1294214" cy="10309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444" name="yt_shape_14444"/>
          <p:cNvSpPr txBox="1"/>
          <p:nvPr/>
        </p:nvSpPr>
        <p:spPr>
          <a:xfrm>
            <a:off x="540000" y="3973105"/>
            <a:ext cx="6283771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下列几何体中，俯视图为三角形的是（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白正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白正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</a:t>
            </a:r>
          </a:p>
        </p:txBody>
      </p:sp>
      <p:pic>
        <p:nvPicPr>
          <p:cNvPr id="14445" name="yt_image_14445">
            <a:extLst>
              <a:ext uri="">
                <a16:creationId xmlns:p14="http://schemas.microsoft.com/office/powerpoint/2010/main"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58598" y="4653136"/>
            <a:ext cx="5074803" cy="15579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26C0243E-844E-49CC-7B0E-F3DA1F8EED50}"/>
              </a:ext>
            </a:extLst>
          </p:cNvPr>
          <p:cNvSpPr txBox="1"/>
          <p:nvPr/>
        </p:nvSpPr>
        <p:spPr>
          <a:xfrm>
            <a:off x="8755789" y="1487815"/>
            <a:ext cx="400748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4361728-385C-DBFE-8E7B-26BC0E4151AB}"/>
              </a:ext>
            </a:extLst>
          </p:cNvPr>
          <p:cNvSpPr txBox="1"/>
          <p:nvPr/>
        </p:nvSpPr>
        <p:spPr>
          <a:xfrm>
            <a:off x="6012589" y="3926299"/>
            <a:ext cx="383286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92" name="yt_shape_14492"/>
          <p:cNvSpPr txBox="1"/>
          <p:nvPr/>
        </p:nvSpPr>
        <p:spPr>
          <a:xfrm>
            <a:off x="540000" y="692696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分）几何体的三视图如图所示（单位：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），你能画出这个几何体的图形吗？并求出其表面积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和体积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V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4493" name="yt_image_14493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87688" y="1811399"/>
            <a:ext cx="3961605" cy="1771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yt_shape_14495">
            <a:extLst>
              <a:ext uri="{FF2B5EF4-FFF2-40B4-BE49-F238E27FC236}">
                <a16:creationId xmlns:a16="http://schemas.microsoft.com/office/drawing/2014/main" id="{7003D529-79D1-5003-3E30-71E88B859B3E}"/>
              </a:ext>
            </a:extLst>
          </p:cNvPr>
          <p:cNvSpPr txBox="1"/>
          <p:nvPr/>
        </p:nvSpPr>
        <p:spPr>
          <a:xfrm>
            <a:off x="630011" y="3826103"/>
            <a:ext cx="4001095" cy="41203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解：几何体的图形如图所示，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</p:txBody>
      </p:sp>
      <p:pic>
        <p:nvPicPr>
          <p:cNvPr id="4" name="yt_image_14496">
            <a:extLst>
              <a:ext uri="{FF2B5EF4-FFF2-40B4-BE49-F238E27FC236}">
                <a16:creationId xmlns:a16="http://schemas.microsoft.com/office/drawing/2014/main" id="{0E505EE0-9FC3-1AF9-6F45-0A0FEAB08CB0}"/>
              </a:ex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040216" y="1772226"/>
            <a:ext cx="857736" cy="15133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C81E8D53-EEB6-C6E1-9DAB-7BA180CB8092}"/>
              </a:ext>
            </a:extLst>
          </p:cNvPr>
          <p:cNvSpPr txBox="1"/>
          <p:nvPr/>
        </p:nvSpPr>
        <p:spPr>
          <a:xfrm>
            <a:off x="540000" y="3736476"/>
            <a:ext cx="4142486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解：几何体的图形如图所示，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AAD19750-15B0-F2D9-E4B1-CA2DF006AC2E}"/>
                  </a:ext>
                </a:extLst>
              </p:cNvPr>
              <p:cNvSpPr txBox="1"/>
              <p:nvPr/>
            </p:nvSpPr>
            <p:spPr>
              <a:xfrm>
                <a:off x="630011" y="4021783"/>
                <a:ext cx="8163941" cy="85269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2π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dPr>
                          <m:e>
                            <m:f>
                              <m:f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kumimoji="0" lang="en-US" altLang="zh-CN" sz="2400" b="0" i="0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8</m:t>
                                </m:r>
                              </m:num>
                              <m:den>
                                <m:r>
                                  <a:rPr kumimoji="0" lang="en-US" altLang="zh-CN" sz="2400" b="0" i="0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den>
                            </m:f>
                          </m:e>
                        </m:d>
                      </m:e>
                      <m:sup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8π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π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92π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40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mm</a:t>
                </a:r>
                <a:r>
                  <a:rPr kumimoji="0" lang="en-US" altLang="zh-CN" sz="2400" b="0" i="0" strike="noStrike" kern="1200" cap="none" spc="0" normalizeH="0" baseline="30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AAD19750-15B0-F2D9-E4B1-CA2DF006AC2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0011" y="4021783"/>
                <a:ext cx="8163941" cy="852691"/>
              </a:xfrm>
              <a:prstGeom prst="rect">
                <a:avLst/>
              </a:prstGeom>
              <a:blipFill>
                <a:blip r:embed="rId4"/>
                <a:stretch>
                  <a:fillRect l="-1119" r="-821" b="-571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D5EC42D7-FAD8-D922-3434-7AED9A492E4E}"/>
                  </a:ext>
                </a:extLst>
              </p:cNvPr>
              <p:cNvSpPr txBox="1"/>
              <p:nvPr/>
            </p:nvSpPr>
            <p:spPr>
              <a:xfrm>
                <a:off x="630011" y="4839063"/>
                <a:ext cx="7249223" cy="72727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V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π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（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π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（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120π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mm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D5EC42D7-FAD8-D922-3434-7AED9A492E4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0011" y="4839063"/>
                <a:ext cx="7249223" cy="727279"/>
              </a:xfrm>
              <a:prstGeom prst="rect">
                <a:avLst/>
              </a:prstGeom>
              <a:blipFill>
                <a:blip r:embed="rId5"/>
                <a:stretch>
                  <a:fillRect l="-1261" r="-1008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allAtOnce"/>
      <p:bldP spid="8" grpId="0" build="allAtOnce"/>
      <p:bldP spid="9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03" name="yt_shape_14503"/>
          <p:cNvSpPr txBox="1"/>
          <p:nvPr/>
        </p:nvSpPr>
        <p:spPr>
          <a:xfrm>
            <a:off x="479376" y="692696"/>
            <a:ext cx="907940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15.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分）如图是一个粮仓，其顶部是一个圆锥，底部是一个圆柱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4504" name="yt_image_14504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47448" y="3540907"/>
            <a:ext cx="1148657" cy="15476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506" name="yt_shape_14506"/>
          <p:cNvSpPr txBox="1"/>
          <p:nvPr/>
        </p:nvSpPr>
        <p:spPr>
          <a:xfrm>
            <a:off x="479376" y="1167725"/>
            <a:ext cx="4616648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）画出粮仓的三视图；（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分）</a:t>
            </a:r>
          </a:p>
        </p:txBody>
      </p:sp>
      <p:sp>
        <p:nvSpPr>
          <p:cNvPr id="14507" name="yt_shape_14507"/>
          <p:cNvSpPr txBox="1"/>
          <p:nvPr/>
        </p:nvSpPr>
        <p:spPr>
          <a:xfrm>
            <a:off x="479495" y="1653889"/>
            <a:ext cx="11111999" cy="91550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）若这个圆锥的底面周长为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32m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，母线长为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，为防雨水需要在粮仓顶部铺上油毡，则需要油毡的面积是多少？（油毡接缝重合部分不计）（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分）</a:t>
            </a:r>
          </a:p>
        </p:txBody>
      </p:sp>
      <p:sp>
        <p:nvSpPr>
          <p:cNvPr id="2" name="yt_shape_14508">
            <a:extLst>
              <a:ext uri="{FF2B5EF4-FFF2-40B4-BE49-F238E27FC236}">
                <a16:creationId xmlns:a16="http://schemas.microsoft.com/office/drawing/2014/main" id="{88192BCC-CD22-F8D7-5980-81DC65965667}"/>
              </a:ext>
            </a:extLst>
          </p:cNvPr>
          <p:cNvSpPr txBox="1"/>
          <p:nvPr/>
        </p:nvSpPr>
        <p:spPr>
          <a:xfrm>
            <a:off x="479495" y="2569396"/>
            <a:ext cx="11111999" cy="91550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）若这个圆柱的底面半径为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，高为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，粮食最多只能装至与圆柱同样高，则最多可以存放多少立方米的粮食？（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分）</a:t>
            </a:r>
          </a:p>
        </p:txBody>
      </p:sp>
      <p:sp>
        <p:nvSpPr>
          <p:cNvPr id="3" name="yt_shape_14509">
            <a:extLst>
              <a:ext uri="{FF2B5EF4-FFF2-40B4-BE49-F238E27FC236}">
                <a16:creationId xmlns:a16="http://schemas.microsoft.com/office/drawing/2014/main" id="{8055DDC6-DF4A-5EC6-595C-2598EC18702A}"/>
              </a:ext>
            </a:extLst>
          </p:cNvPr>
          <p:cNvSpPr txBox="1"/>
          <p:nvPr/>
        </p:nvSpPr>
        <p:spPr>
          <a:xfrm>
            <a:off x="563941" y="3484903"/>
            <a:ext cx="261610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解：（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）三视图：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</p:txBody>
      </p:sp>
      <p:pic>
        <p:nvPicPr>
          <p:cNvPr id="5" name="yt_image_14510">
            <a:extLst>
              <a:ext uri="{FF2B5EF4-FFF2-40B4-BE49-F238E27FC236}">
                <a16:creationId xmlns:a16="http://schemas.microsoft.com/office/drawing/2014/main" id="{230FA692-EDB9-EA7E-3283-103C437E307D}"/>
              </a:ex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33233" y="3540907"/>
            <a:ext cx="4125533" cy="15133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6" name="yt_shape_14513">
                <a:extLst>
                  <a:ext uri="{FF2B5EF4-FFF2-40B4-BE49-F238E27FC236}">
                    <a16:creationId xmlns:a16="http://schemas.microsoft.com/office/drawing/2014/main" id="{5EC34F84-A428-AD68-B5E9-B780DC2CE613}"/>
                  </a:ext>
                </a:extLst>
              </p:cNvPr>
              <p:cNvSpPr txBox="1"/>
              <p:nvPr/>
            </p:nvSpPr>
            <p:spPr>
              <a:xfrm>
                <a:off x="563941" y="5680356"/>
                <a:ext cx="4743093" cy="63889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zh-CN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油毡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112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6" name="yt_shape_14513">
                <a:extLst>
                  <a:ext uri="{FF2B5EF4-FFF2-40B4-BE49-F238E27FC236}">
                    <a16:creationId xmlns:a16="http://schemas.microsoft.com/office/drawing/2014/main" id="{5EC34F84-A428-AD68-B5E9-B780DC2CE61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3941" y="5680356"/>
                <a:ext cx="4743093" cy="638893"/>
              </a:xfrm>
              <a:prstGeom prst="rect">
                <a:avLst/>
              </a:prstGeom>
              <a:blipFill>
                <a:blip r:embed="rId4"/>
                <a:stretch>
                  <a:fillRect l="-3985" r="-771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文本框 7">
            <a:extLst>
              <a:ext uri="{FF2B5EF4-FFF2-40B4-BE49-F238E27FC236}">
                <a16:creationId xmlns:a16="http://schemas.microsoft.com/office/drawing/2014/main" id="{97A1AE90-9D6C-DA27-C616-2D54D78842B3}"/>
              </a:ext>
            </a:extLst>
          </p:cNvPr>
          <p:cNvSpPr txBox="1"/>
          <p:nvPr/>
        </p:nvSpPr>
        <p:spPr>
          <a:xfrm>
            <a:off x="473930" y="3438097"/>
            <a:ext cx="2770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）三视图：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E8E933DF-CB9E-210A-2958-7E143F6D07CC}"/>
                  </a:ext>
                </a:extLst>
              </p:cNvPr>
              <p:cNvSpPr txBox="1"/>
              <p:nvPr/>
            </p:nvSpPr>
            <p:spPr>
              <a:xfrm>
                <a:off x="473930" y="4945876"/>
                <a:ext cx="4775708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）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kumimoji="0" lang="zh-CN" altLang="zh-CN" sz="2400" b="0" i="0" strike="noStrike" kern="1200" cap="none" spc="0" normalizeH="0" baseline="-25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油毡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32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7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112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kumimoji="0" lang="en-US" altLang="zh-CN" sz="2400" b="0" i="0" strike="noStrike" kern="1200" cap="none" spc="0" normalizeH="0" baseline="30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E8E933DF-CB9E-210A-2958-7E143F6D07C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3930" y="4945876"/>
                <a:ext cx="4775708" cy="726326"/>
              </a:xfrm>
              <a:prstGeom prst="rect">
                <a:avLst/>
              </a:prstGeom>
              <a:blipFill>
                <a:blip r:embed="rId5"/>
                <a:stretch>
                  <a:fillRect l="-2043" r="-2043" b="-924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文本框 9">
            <a:extLst>
              <a:ext uri="{FF2B5EF4-FFF2-40B4-BE49-F238E27FC236}">
                <a16:creationId xmlns:a16="http://schemas.microsoft.com/office/drawing/2014/main" id="{D2740F94-5C09-10F9-7C4E-19DAC9B6F963}"/>
              </a:ext>
            </a:extLst>
          </p:cNvPr>
          <p:cNvSpPr txBox="1"/>
          <p:nvPr/>
        </p:nvSpPr>
        <p:spPr>
          <a:xfrm>
            <a:off x="473930" y="5635557"/>
            <a:ext cx="56283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V</a:t>
            </a:r>
            <a:r>
              <a:rPr kumimoji="0" lang="zh-CN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圆柱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π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r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h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π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80π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F5137A9B-BB4A-44B7-C90E-BFB3823458FF}"/>
              </a:ext>
            </a:extLst>
          </p:cNvPr>
          <p:cNvSpPr txBox="1"/>
          <p:nvPr/>
        </p:nvSpPr>
        <p:spPr>
          <a:xfrm>
            <a:off x="549539" y="6111045"/>
            <a:ext cx="467747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故最多可以存放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80π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立方米的粮食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allAtOnce"/>
      <p:bldP spid="9" grpId="0" build="allAtOnce"/>
      <p:bldP spid="10" grpId="0" build="allAtOnce"/>
      <p:bldP spid="11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16" name="yt_shape_14516"/>
          <p:cNvSpPr txBox="1"/>
          <p:nvPr/>
        </p:nvSpPr>
        <p:spPr>
          <a:xfrm>
            <a:off x="540000" y="692696"/>
            <a:ext cx="11111999" cy="91550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16.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分）（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）如图所示，如果你的位置在点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，你能看得到后面那座高大的建筑物吗？为什么？（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分）</a:t>
            </a:r>
          </a:p>
        </p:txBody>
      </p:sp>
      <p:pic>
        <p:nvPicPr>
          <p:cNvPr id="14517" name="yt_image_14517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46811" y="3565527"/>
            <a:ext cx="2794635" cy="16444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4519" name="yt_shape_14519"/>
              <p:cNvSpPr txBox="1"/>
              <p:nvPr/>
            </p:nvSpPr>
            <p:spPr>
              <a:xfrm>
                <a:off x="540119" y="1610194"/>
                <a:ext cx="11111999" cy="96077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）如果两楼之间相距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MN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20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，两楼的高分别为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30m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，则当你至少与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楼相距多少米时，才能看到后面的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楼，此时你的视角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α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是多少度？（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分）</a:t>
                </a:r>
              </a:p>
            </p:txBody>
          </p:sp>
        </mc:Choice>
        <mc:Fallback>
          <p:sp>
            <p:nvSpPr>
              <p:cNvPr id="14519" name="yt_shape_1451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610194"/>
                <a:ext cx="11111999" cy="960776"/>
              </a:xfrm>
              <a:prstGeom prst="rect">
                <a:avLst/>
              </a:prstGeom>
              <a:blipFill>
                <a:blip r:embed="rId3"/>
                <a:stretch>
                  <a:fillRect l="-1701" t="-1899" r="-1153" b="-1835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521" name="yt_shape_14521"/>
          <p:cNvSpPr txBox="1"/>
          <p:nvPr/>
        </p:nvSpPr>
        <p:spPr>
          <a:xfrm>
            <a:off x="540000" y="2621758"/>
            <a:ext cx="657391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解：（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）不能，因为建筑物在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点的盲区范围内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559AC810-4235-412A-F677-A0FC1DF13ED4}"/>
              </a:ext>
            </a:extLst>
          </p:cNvPr>
          <p:cNvSpPr txBox="1"/>
          <p:nvPr/>
        </p:nvSpPr>
        <p:spPr>
          <a:xfrm>
            <a:off x="449989" y="2574952"/>
            <a:ext cx="66904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）不能，因为建筑物在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点的盲区范围内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yt_shape_14522">
                <a:extLst>
                  <a:ext uri="{FF2B5EF4-FFF2-40B4-BE49-F238E27FC236}">
                    <a16:creationId xmlns:a16="http://schemas.microsoft.com/office/drawing/2014/main" id="{22E87C12-10AE-A058-30E5-DCE7290F7DFB}"/>
                  </a:ext>
                </a:extLst>
              </p:cNvPr>
              <p:cNvSpPr txBox="1"/>
              <p:nvPr/>
            </p:nvSpPr>
            <p:spPr>
              <a:xfrm>
                <a:off x="628705" y="2852936"/>
                <a:ext cx="11111999" cy="199862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）如图，设两楼顶点连线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DB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交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MN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于点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，且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CM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，则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+20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30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tanα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𝐵𝑀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𝐶𝑀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α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30°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故至少与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楼相距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，此时视角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α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为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30°.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3" name="yt_shape_14522">
                <a:extLst>
                  <a:ext uri="{FF2B5EF4-FFF2-40B4-BE49-F238E27FC236}">
                    <a16:creationId xmlns:a16="http://schemas.microsoft.com/office/drawing/2014/main" id="{22E87C12-10AE-A058-30E5-DCE7290F7DF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8705" y="2852936"/>
                <a:ext cx="11111999" cy="1998624"/>
              </a:xfrm>
              <a:prstGeom prst="rect">
                <a:avLst/>
              </a:prstGeom>
              <a:blipFill>
                <a:blip r:embed="rId4"/>
                <a:stretch>
                  <a:fillRect l="-1646" r="-823" b="-853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yt_image_14524">
            <a:extLst>
              <a:ext uri="{FF2B5EF4-FFF2-40B4-BE49-F238E27FC236}">
                <a16:creationId xmlns:a16="http://schemas.microsoft.com/office/drawing/2014/main" id="{19360490-D18D-4DE9-105C-212A4B2F4B08}"/>
              </a:ex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377075" y="5247806"/>
            <a:ext cx="2274924" cy="13818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931F1516-3788-6599-B35A-0841BC2E0C11}"/>
                  </a:ext>
                </a:extLst>
              </p:cNvPr>
              <p:cNvSpPr txBox="1"/>
              <p:nvPr/>
            </p:nvSpPr>
            <p:spPr>
              <a:xfrm>
                <a:off x="538694" y="2806130"/>
                <a:ext cx="11203495" cy="85300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）如图，设两楼顶点连线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DB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交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MN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于点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，且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CM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，则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+20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30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931F1516-3788-6599-B35A-0841BC2E0C1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8694" y="2806130"/>
                <a:ext cx="11203495" cy="853009"/>
              </a:xfrm>
              <a:prstGeom prst="rect">
                <a:avLst/>
              </a:prstGeom>
              <a:blipFill>
                <a:blip r:embed="rId6"/>
                <a:stretch>
                  <a:fillRect l="-816" r="-816" b="-428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0275C298-3158-1401-5101-BB2FAD13D2B8}"/>
                  </a:ext>
                </a:extLst>
              </p:cNvPr>
              <p:cNvSpPr txBox="1"/>
              <p:nvPr/>
            </p:nvSpPr>
            <p:spPr>
              <a:xfrm>
                <a:off x="537209" y="3453962"/>
                <a:ext cx="3754247" cy="85243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tanα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𝐵𝑀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𝐶𝑀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α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30°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0275C298-3158-1401-5101-BB2FAD13D2B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7209" y="3453962"/>
                <a:ext cx="3754247" cy="852437"/>
              </a:xfrm>
              <a:prstGeom prst="rect">
                <a:avLst/>
              </a:prstGeom>
              <a:blipFill>
                <a:blip r:embed="rId7"/>
                <a:stretch>
                  <a:fillRect l="-2435" r="-2435" b="-431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5FAB3B65-5C91-A9B4-0685-2D2EC5EEBBDC}"/>
                  </a:ext>
                </a:extLst>
              </p:cNvPr>
              <p:cNvSpPr txBox="1"/>
              <p:nvPr/>
            </p:nvSpPr>
            <p:spPr>
              <a:xfrm>
                <a:off x="538694" y="4324352"/>
                <a:ext cx="5969826" cy="55468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故至少与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楼相距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，此时视角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α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为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30°.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5FAB3B65-5C91-A9B4-0685-2D2EC5EEBBD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8694" y="4324352"/>
                <a:ext cx="5969826" cy="554685"/>
              </a:xfrm>
              <a:prstGeom prst="rect">
                <a:avLst/>
              </a:prstGeom>
              <a:blipFill>
                <a:blip r:embed="rId8"/>
                <a:stretch>
                  <a:fillRect l="-1531" r="-1327" b="-263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6" grpId="0" build="allAtOnce"/>
      <p:bldP spid="7" grpId="0" build="allAtOnce"/>
      <p:bldP spid="8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27" name="yt_shape_14527"/>
          <p:cNvSpPr txBox="1"/>
          <p:nvPr/>
        </p:nvSpPr>
        <p:spPr>
          <a:xfrm>
            <a:off x="623392" y="692696"/>
            <a:ext cx="907940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17.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分）如图是由若干个完全相同的小正方体组成的一个几何体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4528" name="yt_image_14528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84432" y="1628800"/>
            <a:ext cx="1508760" cy="16493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530" name="yt_shape_14530"/>
          <p:cNvSpPr txBox="1"/>
          <p:nvPr/>
        </p:nvSpPr>
        <p:spPr>
          <a:xfrm>
            <a:off x="623392" y="1121211"/>
            <a:ext cx="9233297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）请画出这个几何体的左视图和俯视图（用阴影表示）；（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分）</a:t>
            </a:r>
          </a:p>
        </p:txBody>
      </p:sp>
      <p:pic>
        <p:nvPicPr>
          <p:cNvPr id="14531" name="yt_image_14531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76344" y="1549726"/>
            <a:ext cx="3639312" cy="16493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yt_shape_14533">
            <a:extLst>
              <a:ext uri="{FF2B5EF4-FFF2-40B4-BE49-F238E27FC236}">
                <a16:creationId xmlns:a16="http://schemas.microsoft.com/office/drawing/2014/main" id="{25DAA8E0-32AD-1587-71AD-488774F21324}"/>
              </a:ext>
            </a:extLst>
          </p:cNvPr>
          <p:cNvSpPr txBox="1"/>
          <p:nvPr/>
        </p:nvSpPr>
        <p:spPr>
          <a:xfrm>
            <a:off x="623392" y="3201207"/>
            <a:ext cx="11111999" cy="91550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）如果在这个几何体中再添加一些相同的小正方体，并保持这个几何体的俯视图和左视图不变，那么最多可以再添加几个小正方体？（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分）</a:t>
            </a:r>
          </a:p>
        </p:txBody>
      </p:sp>
      <p:sp>
        <p:nvSpPr>
          <p:cNvPr id="3" name="yt_shape_14534">
            <a:extLst>
              <a:ext uri="{FF2B5EF4-FFF2-40B4-BE49-F238E27FC236}">
                <a16:creationId xmlns:a16="http://schemas.microsoft.com/office/drawing/2014/main" id="{749A3263-ED47-D0E9-4818-EDADE7AE4C1F}"/>
              </a:ext>
            </a:extLst>
          </p:cNvPr>
          <p:cNvSpPr txBox="1"/>
          <p:nvPr/>
        </p:nvSpPr>
        <p:spPr>
          <a:xfrm>
            <a:off x="929427" y="3835846"/>
            <a:ext cx="207749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解：（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）如图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</p:txBody>
      </p:sp>
      <p:sp>
        <p:nvSpPr>
          <p:cNvPr id="4" name="yt_shape_14536">
            <a:extLst>
              <a:ext uri="{FF2B5EF4-FFF2-40B4-BE49-F238E27FC236}">
                <a16:creationId xmlns:a16="http://schemas.microsoft.com/office/drawing/2014/main" id="{5C079DBA-3609-D40D-60CA-F59E2775B7EC}"/>
              </a:ext>
            </a:extLst>
          </p:cNvPr>
          <p:cNvSpPr txBox="1"/>
          <p:nvPr/>
        </p:nvSpPr>
        <p:spPr>
          <a:xfrm>
            <a:off x="4739634" y="4467513"/>
            <a:ext cx="3082895" cy="142519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7750" b="0" i="0" u="none" spc="-7750">
                <a:solidFill>
                  <a:srgbClr val="1EE3CF"/>
                </a:solidFill>
                <a:effectLst/>
                <a:latin typeface="白正" pitchFamily="78"/>
                <a:ea typeface="宋体" pitchFamily="78"/>
                <a:cs typeface="宋体" pitchFamily="78"/>
              </a:rPr>
              <a:t> </a:t>
            </a:r>
            <a:r>
              <a:rPr lang="en-US" altLang="zh-CN" sz="7750" b="0" i="0" u="none" spc="22290">
                <a:solidFill>
                  <a:srgbClr val="1EE3CF"/>
                </a:solidFill>
                <a:effectLst/>
                <a:latin typeface="白正" pitchFamily="78"/>
                <a:ea typeface="宋体" pitchFamily="78"/>
                <a:cs typeface="宋体" pitchFamily="78"/>
              </a:rPr>
              <a:t> 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</p:txBody>
      </p:sp>
      <p:pic>
        <p:nvPicPr>
          <p:cNvPr id="5" name="yt_image_14535">
            <a:extLst>
              <a:ext uri="{FF2B5EF4-FFF2-40B4-BE49-F238E27FC236}">
                <a16:creationId xmlns:a16="http://schemas.microsoft.com/office/drawing/2014/main" id="{311D3913-431B-69A4-3B2D-16CE6E89B63E}"/>
              </a:ex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327020" y="4581762"/>
            <a:ext cx="3537960" cy="17793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yt_shape_14538">
            <a:extLst>
              <a:ext uri="{FF2B5EF4-FFF2-40B4-BE49-F238E27FC236}">
                <a16:creationId xmlns:a16="http://schemas.microsoft.com/office/drawing/2014/main" id="{4EF364F0-B68C-40D9-8E27-B048B39CE959}"/>
              </a:ext>
            </a:extLst>
          </p:cNvPr>
          <p:cNvSpPr txBox="1"/>
          <p:nvPr/>
        </p:nvSpPr>
        <p:spPr>
          <a:xfrm>
            <a:off x="929427" y="6064266"/>
            <a:ext cx="469359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）最多可以再添加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个小正方体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3C9AF2F4-CDB7-382F-8394-2053707E623F}"/>
              </a:ext>
            </a:extLst>
          </p:cNvPr>
          <p:cNvSpPr txBox="1"/>
          <p:nvPr/>
        </p:nvSpPr>
        <p:spPr>
          <a:xfrm>
            <a:off x="623392" y="4063779"/>
            <a:ext cx="2237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解：（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）如图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8BDD618E-075C-4A2B-B69F-542D30C6C90D}"/>
              </a:ext>
            </a:extLst>
          </p:cNvPr>
          <p:cNvSpPr txBox="1"/>
          <p:nvPr/>
        </p:nvSpPr>
        <p:spPr>
          <a:xfrm>
            <a:off x="623392" y="6098767"/>
            <a:ext cx="4828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）最多可以再添加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个小正方体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allAtOnce"/>
      <p:bldP spid="8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47" name="yt_shape_14447"/>
          <p:cNvSpPr txBox="1"/>
          <p:nvPr/>
        </p:nvSpPr>
        <p:spPr>
          <a:xfrm>
            <a:off x="540000" y="2586963"/>
            <a:ext cx="6609182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如图是某几何体的三视图，该几何体是（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白正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白正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4449" name="yt_table_14449_skip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69294078"/>
              </p:ext>
            </p:extLst>
          </p:nvPr>
        </p:nvGraphicFramePr>
        <p:xfrm>
          <a:off x="540000" y="3073127"/>
          <a:ext cx="1787525" cy="1901952"/>
        </p:xfrm>
        <a:graphic>
          <a:graphicData uri="http://schemas.openxmlformats.org/drawingml/2006/table">
            <a:tbl>
              <a:tblPr/>
              <a:tblGrid>
                <a:gridCol w="1787525">
                  <a:extLst>
                    <a:ext uri="{9D8B030D-6E8A-4147-A177-3AD203B41FA5}">
                      <a16:colId xmlns:a16="http://schemas.microsoft.com/office/drawing/2014/main" val="1058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正方体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8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圆锥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8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圆柱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84"/>
                  </a:ext>
                </a:extLst>
              </a:tr>
            </a:tbl>
          </a:graphicData>
        </a:graphic>
      </p:graphicFrame>
      <p:pic>
        <p:nvPicPr>
          <p:cNvPr id="14448" name="yt_image_14448_skip" title="H_122.67">
            <a:extLst>
              <a:ext uri="">
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01900" y="3073127"/>
            <a:ext cx="1647945" cy="15579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18A65315-A6CE-C038-B7AC-DC8B626B8040}"/>
              </a:ext>
            </a:extLst>
          </p:cNvPr>
          <p:cNvSpPr txBox="1"/>
          <p:nvPr/>
        </p:nvSpPr>
        <p:spPr>
          <a:xfrm>
            <a:off x="6317389" y="2540157"/>
            <a:ext cx="400748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51" name="yt_shape_14451"/>
          <p:cNvSpPr txBox="1"/>
          <p:nvPr/>
        </p:nvSpPr>
        <p:spPr>
          <a:xfrm>
            <a:off x="540000" y="1196615"/>
            <a:ext cx="8438207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三本相同的书叠成如图所示的几何体，它的主视图是（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白正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白正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</a:t>
            </a:r>
          </a:p>
        </p:txBody>
      </p:sp>
      <p:pic>
        <p:nvPicPr>
          <p:cNvPr id="14452" name="yt_image_14452">
            <a:extLst>
              <a:ext uri="">
                <a16:creationId xmlns:p14="http://schemas.microsoft.com/office/powerpoint/2010/main"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71659" y="1834762"/>
            <a:ext cx="4648681" cy="17282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454" name="yt_shape_14454"/>
          <p:cNvSpPr txBox="1"/>
          <p:nvPr/>
        </p:nvSpPr>
        <p:spPr>
          <a:xfrm>
            <a:off x="540119" y="3613766"/>
            <a:ext cx="11111999" cy="91550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将如图所示的两个平面图形绕轴旋转一周，对其所得的立体图形，下列说法正确的是（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白正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白正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4456" name="yt_table_14456_skip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86551233"/>
              </p:ext>
            </p:extLst>
          </p:nvPr>
        </p:nvGraphicFramePr>
        <p:xfrm>
          <a:off x="540000" y="4580061"/>
          <a:ext cx="3311525" cy="1901952"/>
        </p:xfrm>
        <a:graphic>
          <a:graphicData uri="http://schemas.openxmlformats.org/drawingml/2006/table">
            <a:tbl>
              <a:tblPr/>
              <a:tblGrid>
                <a:gridCol w="3311525">
                  <a:extLst>
                    <a:ext uri="{9D8B030D-6E8A-4147-A177-3AD203B41FA5}">
                      <a16:colId xmlns:a16="http://schemas.microsoft.com/office/drawing/2014/main" val="1059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主视图相同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8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左视图相同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8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俯视图相同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8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三种视图都不相同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88"/>
                  </a:ext>
                </a:extLst>
              </a:tr>
            </a:tbl>
          </a:graphicData>
        </a:graphic>
      </p:graphicFrame>
      <p:pic>
        <p:nvPicPr>
          <p:cNvPr id="14455" name="yt_image_14455_skip" title="H_113.49">
            <a:extLst>
              <a:ext uri="">
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945282" y="4580061"/>
            <a:ext cx="1704576" cy="14413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BC525DBD-6E26-3D29-5111-6C0B7D9D6D7D}"/>
              </a:ext>
            </a:extLst>
          </p:cNvPr>
          <p:cNvSpPr txBox="1"/>
          <p:nvPr/>
        </p:nvSpPr>
        <p:spPr>
          <a:xfrm>
            <a:off x="8146189" y="1149809"/>
            <a:ext cx="383286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300F8B5-9415-EF26-2AF6-7CA20007179D}"/>
              </a:ext>
            </a:extLst>
          </p:cNvPr>
          <p:cNvSpPr txBox="1"/>
          <p:nvPr/>
        </p:nvSpPr>
        <p:spPr>
          <a:xfrm>
            <a:off x="1516908" y="4042448"/>
            <a:ext cx="383286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58" name="yt_shape_14458"/>
          <p:cNvSpPr txBox="1"/>
          <p:nvPr/>
        </p:nvSpPr>
        <p:spPr>
          <a:xfrm>
            <a:off x="540119" y="2888160"/>
            <a:ext cx="11111999" cy="91550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圆锥的主视图与左视图都是边长为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的等边三角形，则圆锥的侧面展开图中扇形的圆心角是（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白正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白正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4459" name="yt_table_14459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24423280"/>
              </p:ext>
            </p:extLst>
          </p:nvPr>
        </p:nvGraphicFramePr>
        <p:xfrm>
          <a:off x="540000" y="3854455"/>
          <a:ext cx="8451216" cy="475488"/>
        </p:xfrm>
        <a:graphic>
          <a:graphicData uri="http://schemas.openxmlformats.org/drawingml/2006/table">
            <a:tbl>
              <a:tblPr/>
              <a:tblGrid>
                <a:gridCol w="2240280">
                  <a:extLst>
                    <a:ext uri="{9D8B030D-6E8A-4147-A177-3AD203B41FA5}">
                      <a16:colId xmlns:a16="http://schemas.microsoft.com/office/drawing/2014/main" val="10591"/>
                    </a:ext>
                  </a:extLst>
                </a:gridCol>
                <a:gridCol w="2375218">
                  <a:extLst>
                    <a:ext uri="{9D8B030D-6E8A-4147-A177-3AD203B41FA5}">
                      <a16:colId xmlns:a16="http://schemas.microsoft.com/office/drawing/2014/main" val="10592"/>
                    </a:ext>
                  </a:extLst>
                </a:gridCol>
                <a:gridCol w="2375218">
                  <a:extLst>
                    <a:ext uri="{9D8B030D-6E8A-4147-A177-3AD203B41FA5}">
                      <a16:colId xmlns:a16="http://schemas.microsoft.com/office/drawing/2014/main" val="10593"/>
                    </a:ext>
                  </a:extLst>
                </a:gridCol>
                <a:gridCol w="1460500">
                  <a:extLst>
                    <a:ext uri="{9D8B030D-6E8A-4147-A177-3AD203B41FA5}">
                      <a16:colId xmlns:a16="http://schemas.microsoft.com/office/drawing/2014/main" val="1059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A.90°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B.120°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C.150°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D.180°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89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40AEC0EF-BE0C-73EB-4A3A-A4B069DD1A40}"/>
              </a:ext>
            </a:extLst>
          </p:cNvPr>
          <p:cNvSpPr txBox="1"/>
          <p:nvPr/>
        </p:nvSpPr>
        <p:spPr>
          <a:xfrm>
            <a:off x="2126508" y="3316843"/>
            <a:ext cx="400748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61" name="yt_shape_14461"/>
          <p:cNvSpPr txBox="1"/>
          <p:nvPr/>
        </p:nvSpPr>
        <p:spPr>
          <a:xfrm>
            <a:off x="540000" y="1764834"/>
            <a:ext cx="4770537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二、填空题（每小题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分，共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分）</a:t>
            </a:r>
          </a:p>
        </p:txBody>
      </p:sp>
      <p:sp>
        <p:nvSpPr>
          <p:cNvPr id="14462" name="yt_shape_14462"/>
          <p:cNvSpPr txBox="1"/>
          <p:nvPr/>
        </p:nvSpPr>
        <p:spPr>
          <a:xfrm>
            <a:off x="540119" y="2250998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如图所示，两根木杆在地面上的影子，一根影子方向为正东方，另一根影子方向为正西方，那么这是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中心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投影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4466" name="yt_shape_14466"/>
          <p:cNvSpPr txBox="1"/>
          <p:nvPr/>
        </p:nvSpPr>
        <p:spPr>
          <a:xfrm>
            <a:off x="540000" y="5130514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4463" name="yt_shape_14463" title="H_135.22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4950412" y="3362797"/>
            <a:ext cx="2291175" cy="1717308"/>
            <a:chOff x="0" y="0"/>
            <a:chExt cx="2291175" cy="1717308"/>
          </a:xfrm>
        </p:grpSpPr>
        <p:pic>
          <p:nvPicPr>
            <p:cNvPr id="2" name="yt_image_14463">
              <a:extLs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291175" cy="132130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465" name="yt_shape_14465"/>
            <p:cNvSpPr txBox="1"/>
            <p:nvPr/>
          </p:nvSpPr>
          <p:spPr>
            <a:xfrm>
              <a:off x="612306" y="1357308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7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E74966A3-A645-A71C-471E-87ABD16D4D29}"/>
              </a:ext>
            </a:extLst>
          </p:cNvPr>
          <p:cNvSpPr txBox="1"/>
          <p:nvPr/>
        </p:nvSpPr>
        <p:spPr>
          <a:xfrm>
            <a:off x="3498108" y="2679680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中心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67" name="yt_shape_14467"/>
          <p:cNvSpPr txBox="1"/>
          <p:nvPr/>
        </p:nvSpPr>
        <p:spPr>
          <a:xfrm>
            <a:off x="540120" y="916252"/>
            <a:ext cx="10236336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将如图所示的正方体的展开图重新折叠成正方体后，和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应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字相对的面上的汉字是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静</a:t>
            </a:r>
            <a:r>
              <a:rPr lang="zh-CN" altLang="zh-CN" sz="2400" b="0" i="0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4471" name="yt_shape_14471"/>
          <p:cNvSpPr txBox="1"/>
          <p:nvPr/>
        </p:nvSpPr>
        <p:spPr>
          <a:xfrm>
            <a:off x="540000" y="3609500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4468" name="yt_shape_14468" title="H_120.55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342056" y="2028051"/>
            <a:ext cx="1507887" cy="1530999"/>
            <a:chOff x="0" y="0"/>
            <a:chExt cx="1507887" cy="1530999"/>
          </a:xfrm>
        </p:grpSpPr>
        <p:pic>
          <p:nvPicPr>
            <p:cNvPr id="2" name="yt_image_14468">
              <a:extLs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507887" cy="113499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470" name="yt_shape_14470"/>
            <p:cNvSpPr txBox="1"/>
            <p:nvPr/>
          </p:nvSpPr>
          <p:spPr>
            <a:xfrm>
              <a:off x="220662" y="1170999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8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14472" name="yt_shape_14472"/>
          <p:cNvSpPr txBox="1"/>
          <p:nvPr/>
        </p:nvSpPr>
        <p:spPr>
          <a:xfrm>
            <a:off x="540119" y="3982940"/>
            <a:ext cx="11532350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对于如图所示的长方体（单位：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），其左视图的面积比俯视图的面积大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mm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4473" name="yt_image_14473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55974" y="5094739"/>
            <a:ext cx="880050" cy="12070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76FF2C37-C98B-BEE3-65EF-36FED22EDEC6}"/>
              </a:ext>
            </a:extLst>
          </p:cNvPr>
          <p:cNvSpPr txBox="1"/>
          <p:nvPr/>
        </p:nvSpPr>
        <p:spPr>
          <a:xfrm>
            <a:off x="2279576" y="1281555"/>
            <a:ext cx="484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静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8DFCCA7-1D61-A3DC-528D-F65C0D89AD05}"/>
              </a:ext>
            </a:extLst>
          </p:cNvPr>
          <p:cNvSpPr txBox="1"/>
          <p:nvPr/>
        </p:nvSpPr>
        <p:spPr>
          <a:xfrm>
            <a:off x="1059708" y="4411622"/>
            <a:ext cx="332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75" name="yt_shape_14475"/>
          <p:cNvSpPr txBox="1"/>
          <p:nvPr/>
        </p:nvSpPr>
        <p:spPr>
          <a:xfrm>
            <a:off x="540119" y="151807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如图是由棱长都为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的正方体搭成的积木的三视图，则搭成该积木的正方体的个数是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4476" name="yt_image_14476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73552" y="2578885"/>
            <a:ext cx="3444895" cy="8938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478" name="yt_shape_14478"/>
          <p:cNvSpPr txBox="1"/>
          <p:nvPr/>
        </p:nvSpPr>
        <p:spPr>
          <a:xfrm>
            <a:off x="540119" y="3574287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以下三组图形都是由四个等边三角形组成的，其中能折成多面体的选项序号是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①③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4479" name="yt_image_14479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44424" y="4520952"/>
            <a:ext cx="3903150" cy="10138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F363FBCC-6415-65F9-F541-4B5C97315CCF}"/>
              </a:ext>
            </a:extLst>
          </p:cNvPr>
          <p:cNvSpPr txBox="1"/>
          <p:nvPr/>
        </p:nvSpPr>
        <p:spPr>
          <a:xfrm>
            <a:off x="1364508" y="1946754"/>
            <a:ext cx="332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AA58E1D-04F6-0144-8594-22D2EE74C2F3}"/>
              </a:ext>
            </a:extLst>
          </p:cNvPr>
          <p:cNvSpPr txBox="1"/>
          <p:nvPr/>
        </p:nvSpPr>
        <p:spPr>
          <a:xfrm>
            <a:off x="1059708" y="4002969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①③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81" name="yt_shape_14481"/>
          <p:cNvSpPr txBox="1"/>
          <p:nvPr/>
        </p:nvSpPr>
        <p:spPr>
          <a:xfrm>
            <a:off x="540000" y="2643370"/>
            <a:ext cx="985045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一个几何体的三视图如图所示，则这个几何体的表面积为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15π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4482" name="yt_image_14482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5629" y="3284984"/>
            <a:ext cx="4040742" cy="12995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B49FF3C4-6D14-19B6-B6F0-9ED4F868208A}"/>
              </a:ext>
            </a:extLst>
          </p:cNvPr>
          <p:cNvSpPr txBox="1"/>
          <p:nvPr/>
        </p:nvSpPr>
        <p:spPr>
          <a:xfrm>
            <a:off x="8755789" y="2596564"/>
            <a:ext cx="124847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15π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84" name="yt_shape_14484"/>
          <p:cNvSpPr txBox="1"/>
          <p:nvPr/>
        </p:nvSpPr>
        <p:spPr>
          <a:xfrm>
            <a:off x="540000" y="900000"/>
            <a:ext cx="3077766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三、解答题（共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分）</a:t>
            </a:r>
          </a:p>
        </p:txBody>
      </p:sp>
      <p:sp>
        <p:nvSpPr>
          <p:cNvPr id="14485" name="yt_shape_14485"/>
          <p:cNvSpPr txBox="1"/>
          <p:nvPr/>
        </p:nvSpPr>
        <p:spPr>
          <a:xfrm>
            <a:off x="540000" y="1386164"/>
            <a:ext cx="6694140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分）画出下面物体（正三棱柱）的正投影：</a:t>
            </a:r>
          </a:p>
        </p:txBody>
      </p:sp>
      <p:pic>
        <p:nvPicPr>
          <p:cNvPr id="14486" name="yt_image_14486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23775" y="2024692"/>
            <a:ext cx="1344448" cy="14321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488" name="yt_shape_14488"/>
          <p:cNvSpPr txBox="1"/>
          <p:nvPr/>
        </p:nvSpPr>
        <p:spPr>
          <a:xfrm>
            <a:off x="540000" y="3507343"/>
            <a:ext cx="5847755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）投影线由物体前方射到后方；（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分）</a:t>
            </a:r>
          </a:p>
        </p:txBody>
      </p:sp>
      <p:sp>
        <p:nvSpPr>
          <p:cNvPr id="14489" name="yt_shape_14489"/>
          <p:cNvSpPr txBox="1"/>
          <p:nvPr/>
        </p:nvSpPr>
        <p:spPr>
          <a:xfrm>
            <a:off x="540000" y="3993507"/>
            <a:ext cx="5847755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）投影线由物体左方射到右方；（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分）</a:t>
            </a:r>
          </a:p>
        </p:txBody>
      </p:sp>
      <p:sp>
        <p:nvSpPr>
          <p:cNvPr id="14490" name="yt_shape_14490"/>
          <p:cNvSpPr txBox="1"/>
          <p:nvPr/>
        </p:nvSpPr>
        <p:spPr>
          <a:xfrm>
            <a:off x="540000" y="4479671"/>
            <a:ext cx="5616922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）投影线由物体上方射到下方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分）</a:t>
            </a:r>
          </a:p>
        </p:txBody>
      </p:sp>
      <p:sp>
        <p:nvSpPr>
          <p:cNvPr id="14491" name="yt_shape_14491"/>
          <p:cNvSpPr txBox="1"/>
          <p:nvPr/>
        </p:nvSpPr>
        <p:spPr>
          <a:xfrm>
            <a:off x="540000" y="4965835"/>
            <a:ext cx="4693593" cy="166590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解：</a:t>
            </a:r>
            <a:r>
              <a:rPr lang="zh-CN" altLang="zh-CN" sz="9250" b="0" i="0" u="none">
                <a:noFill/>
                <a:effectLst/>
                <a:latin typeface="Times New Roman" pitchFamily="92"/>
                <a:ea typeface="Times New Roman" pitchFamily="92"/>
                <a:cs typeface="宋体" pitchFamily="92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                                   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</p:txBody>
      </p:sp>
      <p:pic>
        <p:nvPicPr>
          <p:cNvPr id="3" name="yt_shape_1697709653193">
            <a:extLst>
              <a:ext uri="{FF2B5EF4-FFF2-40B4-BE49-F238E27FC236}">
                <a16:creationId xmlns:a16="http://schemas.microsoft.com/office/drawing/2014/main" id="{E0080964-5C9D-AF71-7395-2BF5C99E8D4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75" r="78271"/>
          <a:stretch/>
        </p:blipFill>
        <p:spPr>
          <a:xfrm>
            <a:off x="3897725" y="4915047"/>
            <a:ext cx="864096" cy="1649794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395CD96A-A164-517B-995D-4DA1AFB86474}"/>
              </a:ext>
            </a:extLst>
          </p:cNvPr>
          <p:cNvSpPr txBox="1"/>
          <p:nvPr/>
        </p:nvSpPr>
        <p:spPr>
          <a:xfrm>
            <a:off x="593800" y="3839199"/>
            <a:ext cx="2477659" cy="1190599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解：</a:t>
            </a:r>
            <a:r>
              <a:rPr kumimoji="0" lang="zh-CN" altLang="zh-CN" sz="9250" b="0" i="0" strike="noStrike" kern="1200" cap="none" spc="0" normalizeH="0" baseline="0" noProof="0" dirty="0">
                <a:ln>
                  <a:noFill/>
                </a:ln>
                <a:noFill/>
                <a:effectLst/>
                <a:uLnTx/>
                <a:uFillTx/>
                <a:latin typeface="Times New Roman" pitchFamily="92"/>
                <a:ea typeface="Times New Roman" pitchFamily="92"/>
                <a:cs typeface="宋体" pitchFamily="92"/>
                <a:sym typeface="Finished"/>
              </a:rPr>
              <a:t>⁠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                                   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noFill/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endParaRPr lang="zh-CN" altLang="en-US" dirty="0">
              <a:solidFill>
                <a:srgbClr val="FF0000"/>
              </a:solidFill>
            </a:endParaRPr>
          </a:p>
        </p:txBody>
      </p:sp>
      <p:pic>
        <p:nvPicPr>
          <p:cNvPr id="4" name="yt_shape_1697709653193">
            <a:extLst>
              <a:ext uri="{FF2B5EF4-FFF2-40B4-BE49-F238E27FC236}">
                <a16:creationId xmlns:a16="http://schemas.microsoft.com/office/drawing/2014/main" id="{8CADE1A2-3E27-0560-464B-4A5B7B09734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755" r="30308"/>
          <a:stretch/>
        </p:blipFill>
        <p:spPr>
          <a:xfrm>
            <a:off x="5259709" y="4915047"/>
            <a:ext cx="1632031" cy="1649794"/>
          </a:xfrm>
          <a:prstGeom prst="rect">
            <a:avLst/>
          </a:prstGeom>
        </p:spPr>
      </p:pic>
      <p:pic>
        <p:nvPicPr>
          <p:cNvPr id="5" name="yt_shape_1697709653193">
            <a:extLst>
              <a:ext uri="{FF2B5EF4-FFF2-40B4-BE49-F238E27FC236}">
                <a16:creationId xmlns:a16="http://schemas.microsoft.com/office/drawing/2014/main" id="{D298862A-150F-109C-3B45-78B7BF1DAA0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074"/>
          <a:stretch/>
        </p:blipFill>
        <p:spPr>
          <a:xfrm>
            <a:off x="7389628" y="4915047"/>
            <a:ext cx="853295" cy="1649794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1321</Words>
  <Application>Microsoft Office PowerPoint</Application>
  <PresentationFormat>宽屏</PresentationFormat>
  <Paragraphs>90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27" baseType="lpstr">
      <vt:lpstr>白正</vt:lpstr>
      <vt:lpstr>等线</vt:lpstr>
      <vt:lpstr>等线 Light</vt:lpstr>
      <vt:lpstr>黑体</vt:lpstr>
      <vt:lpstr>华文行楷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zh ao</cp:lastModifiedBy>
  <cp:revision>42</cp:revision>
  <dcterms:created xsi:type="dcterms:W3CDTF">2023-05-05T05:33:04Z</dcterms:created>
  <dcterms:modified xsi:type="dcterms:W3CDTF">2023-10-20T04:38:59Z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