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6" r:id="rId6"/>
    <p:sldId id="378" r:id="rId7"/>
    <p:sldId id="380" r:id="rId8"/>
    <p:sldId id="381" r:id="rId9"/>
    <p:sldId id="383" r:id="rId10"/>
    <p:sldId id="385" r:id="rId11"/>
    <p:sldId id="386" r:id="rId12"/>
    <p:sldId id="387" r:id="rId13"/>
    <p:sldId id="388" r:id="rId14"/>
    <p:sldId id="394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bin"/><Relationship Id="rId5" Type="http://schemas.openxmlformats.org/officeDocument/2006/relationships/image" Target="../media/image29.bin"/><Relationship Id="rId4" Type="http://schemas.openxmlformats.org/officeDocument/2006/relationships/image" Target="../media/image34.png"/><Relationship Id="rId9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yt_shape_11286"/>
          <p:cNvSpPr txBox="1"/>
          <p:nvPr/>
        </p:nvSpPr>
        <p:spPr>
          <a:xfrm>
            <a:off x="540000" y="2566233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85" name="yt_image_112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623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8" name="yt_shape_11288"/>
          <p:cNvSpPr txBox="1"/>
          <p:nvPr/>
        </p:nvSpPr>
        <p:spPr>
          <a:xfrm>
            <a:off x="540119" y="3263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相似三角形对应高的比，对应中线的比与对应角平分线的比都等于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，即相似三角形对应线段的比等于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89" name="yt_shape_11289"/>
          <p:cNvSpPr txBox="1"/>
          <p:nvPr/>
        </p:nvSpPr>
        <p:spPr>
          <a:xfrm>
            <a:off x="540000" y="4223251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相似三角形的周长之比等于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，面积之比等于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相似比的平方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BC751A-8755-3698-09CC-1E1A64C06352}"/>
              </a:ext>
            </a:extLst>
          </p:cNvPr>
          <p:cNvSpPr txBox="1"/>
          <p:nvPr/>
        </p:nvSpPr>
        <p:spPr>
          <a:xfrm>
            <a:off x="9822707" y="32170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A303F6-5EF4-0A9C-B387-072975EAB4FA}"/>
              </a:ext>
            </a:extLst>
          </p:cNvPr>
          <p:cNvSpPr txBox="1"/>
          <p:nvPr/>
        </p:nvSpPr>
        <p:spPr>
          <a:xfrm>
            <a:off x="5022108" y="36924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542F51-9D3F-7796-74E0-C9C0AC40B6BB}"/>
              </a:ext>
            </a:extLst>
          </p:cNvPr>
          <p:cNvSpPr txBox="1"/>
          <p:nvPr/>
        </p:nvSpPr>
        <p:spPr>
          <a:xfrm>
            <a:off x="4640989" y="417644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EA5819-E0FF-73D4-5FEB-4F0ED0EF426F}"/>
              </a:ext>
            </a:extLst>
          </p:cNvPr>
          <p:cNvSpPr txBox="1"/>
          <p:nvPr/>
        </p:nvSpPr>
        <p:spPr>
          <a:xfrm>
            <a:off x="8298589" y="417644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相似比的平方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9" name="yt_shape_11339"/>
              <p:cNvSpPr txBox="1"/>
              <p:nvPr/>
            </p:nvSpPr>
            <p:spPr>
              <a:xfrm>
                <a:off x="540119" y="1901630"/>
                <a:ext cx="11111999" cy="14456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（武汉市中考）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平分等边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的面积，折叠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的式子表示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9" name="yt_shape_11339" descr="{&quot;rangeId&quot;:1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01630"/>
                <a:ext cx="11111999" cy="1445652"/>
              </a:xfrm>
              <a:prstGeom prst="rect">
                <a:avLst/>
              </a:prstGeom>
              <a:blipFill>
                <a:blip r:embed="rId2"/>
                <a:stretch>
                  <a:fillRect l="-1701" t="-3797" r="-165" b="-11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41" name="yt_image_1134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349" y="3550434"/>
            <a:ext cx="1651300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F745E1-2973-5010-299E-D692A7D0CA6F}"/>
                  </a:ext>
                </a:extLst>
              </p:cNvPr>
              <p:cNvSpPr txBox="1"/>
              <p:nvPr/>
            </p:nvSpPr>
            <p:spPr>
              <a:xfrm>
                <a:off x="1059708" y="2724850"/>
                <a:ext cx="1408113" cy="5743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, 'mathAnswerShape': 1, 'pageBreak': True}">
                <a:extLst>
                  <a:ext uri="{FF2B5EF4-FFF2-40B4-BE49-F238E27FC236}">
                    <a16:creationId xmlns:a16="http://schemas.microsoft.com/office/drawing/2014/main" id="{4FF745E1-2973-5010-299E-D692A7D0CA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724850"/>
                <a:ext cx="1408113" cy="574307"/>
              </a:xfrm>
              <a:prstGeom prst="rect">
                <a:avLst/>
              </a:prstGeom>
              <a:blipFill>
                <a:blip r:embed="rId4"/>
                <a:stretch>
                  <a:fillRect l="-6926" b="-24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3" name="yt_shape_11343"/>
          <p:cNvSpPr txBox="1"/>
          <p:nvPr/>
        </p:nvSpPr>
        <p:spPr>
          <a:xfrm>
            <a:off x="479376" y="692696"/>
            <a:ext cx="1146053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边上的点，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的中线，已知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344" name="yt_image_113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772816"/>
            <a:ext cx="1658532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346">
                <a:extLst>
                  <a:ext uri="{FF2B5EF4-FFF2-40B4-BE49-F238E27FC236}">
                    <a16:creationId xmlns:a16="http://schemas.microsoft.com/office/drawing/2014/main" id="{0517BFB0-6270-C6C0-AF0F-EE592A920590}"/>
                  </a:ext>
                </a:extLst>
              </p:cNvPr>
              <p:cNvSpPr txBox="1"/>
              <p:nvPr/>
            </p:nvSpPr>
            <p:spPr>
              <a:xfrm>
                <a:off x="479376" y="1629715"/>
                <a:ext cx="5674630" cy="41944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的中线，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346">
                <a:extLst>
                  <a:ext uri="{FF2B5EF4-FFF2-40B4-BE49-F238E27FC236}">
                    <a16:creationId xmlns:a16="http://schemas.microsoft.com/office/drawing/2014/main" id="{0517BFB0-6270-C6C0-AF0F-EE592A9205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629715"/>
                <a:ext cx="5674630" cy="4194418"/>
              </a:xfrm>
              <a:prstGeom prst="rect">
                <a:avLst/>
              </a:prstGeom>
              <a:blipFill>
                <a:blip r:embed="rId3"/>
                <a:stretch>
                  <a:fillRect l="-3330" t="-1163" r="-2363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DCA54FB-5EE4-CB53-61B1-0317451BD102}"/>
              </a:ext>
            </a:extLst>
          </p:cNvPr>
          <p:cNvSpPr txBox="1"/>
          <p:nvPr/>
        </p:nvSpPr>
        <p:spPr>
          <a:xfrm>
            <a:off x="389365" y="1582909"/>
            <a:ext cx="343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3B6FE3-9213-19CD-D46E-B7E00283166B}"/>
              </a:ext>
            </a:extLst>
          </p:cNvPr>
          <p:cNvSpPr txBox="1"/>
          <p:nvPr/>
        </p:nvSpPr>
        <p:spPr>
          <a:xfrm>
            <a:off x="389365" y="2058397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3CD51C-9988-9408-EF8E-1503F088B08D}"/>
              </a:ext>
            </a:extLst>
          </p:cNvPr>
          <p:cNvSpPr txBox="1"/>
          <p:nvPr/>
        </p:nvSpPr>
        <p:spPr>
          <a:xfrm>
            <a:off x="389365" y="2533885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914DD2-9427-B59B-9580-DF43B64F9DCD}"/>
              </a:ext>
            </a:extLst>
          </p:cNvPr>
          <p:cNvSpPr txBox="1"/>
          <p:nvPr/>
        </p:nvSpPr>
        <p:spPr>
          <a:xfrm>
            <a:off x="389365" y="3009373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4D430F-BC79-9AC9-935B-3C3F68DDD6E2}"/>
              </a:ext>
            </a:extLst>
          </p:cNvPr>
          <p:cNvSpPr txBox="1"/>
          <p:nvPr/>
        </p:nvSpPr>
        <p:spPr>
          <a:xfrm>
            <a:off x="389365" y="3484861"/>
            <a:ext cx="579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9367627-1BDB-DD4F-3094-C0FAFE706319}"/>
                  </a:ext>
                </a:extLst>
              </p:cNvPr>
              <p:cNvSpPr txBox="1"/>
              <p:nvPr/>
            </p:nvSpPr>
            <p:spPr>
              <a:xfrm>
                <a:off x="389365" y="3960349"/>
                <a:ext cx="147637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9367627-1BDB-DD4F-3094-C0FAFE7063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960349"/>
                <a:ext cx="1476376" cy="772110"/>
              </a:xfrm>
              <a:prstGeom prst="rect">
                <a:avLst/>
              </a:prstGeom>
              <a:blipFill>
                <a:blip r:embed="rId4"/>
                <a:stretch>
                  <a:fillRect l="-6612" r="-66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C6F6C43-5E25-6BAF-FE00-75E7FF6BD393}"/>
                  </a:ext>
                </a:extLst>
              </p:cNvPr>
              <p:cNvSpPr txBox="1"/>
              <p:nvPr/>
            </p:nvSpPr>
            <p:spPr>
              <a:xfrm>
                <a:off x="389365" y="4638847"/>
                <a:ext cx="1276732" cy="7671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C6F6C43-5E25-6BAF-FE00-75E7FF6BD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638847"/>
                <a:ext cx="1276732" cy="767156"/>
              </a:xfrm>
              <a:prstGeom prst="rect">
                <a:avLst/>
              </a:prstGeom>
              <a:blipFill>
                <a:blip r:embed="rId5"/>
                <a:stretch>
                  <a:fillRect l="-7656" r="-76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9D90AA7-FD06-8143-8BB6-FB0C4C0E9B1A}"/>
              </a:ext>
            </a:extLst>
          </p:cNvPr>
          <p:cNvSpPr txBox="1"/>
          <p:nvPr/>
        </p:nvSpPr>
        <p:spPr>
          <a:xfrm>
            <a:off x="389365" y="5312391"/>
            <a:ext cx="1778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9" name="yt_shape_11349"/>
          <p:cNvSpPr txBox="1"/>
          <p:nvPr/>
        </p:nvSpPr>
        <p:spPr>
          <a:xfrm>
            <a:off x="540000" y="90000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48" name="yt_image_11348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51" name="yt_shape_11351"/>
              <p:cNvSpPr txBox="1"/>
              <p:nvPr/>
            </p:nvSpPr>
            <p:spPr>
              <a:xfrm>
                <a:off x="540119" y="1546795"/>
                <a:ext cx="11111999" cy="112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推理能力）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xOy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351" name="yt_shape_11351" descr="{&quot;rangeId&quot;:2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795"/>
                <a:ext cx="11111999" cy="1128707"/>
              </a:xfrm>
              <a:prstGeom prst="rect">
                <a:avLst/>
              </a:prstGeom>
              <a:blipFill>
                <a:blip r:embed="rId3"/>
                <a:stretch>
                  <a:fillRect l="-1701" t="-4865" r="-49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53" name="yt_image_1135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2098" y="2560248"/>
            <a:ext cx="2707803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5" name="yt_shape_11355"/>
          <p:cNvSpPr txBox="1"/>
          <p:nvPr/>
        </p:nvSpPr>
        <p:spPr>
          <a:xfrm>
            <a:off x="540951" y="4760443"/>
            <a:ext cx="456535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）直接写出直线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的解析式；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2CC41E5-F407-4330-496D-4A6BD4A814EE}"/>
                  </a:ext>
                </a:extLst>
              </p:cNvPr>
              <p:cNvSpPr txBox="1"/>
              <p:nvPr/>
            </p:nvSpPr>
            <p:spPr>
              <a:xfrm>
                <a:off x="569522" y="5085184"/>
                <a:ext cx="5328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2CC41E5-F407-4330-496D-4A6BD4A81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522" y="5085184"/>
                <a:ext cx="5328348" cy="726326"/>
              </a:xfrm>
              <a:prstGeom prst="rect">
                <a:avLst/>
              </a:prstGeom>
              <a:blipFill>
                <a:blip r:embed="rId5"/>
                <a:stretch>
                  <a:fillRect l="-1716" r="-194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9E8294-D3D1-C367-E713-81A0D1F5F274}"/>
              </a:ext>
            </a:extLst>
          </p:cNvPr>
          <p:cNvSpPr txBox="1"/>
          <p:nvPr/>
        </p:nvSpPr>
        <p:spPr>
          <a:xfrm>
            <a:off x="449989" y="1708615"/>
            <a:ext cx="7485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轴的交点为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13B4F2-BE74-BDA5-6EC0-520871E04D92}"/>
              </a:ext>
            </a:extLst>
          </p:cNvPr>
          <p:cNvSpPr txBox="1"/>
          <p:nvPr/>
        </p:nvSpPr>
        <p:spPr>
          <a:xfrm>
            <a:off x="449989" y="2184103"/>
            <a:ext cx="503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61FF59-F03F-18DC-FD00-CE0EFC919833}"/>
                  </a:ext>
                </a:extLst>
              </p:cNvPr>
              <p:cNvSpPr txBox="1"/>
              <p:nvPr/>
            </p:nvSpPr>
            <p:spPr>
              <a:xfrm>
                <a:off x="5442069" y="2119451"/>
                <a:ext cx="358882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61FF59-F03F-18DC-FD00-CE0EFC9198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2069" y="2119451"/>
                <a:ext cx="3588829" cy="630441"/>
              </a:xfrm>
              <a:prstGeom prst="rect">
                <a:avLst/>
              </a:prstGeom>
              <a:blipFill>
                <a:blip r:embed="rId2"/>
                <a:stretch>
                  <a:fillRect l="-2721" r="-2891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1E7123-1C32-9263-2345-28804F21AF5B}"/>
                  </a:ext>
                </a:extLst>
              </p:cNvPr>
              <p:cNvSpPr txBox="1"/>
              <p:nvPr/>
            </p:nvSpPr>
            <p:spPr>
              <a:xfrm>
                <a:off x="449988" y="2468653"/>
                <a:ext cx="31375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1E7123-1C32-9263-2345-28804F21AF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2468653"/>
                <a:ext cx="3137599" cy="765061"/>
              </a:xfrm>
              <a:prstGeom prst="rect">
                <a:avLst/>
              </a:prstGeom>
              <a:blipFill>
                <a:blip r:embed="rId3"/>
                <a:stretch>
                  <a:fillRect l="-3107" r="-291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373E83C-0AAC-0C50-C676-92F876678525}"/>
              </a:ext>
            </a:extLst>
          </p:cNvPr>
          <p:cNvSpPr txBox="1"/>
          <p:nvPr/>
        </p:nvSpPr>
        <p:spPr>
          <a:xfrm>
            <a:off x="446470" y="3034442"/>
            <a:ext cx="581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79E698-56E9-2827-0280-D3365DD5FE0F}"/>
              </a:ext>
            </a:extLst>
          </p:cNvPr>
          <p:cNvSpPr txBox="1"/>
          <p:nvPr/>
        </p:nvSpPr>
        <p:spPr>
          <a:xfrm>
            <a:off x="6047199" y="3056689"/>
            <a:ext cx="289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6F7138-6D30-0812-26DA-2CC15349D0ED}"/>
              </a:ext>
            </a:extLst>
          </p:cNvPr>
          <p:cNvSpPr txBox="1"/>
          <p:nvPr/>
        </p:nvSpPr>
        <p:spPr>
          <a:xfrm>
            <a:off x="446470" y="3465562"/>
            <a:ext cx="488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8D78EF6-811D-1B3D-8F45-83DDE4FBC982}"/>
                  </a:ext>
                </a:extLst>
              </p:cNvPr>
              <p:cNvSpPr txBox="1"/>
              <p:nvPr/>
            </p:nvSpPr>
            <p:spPr>
              <a:xfrm>
                <a:off x="446470" y="3640636"/>
                <a:ext cx="5285971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 hangingPunct="0">
                  <a:lnSpc>
                    <a:spcPct val="129999"/>
                  </a:lnSpc>
                  <a:defRPr/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𝐵𝑂𝐷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dirty="0">
                    <a:solidFill>
                      <a:srgbClr val="FF0000"/>
                    </a:solidFill>
                    <a:latin typeface="白正" pitchFamily="12"/>
                    <a:ea typeface="宋体" pitchFamily="12"/>
                    <a:cs typeface="宋体" pitchFamily="12"/>
                  </a:rPr>
                  <a:t> 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8D78EF6-811D-1B3D-8F45-83DDE4FBC9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70" y="3640636"/>
                <a:ext cx="5285971" cy="1080910"/>
              </a:xfrm>
              <a:prstGeom prst="rect">
                <a:avLst/>
              </a:prstGeom>
              <a:blipFill>
                <a:blip r:embed="rId4"/>
                <a:stretch>
                  <a:fillRect l="-1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741BB99A-B2DC-DA72-7A63-2C556D3A215E}"/>
              </a:ext>
            </a:extLst>
          </p:cNvPr>
          <p:cNvSpPr txBox="1"/>
          <p:nvPr/>
        </p:nvSpPr>
        <p:spPr>
          <a:xfrm>
            <a:off x="4943872" y="3993382"/>
            <a:ext cx="3213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1356">
            <a:extLst>
              <a:ext uri="{FF2B5EF4-FFF2-40B4-BE49-F238E27FC236}">
                <a16:creationId xmlns:a16="http://schemas.microsoft.com/office/drawing/2014/main" id="{5E34509A-5056-2295-73BD-A342BC3437AF}"/>
              </a:ext>
            </a:extLst>
          </p:cNvPr>
          <p:cNvSpPr txBox="1"/>
          <p:nvPr/>
        </p:nvSpPr>
        <p:spPr>
          <a:xfrm>
            <a:off x="540000" y="8322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上一动点（不与点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重合），当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" name="yt_image_11353">
            <a:extLst>
              <a:ext uri="{FF2B5EF4-FFF2-40B4-BE49-F238E27FC236}">
                <a16:creationId xmlns:a16="http://schemas.microsoft.com/office/drawing/2014/main" id="{C5750247-9256-C407-EC09-9A8DE0935493}"/>
              </a:ex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75403" y="1655923"/>
            <a:ext cx="2276596" cy="184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yt_image_11365">
            <a:extLst>
              <a:ext uri="{FF2B5EF4-FFF2-40B4-BE49-F238E27FC236}">
                <a16:creationId xmlns:a16="http://schemas.microsoft.com/office/drawing/2014/main" id="{D61B0A75-FB16-7EC6-59EC-799145B3868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24392" y="3510009"/>
            <a:ext cx="1907706" cy="148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E0B07D7E-C202-90F1-F2B7-D675BBF802CD}"/>
              </a:ext>
            </a:extLst>
          </p:cNvPr>
          <p:cNvSpPr txBox="1"/>
          <p:nvPr/>
        </p:nvSpPr>
        <p:spPr>
          <a:xfrm>
            <a:off x="449989" y="4616655"/>
            <a:ext cx="503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C649FD3-D7EA-20B0-FA13-C97B2E2C2A9F}"/>
                  </a:ext>
                </a:extLst>
              </p:cNvPr>
              <p:cNvSpPr txBox="1"/>
              <p:nvPr/>
            </p:nvSpPr>
            <p:spPr>
              <a:xfrm>
                <a:off x="473047" y="4851146"/>
                <a:ext cx="5141955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 hangingPunct="0">
                  <a:lnSpc>
                    <a:spcPct val="129999"/>
                  </a:lnSpc>
                  <a:defRPr/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𝐵𝑂𝐷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dirty="0">
                    <a:solidFill>
                      <a:srgbClr val="FF0000"/>
                    </a:solidFill>
                    <a:latin typeface="白正" pitchFamily="12"/>
                    <a:ea typeface="宋体" pitchFamily="12"/>
                    <a:cs typeface="宋体" pitchFamily="12"/>
                  </a:rPr>
                  <a:t> 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48" charset="0"/>
                      </a:rPr>
                      <m:t> </m:t>
                    </m:r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C649FD3-D7EA-20B0-FA13-C97B2E2C2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47" y="4851146"/>
                <a:ext cx="5141955" cy="1080910"/>
              </a:xfrm>
              <a:prstGeom prst="rect">
                <a:avLst/>
              </a:prstGeom>
              <a:blipFill>
                <a:blip r:embed="rId7"/>
                <a:stretch>
                  <a:fillRect l="-1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F40D038-16E2-295D-E186-4CC2C6F30857}"/>
                  </a:ext>
                </a:extLst>
              </p:cNvPr>
              <p:cNvSpPr txBox="1"/>
              <p:nvPr/>
            </p:nvSpPr>
            <p:spPr>
              <a:xfrm>
                <a:off x="5015880" y="5005197"/>
                <a:ext cx="32376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F40D038-16E2-295D-E186-4CC2C6F30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5880" y="5005197"/>
                <a:ext cx="3237611" cy="772808"/>
              </a:xfrm>
              <a:prstGeom prst="rect">
                <a:avLst/>
              </a:prstGeom>
              <a:blipFill>
                <a:blip r:embed="rId8"/>
                <a:stretch>
                  <a:fillRect l="-3013" r="-263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6B181B3-2D6A-1F67-4C63-6C86724C2972}"/>
                  </a:ext>
                </a:extLst>
              </p:cNvPr>
              <p:cNvSpPr txBox="1"/>
              <p:nvPr/>
            </p:nvSpPr>
            <p:spPr>
              <a:xfrm>
                <a:off x="473047" y="5694841"/>
                <a:ext cx="398373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综上，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6B181B3-2D6A-1F67-4C63-6C86724C2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47" y="5694841"/>
                <a:ext cx="3983736" cy="733629"/>
              </a:xfrm>
              <a:prstGeom prst="rect">
                <a:avLst/>
              </a:prstGeom>
              <a:blipFill>
                <a:blip r:embed="rId9"/>
                <a:stretch>
                  <a:fillRect l="-2450" r="-260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2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9" name="yt_shape_11369"/>
          <p:cNvSpPr txBox="1"/>
          <p:nvPr/>
        </p:nvSpPr>
        <p:spPr>
          <a:xfrm>
            <a:off x="540000" y="883206"/>
            <a:ext cx="1275029" cy="2377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Segoe UI Symbol" pitchFamily="16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Segoe UI Symbol"/>
              </a:rPr>
              <a:t>⁠</a:t>
            </a:r>
          </a:p>
        </p:txBody>
      </p:sp>
      <p:sp>
        <p:nvSpPr>
          <p:cNvPr id="2" name="yt_shape_11371">
            <a:extLst>
              <a:ext uri="{FF2B5EF4-FFF2-40B4-BE49-F238E27FC236}">
                <a16:creationId xmlns:a16="http://schemas.microsoft.com/office/drawing/2014/main" id="{3A87006F-A0FF-6226-8E45-39F60823BDCA}"/>
              </a:ext>
            </a:extLst>
          </p:cNvPr>
          <p:cNvSpPr txBox="1"/>
          <p:nvPr/>
        </p:nvSpPr>
        <p:spPr>
          <a:xfrm>
            <a:off x="1440879" y="1268760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不要误以为相似三角形面积的比也等于相似比，应等于相似比的平方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3" name="yt_shape_矩形_2">
            <a:extLst>
              <a:ext uri="{FF2B5EF4-FFF2-40B4-BE49-F238E27FC236}">
                <a16:creationId xmlns:a16="http://schemas.microsoft.com/office/drawing/2014/main" id="{2C56C7DC-5582-EA67-35E2-E210FDB32A45}"/>
              </a:ext>
            </a:extLst>
          </p:cNvPr>
          <p:cNvSpPr/>
          <p:nvPr/>
        </p:nvSpPr>
        <p:spPr>
          <a:xfrm>
            <a:off x="1485900" y="1332260"/>
            <a:ext cx="9220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yt_image_11896">
            <a:extLst>
              <a:ext uri="{FF2B5EF4-FFF2-40B4-BE49-F238E27FC236}">
                <a16:creationId xmlns:a16="http://schemas.microsoft.com/office/drawing/2014/main" id="{2E9812F4-913D-45A3-3E22-D281C086131F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480" y="87897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yt_shape_11291"/>
          <p:cNvSpPr txBox="1"/>
          <p:nvPr/>
        </p:nvSpPr>
        <p:spPr>
          <a:xfrm>
            <a:off x="540000" y="978382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90" name="yt_image_1129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838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93" name="yt_shape_11293"/>
          <p:cNvSpPr txBox="1"/>
          <p:nvPr/>
        </p:nvSpPr>
        <p:spPr>
          <a:xfrm>
            <a:off x="540000" y="1681679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相似三角形对应线段的比等于相似比</a:t>
            </a:r>
          </a:p>
        </p:txBody>
      </p:sp>
      <p:sp>
        <p:nvSpPr>
          <p:cNvPr id="11294" name="yt_shape_11294"/>
          <p:cNvSpPr txBox="1"/>
          <p:nvPr/>
        </p:nvSpPr>
        <p:spPr>
          <a:xfrm>
            <a:off x="540119" y="218598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对应边上的高之比为（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95" name="yt_table_112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195602"/>
              </p:ext>
            </p:extLst>
          </p:nvPr>
        </p:nvGraphicFramePr>
        <p:xfrm>
          <a:off x="540000" y="315228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p:sp>
        <p:nvSpPr>
          <p:cNvPr id="11297" name="yt_shape_11297"/>
          <p:cNvSpPr txBox="1"/>
          <p:nvPr/>
        </p:nvSpPr>
        <p:spPr>
          <a:xfrm>
            <a:off x="540119" y="367845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已知两个相似三角形，其中一组对应中线的长分别是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，那么这两个三角形的相似比为（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98" name="yt_table_11298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5087357"/>
                  </p:ext>
                </p:extLst>
              </p:nvPr>
            </p:nvGraphicFramePr>
            <p:xfrm>
              <a:off x="540000" y="4644750"/>
              <a:ext cx="8243253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298" name="yt_table_11298" descr="{&quot;rangeId&quot;:5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5087357"/>
                  </p:ext>
                </p:extLst>
              </p:nvPr>
            </p:nvGraphicFramePr>
            <p:xfrm>
              <a:off x="540000" y="4644750"/>
              <a:ext cx="8243253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5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55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995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015" r="-14238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06" r="-4202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715060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99" name="yt_shape_11299"/>
          <p:cNvSpPr txBox="1"/>
          <p:nvPr/>
        </p:nvSpPr>
        <p:spPr>
          <a:xfrm>
            <a:off x="540119" y="5330969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B'A'C'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pic>
        <p:nvPicPr>
          <p:cNvPr id="3" name="yt_shape_1697709311962">
            <a:extLst>
              <a:ext uri="{FF2B5EF4-FFF2-40B4-BE49-F238E27FC236}">
                <a16:creationId xmlns:a16="http://schemas.microsoft.com/office/drawing/2014/main" id="{FD237BB6-5119-C334-17E7-14951871F4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335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A0285E-39CB-B3AB-19DF-959E0D8C27E5}"/>
              </a:ext>
            </a:extLst>
          </p:cNvPr>
          <p:cNvSpPr txBox="1"/>
          <p:nvPr/>
        </p:nvSpPr>
        <p:spPr>
          <a:xfrm>
            <a:off x="2736108" y="261467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8D5D5A-0120-179A-04A2-2F1F44BFBCF7}"/>
              </a:ext>
            </a:extLst>
          </p:cNvPr>
          <p:cNvSpPr txBox="1"/>
          <p:nvPr/>
        </p:nvSpPr>
        <p:spPr>
          <a:xfrm>
            <a:off x="2126508" y="410713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2B30DE-17EA-C659-C73C-77BBF0304E26}"/>
              </a:ext>
            </a:extLst>
          </p:cNvPr>
          <p:cNvSpPr txBox="1"/>
          <p:nvPr/>
        </p:nvSpPr>
        <p:spPr>
          <a:xfrm>
            <a:off x="3431704" y="572163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0" name="yt_shape_11300"/>
          <p:cNvSpPr txBox="1"/>
          <p:nvPr/>
        </p:nvSpPr>
        <p:spPr>
          <a:xfrm>
            <a:off x="540000" y="900000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相似三角形周长的比等于相似比</a:t>
            </a:r>
          </a:p>
        </p:txBody>
      </p:sp>
      <p:sp>
        <p:nvSpPr>
          <p:cNvPr id="11301" name="yt_shape_11301"/>
          <p:cNvSpPr txBox="1"/>
          <p:nvPr/>
        </p:nvSpPr>
        <p:spPr>
          <a:xfrm>
            <a:off x="540000" y="1404310"/>
            <a:ext cx="1026402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的周长比是（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03" name="yt_table_1130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050892"/>
              </p:ext>
            </p:extLst>
          </p:nvPr>
        </p:nvGraphicFramePr>
        <p:xfrm>
          <a:off x="540000" y="189047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pic>
        <p:nvPicPr>
          <p:cNvPr id="11302" name="yt_image_11302_skip" title="H_102.7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0165" y="1890474"/>
            <a:ext cx="1539658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5" name="yt_shape_11305"/>
          <p:cNvSpPr txBox="1"/>
          <p:nvPr/>
        </p:nvSpPr>
        <p:spPr>
          <a:xfrm>
            <a:off x="540119" y="324656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（连云港市中考）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，另有一个与它相似的三角形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，其最长边为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06" name="yt_table_113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750053"/>
              </p:ext>
            </p:extLst>
          </p:nvPr>
        </p:nvGraphicFramePr>
        <p:xfrm>
          <a:off x="540000" y="4212863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sp>
        <p:nvSpPr>
          <p:cNvPr id="11308" name="yt_shape_11308"/>
          <p:cNvSpPr txBox="1"/>
          <p:nvPr/>
        </p:nvSpPr>
        <p:spPr>
          <a:xfrm>
            <a:off x="540119" y="4739034"/>
            <a:ext cx="1153254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两个相似三角形的相似比为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，它们周长的差为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，则较大三角形的周长为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312025">
            <a:extLst>
              <a:ext uri="{FF2B5EF4-FFF2-40B4-BE49-F238E27FC236}">
                <a16:creationId xmlns:a16="http://schemas.microsoft.com/office/drawing/2014/main" id="{8DCAB2A6-0E0C-BB81-2BDC-8FF6D2914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0A3E29-CD89-8FB9-AB0F-E8F986AEF5C7}"/>
              </a:ext>
            </a:extLst>
          </p:cNvPr>
          <p:cNvSpPr txBox="1"/>
          <p:nvPr/>
        </p:nvSpPr>
        <p:spPr>
          <a:xfrm>
            <a:off x="9954351" y="135750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FAE2C3-9DD5-7C10-FA43-6FAEE52DCD8D}"/>
              </a:ext>
            </a:extLst>
          </p:cNvPr>
          <p:cNvSpPr txBox="1"/>
          <p:nvPr/>
        </p:nvSpPr>
        <p:spPr>
          <a:xfrm>
            <a:off x="6358783" y="367525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F4CEE8-8EEE-B92A-1F9E-A4CBCB30855A}"/>
              </a:ext>
            </a:extLst>
          </p:cNvPr>
          <p:cNvSpPr txBox="1"/>
          <p:nvPr/>
        </p:nvSpPr>
        <p:spPr>
          <a:xfrm>
            <a:off x="11164937" y="465555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10" name="yt_image_113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3387" y="2127236"/>
            <a:ext cx="1504942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12" name="yt_shape_11312"/>
          <p:cNvSpPr txBox="1"/>
          <p:nvPr/>
        </p:nvSpPr>
        <p:spPr>
          <a:xfrm>
            <a:off x="559859" y="3488756"/>
            <a:ext cx="471763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23DD10-F351-D78E-2ABA-EE8AE4D89D09}"/>
              </a:ext>
            </a:extLst>
          </p:cNvPr>
          <p:cNvSpPr txBox="1"/>
          <p:nvPr/>
        </p:nvSpPr>
        <p:spPr>
          <a:xfrm>
            <a:off x="469848" y="3441950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78C73B-6B93-44FE-ABA0-F03C55F06AF6}"/>
              </a:ext>
            </a:extLst>
          </p:cNvPr>
          <p:cNvSpPr txBox="1"/>
          <p:nvPr/>
        </p:nvSpPr>
        <p:spPr>
          <a:xfrm>
            <a:off x="469848" y="3917438"/>
            <a:ext cx="331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C23710-AA1E-C713-9B6A-A24F97F57069}"/>
              </a:ext>
            </a:extLst>
          </p:cNvPr>
          <p:cNvSpPr txBox="1"/>
          <p:nvPr/>
        </p:nvSpPr>
        <p:spPr>
          <a:xfrm>
            <a:off x="469848" y="4392927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7F342D-B85F-D21B-F2F5-CA9E3B077271}"/>
              </a:ext>
            </a:extLst>
          </p:cNvPr>
          <p:cNvSpPr txBox="1"/>
          <p:nvPr/>
        </p:nvSpPr>
        <p:spPr>
          <a:xfrm>
            <a:off x="469848" y="4868414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A4DE09-906F-BE2B-8059-E729C4217690}"/>
              </a:ext>
            </a:extLst>
          </p:cNvPr>
          <p:cNvSpPr txBox="1"/>
          <p:nvPr/>
        </p:nvSpPr>
        <p:spPr>
          <a:xfrm>
            <a:off x="469848" y="5343902"/>
            <a:ext cx="353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16E674-72E4-5951-A0DE-399BDA6C0C13}"/>
              </a:ext>
            </a:extLst>
          </p:cNvPr>
          <p:cNvSpPr txBox="1"/>
          <p:nvPr/>
        </p:nvSpPr>
        <p:spPr>
          <a:xfrm>
            <a:off x="469848" y="5819390"/>
            <a:ext cx="4750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309">
            <a:extLst>
              <a:ext uri="{FF2B5EF4-FFF2-40B4-BE49-F238E27FC236}">
                <a16:creationId xmlns:a16="http://schemas.microsoft.com/office/drawing/2014/main" id="{E4CFAC95-83F2-09CE-10A9-5CF2774C5C3B}"/>
              </a:ext>
            </a:extLst>
          </p:cNvPr>
          <p:cNvSpPr txBox="1"/>
          <p:nvPr/>
        </p:nvSpPr>
        <p:spPr>
          <a:xfrm>
            <a:off x="479376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的周长之比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3" name="yt_shape_11313"/>
          <p:cNvSpPr txBox="1"/>
          <p:nvPr/>
        </p:nvSpPr>
        <p:spPr>
          <a:xfrm>
            <a:off x="540000" y="2498222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相似三角形的面积比等于相似比的平方</a:t>
            </a:r>
          </a:p>
        </p:txBody>
      </p:sp>
      <p:sp>
        <p:nvSpPr>
          <p:cNvPr id="11314" name="yt_shape_11314"/>
          <p:cNvSpPr txBox="1"/>
          <p:nvPr/>
        </p:nvSpPr>
        <p:spPr>
          <a:xfrm>
            <a:off x="540119" y="300253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（云南省中考）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面积的比等于（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16" name="yt_table_11316_skip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2049364"/>
                  </p:ext>
                </p:extLst>
              </p:nvPr>
            </p:nvGraphicFramePr>
            <p:xfrm>
              <a:off x="540000" y="3968827"/>
              <a:ext cx="6800216" cy="63576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316" name="yt_table_11316_skip" descr="{&quot;rangeId&quot;:12,&quot;type&quot;:&quot;Option&quot;,&quot;drawing&quot;:[&quot;yt_image_11315&quot;]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2049364"/>
                  </p:ext>
                </p:extLst>
              </p:nvPr>
            </p:nvGraphicFramePr>
            <p:xfrm>
              <a:off x="540000" y="3968827"/>
              <a:ext cx="6800216" cy="63576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6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315" name="yt_image_11315_skip" title="H_59.1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698" y="3968827"/>
            <a:ext cx="1665153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12087">
            <a:extLst>
              <a:ext uri="{FF2B5EF4-FFF2-40B4-BE49-F238E27FC236}">
                <a16:creationId xmlns:a16="http://schemas.microsoft.com/office/drawing/2014/main" id="{04147DA7-7025-977D-F1C1-B56582D0CC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3989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F2DAC4-168A-CCBB-C9BA-554010EEBEA0}"/>
              </a:ext>
            </a:extLst>
          </p:cNvPr>
          <p:cNvSpPr txBox="1"/>
          <p:nvPr/>
        </p:nvSpPr>
        <p:spPr>
          <a:xfrm>
            <a:off x="6606432" y="343121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7" name="yt_shape_11317"/>
              <p:cNvSpPr txBox="1"/>
              <p:nvPr/>
            </p:nvSpPr>
            <p:spPr>
              <a:xfrm>
                <a:off x="540000" y="836712"/>
                <a:ext cx="11111999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上的点，已知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17" name="yt_shape_113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111999" cy="1125436"/>
              </a:xfrm>
              <a:prstGeom prst="rect">
                <a:avLst/>
              </a:prstGeom>
              <a:blipFill>
                <a:blip r:embed="rId2"/>
                <a:stretch>
                  <a:fillRect l="-1701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19" name="yt_image_113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1915342"/>
            <a:ext cx="1395550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321">
                <a:extLst>
                  <a:ext uri="{FF2B5EF4-FFF2-40B4-BE49-F238E27FC236}">
                    <a16:creationId xmlns:a16="http://schemas.microsoft.com/office/drawing/2014/main" id="{A6B5C435-CCB1-5433-AB25-F8C2C3CA6B56}"/>
                  </a:ext>
                </a:extLst>
              </p:cNvPr>
              <p:cNvSpPr txBox="1"/>
              <p:nvPr/>
            </p:nvSpPr>
            <p:spPr>
              <a:xfrm>
                <a:off x="539763" y="1962148"/>
                <a:ext cx="6128281" cy="41960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它们的相似比为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面积比为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321">
                <a:extLst>
                  <a:ext uri="{FF2B5EF4-FFF2-40B4-BE49-F238E27FC236}">
                    <a16:creationId xmlns:a16="http://schemas.microsoft.com/office/drawing/2014/main" id="{A6B5C435-CCB1-5433-AB25-F8C2C3CA6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63" y="1962148"/>
                <a:ext cx="6128281" cy="4196020"/>
              </a:xfrm>
              <a:prstGeom prst="rect">
                <a:avLst/>
              </a:prstGeom>
              <a:blipFill>
                <a:blip r:embed="rId4"/>
                <a:stretch>
                  <a:fillRect l="-3085" t="-1308" r="-1990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78E3812-3C93-DDB6-BECD-65F9B0CD3421}"/>
              </a:ext>
            </a:extLst>
          </p:cNvPr>
          <p:cNvSpPr txBox="1"/>
          <p:nvPr/>
        </p:nvSpPr>
        <p:spPr>
          <a:xfrm>
            <a:off x="449752" y="1915342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07C46C-DA5C-7C11-13AE-429732CEACF3}"/>
                  </a:ext>
                </a:extLst>
              </p:cNvPr>
              <p:cNvSpPr txBox="1"/>
              <p:nvPr/>
            </p:nvSpPr>
            <p:spPr>
              <a:xfrm>
                <a:off x="449752" y="2390830"/>
                <a:ext cx="213887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07C46C-DA5C-7C11-13AE-429732CEA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52" y="2390830"/>
                <a:ext cx="2138871" cy="771792"/>
              </a:xfrm>
              <a:prstGeom prst="rect">
                <a:avLst/>
              </a:prstGeom>
              <a:blipFill>
                <a:blip r:embed="rId5"/>
                <a:stretch>
                  <a:fillRect l="-4558" r="-427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76A7468-57D0-F39D-BB87-7D255967D06C}"/>
              </a:ext>
            </a:extLst>
          </p:cNvPr>
          <p:cNvSpPr txBox="1"/>
          <p:nvPr/>
        </p:nvSpPr>
        <p:spPr>
          <a:xfrm>
            <a:off x="449752" y="3069010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8A4EA0-0C37-8F39-31AD-1ED96FBCFF08}"/>
              </a:ext>
            </a:extLst>
          </p:cNvPr>
          <p:cNvSpPr txBox="1"/>
          <p:nvPr/>
        </p:nvSpPr>
        <p:spPr>
          <a:xfrm>
            <a:off x="449752" y="354449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它们的相似比为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DBBF94-8DB5-A141-D40A-2021CCBD8092}"/>
              </a:ext>
            </a:extLst>
          </p:cNvPr>
          <p:cNvSpPr txBox="1"/>
          <p:nvPr/>
        </p:nvSpPr>
        <p:spPr>
          <a:xfrm>
            <a:off x="449752" y="4019986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面积比为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7FC3AC-10B7-D4B6-CF1E-368A3B5A8607}"/>
              </a:ext>
            </a:extLst>
          </p:cNvPr>
          <p:cNvSpPr txBox="1"/>
          <p:nvPr/>
        </p:nvSpPr>
        <p:spPr>
          <a:xfrm>
            <a:off x="449752" y="4495474"/>
            <a:ext cx="381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BF48597-6DC7-C48F-CEDC-CA19FF4D3680}"/>
                  </a:ext>
                </a:extLst>
              </p:cNvPr>
              <p:cNvSpPr txBox="1"/>
              <p:nvPr/>
            </p:nvSpPr>
            <p:spPr>
              <a:xfrm>
                <a:off x="449752" y="4970962"/>
                <a:ext cx="53886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BF48597-6DC7-C48F-CEDC-CA19FF4D36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752" y="4970962"/>
                <a:ext cx="5388673" cy="769062"/>
              </a:xfrm>
              <a:prstGeom prst="rect">
                <a:avLst/>
              </a:prstGeom>
              <a:blipFill>
                <a:blip r:embed="rId6"/>
                <a:stretch>
                  <a:fillRect l="-1810" r="-169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0633EF7-35C2-2032-1D43-1F56B6EBBAB2}"/>
              </a:ext>
            </a:extLst>
          </p:cNvPr>
          <p:cNvSpPr txBox="1"/>
          <p:nvPr/>
        </p:nvSpPr>
        <p:spPr>
          <a:xfrm>
            <a:off x="449752" y="5646412"/>
            <a:ext cx="62490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4" name="yt_shape_11324"/>
          <p:cNvSpPr txBox="1"/>
          <p:nvPr/>
        </p:nvSpPr>
        <p:spPr>
          <a:xfrm>
            <a:off x="540000" y="25203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的两部分，连接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898582-3EC4-74E1-1070-6F7DB0C9F4CA}"/>
              </a:ext>
            </a:extLst>
          </p:cNvPr>
          <p:cNvSpPr txBox="1"/>
          <p:nvPr/>
        </p:nvSpPr>
        <p:spPr>
          <a:xfrm>
            <a:off x="4234589" y="294903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yt_shape_10037">
            <a:extLst>
              <a:ext uri="{FF2B5EF4-FFF2-40B4-BE49-F238E27FC236}">
                <a16:creationId xmlns:a16="http://schemas.microsoft.com/office/drawing/2014/main" id="{96B8A711-4743-FCE4-408B-21C02095E369}"/>
              </a:ext>
            </a:extLst>
          </p:cNvPr>
          <p:cNvSpPr txBox="1"/>
          <p:nvPr/>
        </p:nvSpPr>
        <p:spPr>
          <a:xfrm>
            <a:off x="540000" y="2028813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图形不唯一导致漏解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3" name="yt_shape_1697709168870">
            <a:extLst>
              <a:ext uri="{FF2B5EF4-FFF2-40B4-BE49-F238E27FC236}">
                <a16:creationId xmlns:a16="http://schemas.microsoft.com/office/drawing/2014/main" id="{16E4576D-0CE3-8B8C-4C6D-9012C3DFC6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90023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6" name="yt_shape_11326"/>
          <p:cNvSpPr txBox="1"/>
          <p:nvPr/>
        </p:nvSpPr>
        <p:spPr>
          <a:xfrm>
            <a:off x="540000" y="192945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25" name="yt_image_1132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2945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8" name="yt_shape_11328"/>
          <p:cNvSpPr txBox="1"/>
          <p:nvPr/>
        </p:nvSpPr>
        <p:spPr>
          <a:xfrm>
            <a:off x="540119" y="262132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如图，电灯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在横杆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的正上方，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在灯光下的影子为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32" name="yt_table_11332_skip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0828073"/>
                  </p:ext>
                </p:extLst>
              </p:nvPr>
            </p:nvGraphicFramePr>
            <p:xfrm>
              <a:off x="540000" y="3587616"/>
              <a:ext cx="7874953" cy="642874"/>
            </p:xfrm>
            <a:graphic>
              <a:graphicData uri="http://schemas.openxmlformats.org/drawingml/2006/table">
                <a:tbl>
                  <a:tblPr/>
                  <a:tblGrid>
                    <a:gridCol w="2178368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  <a:gridCol w="2160905">
                      <a:extLst>
                        <a:ext uri="{9D8B030D-6E8A-4147-A177-3AD203B41FA5}">
                          <a16:colId xmlns:a16="http://schemas.microsoft.com/office/drawing/2014/main" val="10169"/>
                        </a:ext>
                      </a:extLst>
                    </a:gridCol>
                    <a:gridCol w="2160905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  <a:gridCol w="1374775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332" name="yt_table_11332_skip" descr="{&quot;rangeId&quot;:17,&quot;type&quot;:&quot;Option&quot;,&quot;drawing&quot;:[&quot;yt_shape_11329&quot;]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0828073"/>
                  </p:ext>
                </p:extLst>
              </p:nvPr>
            </p:nvGraphicFramePr>
            <p:xfrm>
              <a:off x="540000" y="3587616"/>
              <a:ext cx="7874953" cy="642874"/>
            </p:xfrm>
            <a:graphic>
              <a:graphicData uri="http://schemas.openxmlformats.org/drawingml/2006/table">
                <a:tbl>
                  <a:tblPr/>
                  <a:tblGrid>
                    <a:gridCol w="2178368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  <a:gridCol w="2160905">
                      <a:extLst>
                        <a:ext uri="{9D8B030D-6E8A-4147-A177-3AD203B41FA5}">
                          <a16:colId xmlns:a16="http://schemas.microsoft.com/office/drawing/2014/main" val="10169"/>
                        </a:ext>
                      </a:extLst>
                    </a:gridCol>
                    <a:gridCol w="2160905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  <a:gridCol w="1374775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117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130" r="-16412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63" r="-636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2124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329" name="yt_shape_11329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7375" y="3587616"/>
            <a:ext cx="1482435" cy="1701306"/>
            <a:chOff x="0" y="0"/>
            <a:chExt cx="1482435" cy="1701306"/>
          </a:xfrm>
        </p:grpSpPr>
        <p:pic>
          <p:nvPicPr>
            <p:cNvPr id="2" name="yt_image_1132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82435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31" name="yt_shape_11331"/>
            <p:cNvSpPr txBox="1"/>
            <p:nvPr/>
          </p:nvSpPr>
          <p:spPr>
            <a:xfrm>
              <a:off x="131753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3A0C79-1CD8-F4BC-78C9-BECB583C6ACD}"/>
              </a:ext>
            </a:extLst>
          </p:cNvPr>
          <p:cNvSpPr txBox="1"/>
          <p:nvPr/>
        </p:nvSpPr>
        <p:spPr>
          <a:xfrm>
            <a:off x="8846396" y="3050003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3" name="yt_shape_11333"/>
          <p:cNvSpPr txBox="1"/>
          <p:nvPr/>
        </p:nvSpPr>
        <p:spPr>
          <a:xfrm>
            <a:off x="540119" y="2035321"/>
            <a:ext cx="10744573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（海南省中考）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37" name="yt_table_113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371219"/>
              </p:ext>
            </p:extLst>
          </p:nvPr>
        </p:nvGraphicFramePr>
        <p:xfrm>
          <a:off x="540000" y="3481747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p:grpSp>
        <p:nvGrpSpPr>
          <p:cNvPr id="11334" name="yt_shape_11334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4277" y="3481747"/>
            <a:ext cx="1485534" cy="1701306"/>
            <a:chOff x="0" y="0"/>
            <a:chExt cx="1485534" cy="1701306"/>
          </a:xfrm>
        </p:grpSpPr>
        <p:pic>
          <p:nvPicPr>
            <p:cNvPr id="2" name="yt_image_1133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5534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36" name="yt_shape_11336"/>
            <p:cNvSpPr txBox="1"/>
            <p:nvPr/>
          </p:nvSpPr>
          <p:spPr>
            <a:xfrm>
              <a:off x="133303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0151307-9D40-4141-DF51-63E568CA7482}"/>
              </a:ext>
            </a:extLst>
          </p:cNvPr>
          <p:cNvSpPr txBox="1"/>
          <p:nvPr/>
        </p:nvSpPr>
        <p:spPr>
          <a:xfrm>
            <a:off x="907308" y="293949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1753</Words>
  <Application>Microsoft Office PowerPoint</Application>
  <PresentationFormat>宽屏</PresentationFormat>
  <Paragraphs>138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47</cp:revision>
  <dcterms:created xsi:type="dcterms:W3CDTF">2023-05-05T05:33:04Z</dcterms:created>
  <dcterms:modified xsi:type="dcterms:W3CDTF">2023-10-21T04:32:37Z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