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70" r:id="rId7"/>
    <p:sldId id="371" r:id="rId8"/>
    <p:sldId id="373" r:id="rId9"/>
    <p:sldId id="374" r:id="rId10"/>
    <p:sldId id="376" r:id="rId11"/>
    <p:sldId id="377" r:id="rId12"/>
    <p:sldId id="379" r:id="rId13"/>
    <p:sldId id="380" r:id="rId14"/>
    <p:sldId id="381" r:id="rId15"/>
    <p:sldId id="382" r:id="rId16"/>
    <p:sldId id="38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5" name="yt_shape_13655"/>
          <p:cNvSpPr txBox="1"/>
          <p:nvPr/>
        </p:nvSpPr>
        <p:spPr>
          <a:xfrm>
            <a:off x="540000" y="1565156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3654" name="yt_image_1365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5156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7" name="yt_shape_13657"/>
          <p:cNvSpPr txBox="1"/>
          <p:nvPr/>
        </p:nvSpPr>
        <p:spPr>
          <a:xfrm>
            <a:off x="540000" y="2223886"/>
            <a:ext cx="21095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投影</a:t>
            </a:r>
          </a:p>
        </p:txBody>
      </p:sp>
      <p:sp>
        <p:nvSpPr>
          <p:cNvPr id="13658" name="yt_shape_13658"/>
          <p:cNvSpPr txBox="1"/>
          <p:nvPr/>
        </p:nvSpPr>
        <p:spPr>
          <a:xfrm>
            <a:off x="540000" y="2728196"/>
            <a:ext cx="56858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皮影戏是在哪种光照射下形成的（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59" name="yt_table_136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93568"/>
              </p:ext>
            </p:extLst>
          </p:nvPr>
        </p:nvGraphicFramePr>
        <p:xfrm>
          <a:off x="540000" y="3214360"/>
          <a:ext cx="5642293" cy="950976"/>
        </p:xfrm>
        <a:graphic>
          <a:graphicData uri="http://schemas.openxmlformats.org/drawingml/2006/table">
            <a:tbl>
              <a:tblPr/>
              <a:tblGrid>
                <a:gridCol w="3126105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51618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灯光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太阳光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sp>
        <p:nvSpPr>
          <p:cNvPr id="13661" name="yt_shape_13661"/>
          <p:cNvSpPr txBox="1"/>
          <p:nvPr/>
        </p:nvSpPr>
        <p:spPr>
          <a:xfrm>
            <a:off x="540000" y="4215914"/>
            <a:ext cx="6591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底面与投影面垂直的圆锥体的正投影是（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2" name="yt_table_136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710200"/>
              </p:ext>
            </p:extLst>
          </p:nvPr>
        </p:nvGraphicFramePr>
        <p:xfrm>
          <a:off x="540000" y="4702078"/>
          <a:ext cx="4913630" cy="950976"/>
        </p:xfrm>
        <a:graphic>
          <a:graphicData uri="http://schemas.openxmlformats.org/drawingml/2006/table">
            <a:tbl>
              <a:tblPr/>
              <a:tblGrid>
                <a:gridCol w="3126105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3" name="yt_shape_1697709563295">
            <a:extLst>
              <a:ext uri="{FF2B5EF4-FFF2-40B4-BE49-F238E27FC236}">
                <a16:creationId xmlns:a16="http://schemas.microsoft.com/office/drawing/2014/main" id="{BA0C8B30-896B-4200-4E39-5C9B4CA86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6526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FC2CED-D700-476E-3180-F69D841DEF99}"/>
              </a:ext>
            </a:extLst>
          </p:cNvPr>
          <p:cNvSpPr txBox="1"/>
          <p:nvPr/>
        </p:nvSpPr>
        <p:spPr>
          <a:xfrm>
            <a:off x="5402989" y="26813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4CEAB8-99DE-64FB-E6FD-AAA32980EA8F}"/>
              </a:ext>
            </a:extLst>
          </p:cNvPr>
          <p:cNvSpPr txBox="1"/>
          <p:nvPr/>
        </p:nvSpPr>
        <p:spPr>
          <a:xfrm>
            <a:off x="6317389" y="416910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0" name="yt_shape_13710"/>
          <p:cNvSpPr txBox="1"/>
          <p:nvPr/>
        </p:nvSpPr>
        <p:spPr>
          <a:xfrm>
            <a:off x="623392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小明利用废纸板做一个三棱柱形无盖的笔筒，设计三棱柱立体模型如图所示，有关数据见图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11" name="yt_image_137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1683" y="1340768"/>
            <a:ext cx="1676925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3" name="yt_shape_13713"/>
          <p:cNvSpPr txBox="1"/>
          <p:nvPr/>
        </p:nvSpPr>
        <p:spPr>
          <a:xfrm>
            <a:off x="623392" y="1619211"/>
            <a:ext cx="63094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）请画出立体模型的表面展开图和三视图；</a:t>
            </a:r>
          </a:p>
        </p:txBody>
      </p:sp>
      <p:sp>
        <p:nvSpPr>
          <p:cNvPr id="2" name="yt_shape_13714">
            <a:extLst>
              <a:ext uri="{FF2B5EF4-FFF2-40B4-BE49-F238E27FC236}">
                <a16:creationId xmlns:a16="http://schemas.microsoft.com/office/drawing/2014/main" id="{2465140A-4724-EFD1-1D60-B740BFC7E4CF}"/>
              </a:ext>
            </a:extLst>
          </p:cNvPr>
          <p:cNvSpPr txBox="1"/>
          <p:nvPr/>
        </p:nvSpPr>
        <p:spPr>
          <a:xfrm>
            <a:off x="623392" y="2072455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）该笔筒至少要用多少废纸板？</a:t>
            </a:r>
          </a:p>
        </p:txBody>
      </p:sp>
      <p:sp>
        <p:nvSpPr>
          <p:cNvPr id="3" name="yt_shape_13715">
            <a:extLst>
              <a:ext uri="{FF2B5EF4-FFF2-40B4-BE49-F238E27FC236}">
                <a16:creationId xmlns:a16="http://schemas.microsoft.com/office/drawing/2014/main" id="{B2B0AB76-713C-FBF0-E3BF-7A2304B38315}"/>
              </a:ext>
            </a:extLst>
          </p:cNvPr>
          <p:cNvSpPr txBox="1"/>
          <p:nvPr/>
        </p:nvSpPr>
        <p:spPr>
          <a:xfrm>
            <a:off x="623392" y="2558619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3717">
            <a:extLst>
              <a:ext uri="{FF2B5EF4-FFF2-40B4-BE49-F238E27FC236}">
                <a16:creationId xmlns:a16="http://schemas.microsoft.com/office/drawing/2014/main" id="{44B58419-8300-86EA-4001-516F220BD5DD}"/>
              </a:ext>
            </a:extLst>
          </p:cNvPr>
          <p:cNvSpPr txBox="1"/>
          <p:nvPr/>
        </p:nvSpPr>
        <p:spPr>
          <a:xfrm>
            <a:off x="623392" y="3190286"/>
            <a:ext cx="3302443" cy="17102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00" b="0" i="0" u="none" spc="-9300">
                <a:solidFill>
                  <a:srgbClr val="1EE3CF"/>
                </a:solidFill>
                <a:effectLst/>
                <a:latin typeface="白正" pitchFamily="93"/>
                <a:ea typeface="宋体" pitchFamily="93"/>
                <a:cs typeface="宋体" pitchFamily="93"/>
              </a:rPr>
              <a:t> </a:t>
            </a:r>
            <a:r>
              <a:rPr lang="en-US" altLang="zh-CN" sz="9300" b="0" i="0" u="none" spc="23652">
                <a:solidFill>
                  <a:srgbClr val="1EE3CF"/>
                </a:solidFill>
                <a:effectLst/>
                <a:latin typeface="白正" pitchFamily="93"/>
                <a:ea typeface="宋体" pitchFamily="93"/>
                <a:cs typeface="宋体" pitchFamily="93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3716">
            <a:extLst>
              <a:ext uri="{FF2B5EF4-FFF2-40B4-BE49-F238E27FC236}">
                <a16:creationId xmlns:a16="http://schemas.microsoft.com/office/drawing/2014/main" id="{5CD9C0E6-C34B-2BD6-BC0C-77D49A88293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6835" y="3111828"/>
            <a:ext cx="3298329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19">
                <a:extLst>
                  <a:ext uri="{FF2B5EF4-FFF2-40B4-BE49-F238E27FC236}">
                    <a16:creationId xmlns:a16="http://schemas.microsoft.com/office/drawing/2014/main" id="{8DF1B1A2-8E5D-457E-9730-65DCC7F14048}"/>
                  </a:ext>
                </a:extLst>
              </p:cNvPr>
              <p:cNvSpPr txBox="1"/>
              <p:nvPr/>
            </p:nvSpPr>
            <p:spPr>
              <a:xfrm>
                <a:off x="623392" y="5094611"/>
                <a:ext cx="7840288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即该笔筒至少要用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废纸板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719">
                <a:extLst>
                  <a:ext uri="{FF2B5EF4-FFF2-40B4-BE49-F238E27FC236}">
                    <a16:creationId xmlns:a16="http://schemas.microsoft.com/office/drawing/2014/main" id="{8DF1B1A2-8E5D-457E-9730-65DCC7F140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5094611"/>
                <a:ext cx="7840288" cy="1106521"/>
              </a:xfrm>
              <a:prstGeom prst="rect">
                <a:avLst/>
              </a:prstGeom>
              <a:blipFill>
                <a:blip r:embed="rId4"/>
                <a:stretch>
                  <a:fillRect l="-2333" r="-132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B055215-31B8-29B8-0F61-5D8604370ADD}"/>
              </a:ext>
            </a:extLst>
          </p:cNvPr>
          <p:cNvSpPr txBox="1"/>
          <p:nvPr/>
        </p:nvSpPr>
        <p:spPr>
          <a:xfrm>
            <a:off x="533381" y="2511813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07E02C-DAAE-5366-A00E-A77E3EA574AA}"/>
                  </a:ext>
                </a:extLst>
              </p:cNvPr>
              <p:cNvSpPr txBox="1"/>
              <p:nvPr/>
            </p:nvSpPr>
            <p:spPr>
              <a:xfrm>
                <a:off x="533381" y="5047805"/>
                <a:ext cx="7944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B07E02C-DAAE-5366-A00E-A77E3EA57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5047805"/>
                <a:ext cx="7944548" cy="765061"/>
              </a:xfrm>
              <a:prstGeom prst="rect">
                <a:avLst/>
              </a:prstGeom>
              <a:blipFill>
                <a:blip r:embed="rId5"/>
                <a:stretch>
                  <a:fillRect l="-1150" r="-10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DBCE751-DB4B-AC44-157C-47B6AB104376}"/>
              </a:ext>
            </a:extLst>
          </p:cNvPr>
          <p:cNvSpPr txBox="1"/>
          <p:nvPr/>
        </p:nvSpPr>
        <p:spPr>
          <a:xfrm>
            <a:off x="533381" y="5719254"/>
            <a:ext cx="453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即该笔筒至少要用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废纸板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000" y="2415152"/>
            <a:ext cx="83019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小强的身高和小明的身高一样，那么在同一路灯下（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25" name="yt_table_137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6266"/>
              </p:ext>
            </p:extLst>
          </p:nvPr>
        </p:nvGraphicFramePr>
        <p:xfrm>
          <a:off x="540000" y="2901316"/>
          <a:ext cx="5122863" cy="1901952"/>
        </p:xfrm>
        <a:graphic>
          <a:graphicData uri="http://schemas.openxmlformats.org/drawingml/2006/table">
            <a:tbl>
              <a:tblPr/>
              <a:tblGrid>
                <a:gridCol w="51228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小明的影子比小强的影子长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小明的影子比小强的影子短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小明的影子和小强的影子一样长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无法判断谁的影子长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BF21186-76C2-3B0C-8843-EBC07F69932A}"/>
              </a:ext>
            </a:extLst>
          </p:cNvPr>
          <p:cNvSpPr txBox="1"/>
          <p:nvPr/>
        </p:nvSpPr>
        <p:spPr>
          <a:xfrm>
            <a:off x="7993789" y="236834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722">
            <a:extLst>
              <a:ext uri="{FF2B5EF4-FFF2-40B4-BE49-F238E27FC236}">
                <a16:creationId xmlns:a16="http://schemas.microsoft.com/office/drawing/2014/main" id="{201846ED-3A66-6811-C328-49F9D5976F96}"/>
              </a:ext>
            </a:extLst>
          </p:cNvPr>
          <p:cNvSpPr txBox="1"/>
          <p:nvPr/>
        </p:nvSpPr>
        <p:spPr>
          <a:xfrm>
            <a:off x="540000" y="1773929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721">
            <a:extLst>
              <a:ext uri="{FF2B5EF4-FFF2-40B4-BE49-F238E27FC236}">
                <a16:creationId xmlns:a16="http://schemas.microsoft.com/office/drawing/2014/main" id="{A5105B73-B027-BBE4-5FBE-5D3ED1F1948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3929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7" name="yt_shape_13727"/>
          <p:cNvSpPr txBox="1"/>
          <p:nvPr/>
        </p:nvSpPr>
        <p:spPr>
          <a:xfrm>
            <a:off x="540000" y="1696148"/>
            <a:ext cx="52065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如图，该几何体的俯视图是（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28" name="yt_image_137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729" y="2377096"/>
            <a:ext cx="1558006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30" name="yt_image_137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22819"/>
            <a:ext cx="3024856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0B316B-7E78-2939-0480-026FCC0F601E}"/>
              </a:ext>
            </a:extLst>
          </p:cNvPr>
          <p:cNvSpPr txBox="1"/>
          <p:nvPr/>
        </p:nvSpPr>
        <p:spPr>
          <a:xfrm>
            <a:off x="4945789" y="164934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2" name="yt_shape_13732"/>
          <p:cNvSpPr txBox="1"/>
          <p:nvPr/>
        </p:nvSpPr>
        <p:spPr>
          <a:xfrm>
            <a:off x="540119" y="21112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个相同的小正方体搭成的几何体，它的三个视图都是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若拿掉若干个小正方体后（几何体不倒掉），其三个视图仍都为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的正方形，则最多能拿掉小正方体的个数为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33" name="yt_image_137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5235" y="3703162"/>
            <a:ext cx="120152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A2C257-9FD5-173D-43A5-B49743232DE4}"/>
              </a:ext>
            </a:extLst>
          </p:cNvPr>
          <p:cNvSpPr txBox="1"/>
          <p:nvPr/>
        </p:nvSpPr>
        <p:spPr>
          <a:xfrm>
            <a:off x="4412508" y="301540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6" name="yt_shape_13736"/>
          <p:cNvSpPr txBox="1"/>
          <p:nvPr/>
        </p:nvSpPr>
        <p:spPr>
          <a:xfrm>
            <a:off x="540000" y="2146073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35" name="yt_image_1373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6073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8" name="yt_shape_13738"/>
          <p:cNvSpPr txBox="1"/>
          <p:nvPr/>
        </p:nvSpPr>
        <p:spPr>
          <a:xfrm>
            <a:off x="540119" y="283222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一个空间几何体的主视图和左视图都是边长为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的正三角形，俯视图是一个圆，那么这个几何体的表面积是（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39" name="yt_table_13739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901519"/>
                  </p:ext>
                </p:extLst>
              </p:nvPr>
            </p:nvGraphicFramePr>
            <p:xfrm>
              <a:off x="540000" y="3798523"/>
              <a:ext cx="4178618" cy="1273684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1635125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739" name="yt_table_13739" descr="{&quot;rangeId&quot;:21,&quot;type&quot;:&quot;Option&quot;}" title="H_10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7901519"/>
                  </p:ext>
                </p:extLst>
              </p:nvPr>
            </p:nvGraphicFramePr>
            <p:xfrm>
              <a:off x="540000" y="3798523"/>
              <a:ext cx="4178618" cy="1273684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1635125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4354" b="-1182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113" r="-6435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ADC0DA-8F4C-6397-BE01-E74CB2B9ADC4}"/>
              </a:ext>
            </a:extLst>
          </p:cNvPr>
          <p:cNvSpPr txBox="1"/>
          <p:nvPr/>
        </p:nvSpPr>
        <p:spPr>
          <a:xfrm>
            <a:off x="5174508" y="326091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479376" y="90872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如图所示为某几何体的三视图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41" name="yt_image_137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116143"/>
            <a:ext cx="1549791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3" name="yt_shape_13743"/>
          <p:cNvSpPr txBox="1"/>
          <p:nvPr/>
        </p:nvSpPr>
        <p:spPr>
          <a:xfrm>
            <a:off x="569387" y="1339226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）写出这个几何体的名称；</a:t>
            </a:r>
          </a:p>
        </p:txBody>
      </p:sp>
      <p:sp>
        <p:nvSpPr>
          <p:cNvPr id="13744" name="yt_shape_13744"/>
          <p:cNvSpPr txBox="1"/>
          <p:nvPr/>
        </p:nvSpPr>
        <p:spPr>
          <a:xfrm>
            <a:off x="569387" y="1825390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）画出这个几何体的侧面展开图；</a:t>
            </a:r>
          </a:p>
        </p:txBody>
      </p:sp>
      <p:sp>
        <p:nvSpPr>
          <p:cNvPr id="13745" name="yt_shape_13745"/>
          <p:cNvSpPr txBox="1"/>
          <p:nvPr/>
        </p:nvSpPr>
        <p:spPr>
          <a:xfrm>
            <a:off x="569506" y="2311554"/>
            <a:ext cx="7202173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）若主视图的长为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，俯视图中圆的半径为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，求这个几何体的表面积和体积？（结果保留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746" name="yt_shape_13746"/>
          <p:cNvSpPr txBox="1"/>
          <p:nvPr/>
        </p:nvSpPr>
        <p:spPr>
          <a:xfrm>
            <a:off x="569387" y="3277849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）这个几何体是圆柱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4214B8-164C-8E76-BC7D-B05BEDFD9AEF}"/>
              </a:ext>
            </a:extLst>
          </p:cNvPr>
          <p:cNvSpPr txBox="1"/>
          <p:nvPr/>
        </p:nvSpPr>
        <p:spPr>
          <a:xfrm>
            <a:off x="479376" y="3231043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）这个几何体是圆柱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747">
            <a:extLst>
              <a:ext uri="{FF2B5EF4-FFF2-40B4-BE49-F238E27FC236}">
                <a16:creationId xmlns:a16="http://schemas.microsoft.com/office/drawing/2014/main" id="{F6B48210-73F4-6F8E-0078-0E26943F6D46}"/>
              </a:ext>
            </a:extLst>
          </p:cNvPr>
          <p:cNvSpPr txBox="1"/>
          <p:nvPr/>
        </p:nvSpPr>
        <p:spPr>
          <a:xfrm>
            <a:off x="569387" y="3727745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3749">
            <a:extLst>
              <a:ext uri="{FF2B5EF4-FFF2-40B4-BE49-F238E27FC236}">
                <a16:creationId xmlns:a16="http://schemas.microsoft.com/office/drawing/2014/main" id="{224E029E-11C5-42A8-5F30-D5F9EE8EF9C5}"/>
              </a:ext>
            </a:extLst>
          </p:cNvPr>
          <p:cNvSpPr txBox="1"/>
          <p:nvPr/>
        </p:nvSpPr>
        <p:spPr>
          <a:xfrm>
            <a:off x="569387" y="4359412"/>
            <a:ext cx="1973617" cy="8367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50" b="0" i="0" u="none" spc="-4550">
                <a:solidFill>
                  <a:srgbClr val="1EE3CF"/>
                </a:solidFill>
                <a:effectLst/>
                <a:latin typeface="白正" pitchFamily="46"/>
                <a:ea typeface="宋体" pitchFamily="46"/>
                <a:cs typeface="MS Gothic" pitchFamily="46"/>
              </a:rPr>
              <a:t> </a:t>
            </a:r>
            <a:r>
              <a:rPr lang="en-US" altLang="zh-CN" sz="4550" b="0" i="0" u="none" spc="14365">
                <a:solidFill>
                  <a:srgbClr val="1EE3CF"/>
                </a:solidFill>
                <a:effectLst/>
                <a:latin typeface="白正" pitchFamily="46"/>
                <a:ea typeface="宋体" pitchFamily="46"/>
                <a:cs typeface="MS Gothic" pitchFamily="4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MS Gothic"/>
              </a:rPr>
              <a:t>⁠</a:t>
            </a:r>
          </a:p>
        </p:txBody>
      </p:sp>
      <p:pic>
        <p:nvPicPr>
          <p:cNvPr id="5" name="yt_image_13748">
            <a:extLst>
              <a:ext uri="{FF2B5EF4-FFF2-40B4-BE49-F238E27FC236}">
                <a16:creationId xmlns:a16="http://schemas.microsoft.com/office/drawing/2014/main" id="{6C253480-7B17-C2A7-7CA1-667A54B3E4D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2624" y="4359130"/>
            <a:ext cx="196675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751">
            <a:extLst>
              <a:ext uri="{FF2B5EF4-FFF2-40B4-BE49-F238E27FC236}">
                <a16:creationId xmlns:a16="http://schemas.microsoft.com/office/drawing/2014/main" id="{630D1694-59DB-6DAA-70BC-60FD35C4E4A6}"/>
              </a:ext>
            </a:extLst>
          </p:cNvPr>
          <p:cNvSpPr txBox="1"/>
          <p:nvPr/>
        </p:nvSpPr>
        <p:spPr>
          <a:xfrm>
            <a:off x="569387" y="5319827"/>
            <a:ext cx="7202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）表面积：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66π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752">
            <a:extLst>
              <a:ext uri="{FF2B5EF4-FFF2-40B4-BE49-F238E27FC236}">
                <a16:creationId xmlns:a16="http://schemas.microsoft.com/office/drawing/2014/main" id="{F377B2FB-EB2C-EB2E-710E-6CA64169583E}"/>
              </a:ext>
            </a:extLst>
          </p:cNvPr>
          <p:cNvSpPr txBox="1"/>
          <p:nvPr/>
        </p:nvSpPr>
        <p:spPr>
          <a:xfrm>
            <a:off x="569387" y="5799130"/>
            <a:ext cx="657551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体积：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这个几何体的表面积是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66πcm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，体积是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72πcm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323456-C980-EBD7-3BA5-B670199FFF18}"/>
              </a:ext>
            </a:extLst>
          </p:cNvPr>
          <p:cNvSpPr txBox="1"/>
          <p:nvPr/>
        </p:nvSpPr>
        <p:spPr>
          <a:xfrm>
            <a:off x="479376" y="3680939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2489EF-C618-C983-9D85-A8F1250FF974}"/>
              </a:ext>
            </a:extLst>
          </p:cNvPr>
          <p:cNvSpPr txBox="1"/>
          <p:nvPr/>
        </p:nvSpPr>
        <p:spPr>
          <a:xfrm>
            <a:off x="479376" y="5273021"/>
            <a:ext cx="7312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）表面积：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5DF673-AD00-6287-0346-A70863B7E69D}"/>
              </a:ext>
            </a:extLst>
          </p:cNvPr>
          <p:cNvSpPr txBox="1"/>
          <p:nvPr/>
        </p:nvSpPr>
        <p:spPr>
          <a:xfrm>
            <a:off x="479376" y="5752324"/>
            <a:ext cx="418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体积：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BCFAC5-C14E-B482-4929-B6E929F36365}"/>
              </a:ext>
            </a:extLst>
          </p:cNvPr>
          <p:cNvSpPr txBox="1"/>
          <p:nvPr/>
        </p:nvSpPr>
        <p:spPr>
          <a:xfrm>
            <a:off x="479376" y="6227812"/>
            <a:ext cx="6692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这个几何体的表面积是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66πcm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72πcm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4" name="yt_shape_13664"/>
          <p:cNvSpPr txBox="1"/>
          <p:nvPr/>
        </p:nvSpPr>
        <p:spPr>
          <a:xfrm>
            <a:off x="540119" y="17477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在一间屋子的屋顶上挂着一盏白炽灯，在它的正下方有一个球，如图所示，下列说法：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球在地面上的影子是圆；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当球向上移动时，它的影子会变大；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当球向下移动时，它的影子会变大；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当球向上或向下移动时，它的影子大小不变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65" name="yt_image_136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3544" y="3819784"/>
            <a:ext cx="122491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728AA7-1810-78CD-11A2-C13FE782C810}"/>
              </a:ext>
            </a:extLst>
          </p:cNvPr>
          <p:cNvSpPr txBox="1"/>
          <p:nvPr/>
        </p:nvSpPr>
        <p:spPr>
          <a:xfrm>
            <a:off x="1669308" y="312738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7" name="yt_shape_13667"/>
          <p:cNvSpPr txBox="1"/>
          <p:nvPr/>
        </p:nvSpPr>
        <p:spPr>
          <a:xfrm>
            <a:off x="540000" y="1192910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如图，在路灯的同侧有两根高度相同的木棒，请分别画出这两根木棒的影子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68" name="yt_image_136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1502" y="1824577"/>
            <a:ext cx="3388995" cy="155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0" name="yt_shape_13670"/>
          <p:cNvSpPr txBox="1"/>
          <p:nvPr/>
        </p:nvSpPr>
        <p:spPr>
          <a:xfrm>
            <a:off x="540000" y="3429606"/>
            <a:ext cx="235481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的影长为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的影长为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72" name="yt_shape_13672"/>
          <p:cNvSpPr txBox="1"/>
          <p:nvPr/>
        </p:nvSpPr>
        <p:spPr>
          <a:xfrm>
            <a:off x="4758544" y="5021536"/>
            <a:ext cx="2264466" cy="9194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spc="-5000">
                <a:solidFill>
                  <a:srgbClr val="1EE3CF"/>
                </a:solidFill>
                <a:effectLst/>
                <a:latin typeface="白正" pitchFamily="50"/>
                <a:ea typeface="宋体" pitchFamily="50"/>
                <a:cs typeface="宋体" pitchFamily="50"/>
              </a:rPr>
              <a:t> </a:t>
            </a:r>
            <a:r>
              <a:rPr lang="en-US" altLang="zh-CN" sz="5000" b="0" i="0" u="none" spc="16533">
                <a:solidFill>
                  <a:srgbClr val="1EE3CF"/>
                </a:solidFill>
                <a:effectLst/>
                <a:latin typeface="白正" pitchFamily="50"/>
                <a:ea typeface="宋体" pitchFamily="50"/>
                <a:cs typeface="宋体" pitchFamily="5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3671" name="yt_image_136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544" y="5021536"/>
            <a:ext cx="2257995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64AB68-B452-A23F-D3BF-A621EE15F251}"/>
              </a:ext>
            </a:extLst>
          </p:cNvPr>
          <p:cNvSpPr txBox="1"/>
          <p:nvPr/>
        </p:nvSpPr>
        <p:spPr>
          <a:xfrm>
            <a:off x="449989" y="3382800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463CEC-C9A6-EA00-D5A9-0ABB1A25968A}"/>
              </a:ext>
            </a:extLst>
          </p:cNvPr>
          <p:cNvSpPr txBox="1"/>
          <p:nvPr/>
        </p:nvSpPr>
        <p:spPr>
          <a:xfrm>
            <a:off x="449989" y="3858288"/>
            <a:ext cx="2512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的影长为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3C4DAE-577A-849C-9C2D-90DFD394E808}"/>
              </a:ext>
            </a:extLst>
          </p:cNvPr>
          <p:cNvSpPr txBox="1"/>
          <p:nvPr/>
        </p:nvSpPr>
        <p:spPr>
          <a:xfrm>
            <a:off x="449989" y="4333776"/>
            <a:ext cx="2388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的影长为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C'D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4" name="yt_shape_13674"/>
          <p:cNvSpPr txBox="1"/>
          <p:nvPr/>
        </p:nvSpPr>
        <p:spPr>
          <a:xfrm>
            <a:off x="540000" y="1765136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几何体与三视图之间的相互转换</a:t>
            </a:r>
          </a:p>
        </p:txBody>
      </p:sp>
      <p:sp>
        <p:nvSpPr>
          <p:cNvPr id="13675" name="yt_shape_13675"/>
          <p:cNvSpPr txBox="1"/>
          <p:nvPr/>
        </p:nvSpPr>
        <p:spPr>
          <a:xfrm>
            <a:off x="540000" y="2269446"/>
            <a:ext cx="9361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（宁波市中考）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如图，下列关于物体的主视图画法正确的是（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76" name="yt_image_136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1824" y="3094266"/>
            <a:ext cx="588351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78" name="yt_image_136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33866"/>
            <a:ext cx="3482535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63364">
            <a:extLst>
              <a:ext uri="{FF2B5EF4-FFF2-40B4-BE49-F238E27FC236}">
                <a16:creationId xmlns:a16="http://schemas.microsoft.com/office/drawing/2014/main" id="{56EF410A-24F4-21C1-5EB7-29DDD83DC7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651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F1FB10-81F9-1ABE-038F-2C9645B3932E}"/>
              </a:ext>
            </a:extLst>
          </p:cNvPr>
          <p:cNvSpPr txBox="1"/>
          <p:nvPr/>
        </p:nvSpPr>
        <p:spPr>
          <a:xfrm>
            <a:off x="9060589" y="222264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" name="yt_shape_13680"/>
          <p:cNvSpPr txBox="1"/>
          <p:nvPr/>
        </p:nvSpPr>
        <p:spPr>
          <a:xfrm>
            <a:off x="540119" y="12806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如图，箭头所指的是某陶艺工作室用于垫放陶器的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块相同的耐火砖搭成的几何体，它的主视图是（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81" name="yt_image_136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1035" y="2420888"/>
            <a:ext cx="164993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83" name="yt_image_136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01146"/>
            <a:ext cx="3214323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E040E9-3D2F-9F10-14C3-48831E704B2A}"/>
              </a:ext>
            </a:extLst>
          </p:cNvPr>
          <p:cNvSpPr txBox="1"/>
          <p:nvPr/>
        </p:nvSpPr>
        <p:spPr>
          <a:xfrm>
            <a:off x="5174508" y="170929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5" name="yt_shape_13685"/>
          <p:cNvSpPr txBox="1"/>
          <p:nvPr/>
        </p:nvSpPr>
        <p:spPr>
          <a:xfrm>
            <a:off x="540000" y="976780"/>
            <a:ext cx="109180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已知一个正棱柱的俯视图和左视图如图，则其主视图为（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86" name="yt_image_13686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7957" y="1588206"/>
            <a:ext cx="1776085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88" name="yt_image_13688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78368"/>
            <a:ext cx="484939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0" name="yt_shape_13690"/>
          <p:cNvSpPr txBox="1"/>
          <p:nvPr/>
        </p:nvSpPr>
        <p:spPr>
          <a:xfrm>
            <a:off x="540119" y="396961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如图，是一个由若干个相同的小正方体组成的几何体的三视图，则组成这个几何体的小正方体有（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92" name="yt_table_136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182364"/>
              </p:ext>
            </p:extLst>
          </p:nvPr>
        </p:nvGraphicFramePr>
        <p:xfrm>
          <a:off x="540000" y="4935913"/>
          <a:ext cx="3745230" cy="950976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13691" name="yt_image_13691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4145" y="4935913"/>
            <a:ext cx="418626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4CA060-0E6B-05B6-8013-9375F3E281EB}"/>
              </a:ext>
            </a:extLst>
          </p:cNvPr>
          <p:cNvSpPr txBox="1"/>
          <p:nvPr/>
        </p:nvSpPr>
        <p:spPr>
          <a:xfrm>
            <a:off x="10584589" y="92997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7C13FD-D247-FAA2-7F20-1EBB5B4517EE}"/>
              </a:ext>
            </a:extLst>
          </p:cNvPr>
          <p:cNvSpPr txBox="1"/>
          <p:nvPr/>
        </p:nvSpPr>
        <p:spPr>
          <a:xfrm>
            <a:off x="3040908" y="43983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40000" y="2673660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下列三视图所表示的物体是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五棱锥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95" name="yt_image_136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1436" y="3429000"/>
            <a:ext cx="412912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FECFC5-85E8-1B1D-C54A-50A567935C9E}"/>
              </a:ext>
            </a:extLst>
          </p:cNvPr>
          <p:cNvSpPr txBox="1"/>
          <p:nvPr/>
        </p:nvSpPr>
        <p:spPr>
          <a:xfrm>
            <a:off x="4640989" y="262685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五棱锥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7" name="yt_shape_13697"/>
          <p:cNvSpPr txBox="1"/>
          <p:nvPr/>
        </p:nvSpPr>
        <p:spPr>
          <a:xfrm>
            <a:off x="540000" y="1631269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三视图中的有关计算</a:t>
            </a:r>
          </a:p>
        </p:txBody>
      </p:sp>
      <p:sp>
        <p:nvSpPr>
          <p:cNvPr id="13698" name="yt_shape_13698"/>
          <p:cNvSpPr txBox="1"/>
          <p:nvPr/>
        </p:nvSpPr>
        <p:spPr>
          <a:xfrm>
            <a:off x="540119" y="213557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如图是一个几何体的三视图，其中主视图与左视图完全一样，则这个几何体的表面积是（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02" name="yt_table_1370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034199"/>
              </p:ext>
            </p:extLst>
          </p:nvPr>
        </p:nvGraphicFramePr>
        <p:xfrm>
          <a:off x="540000" y="3101874"/>
          <a:ext cx="4526280" cy="950976"/>
        </p:xfrm>
        <a:graphic>
          <a:graphicData uri="http://schemas.openxmlformats.org/drawingml/2006/table">
            <a:tbl>
              <a:tblPr/>
              <a:tblGrid>
                <a:gridCol w="272923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grpSp>
        <p:nvGrpSpPr>
          <p:cNvPr id="13699" name="yt_shape_13699_skip" title="H_195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13749" y="3101874"/>
            <a:ext cx="2436271" cy="2485404"/>
            <a:chOff x="0" y="0"/>
            <a:chExt cx="2436271" cy="2485404"/>
          </a:xfrm>
        </p:grpSpPr>
        <p:pic>
          <p:nvPicPr>
            <p:cNvPr id="2" name="yt_image_136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6271" cy="2089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1" name="yt_shape_13701"/>
            <p:cNvSpPr txBox="1"/>
            <p:nvPr/>
          </p:nvSpPr>
          <p:spPr>
            <a:xfrm>
              <a:off x="608671" y="21254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563437">
            <a:extLst>
              <a:ext uri="{FF2B5EF4-FFF2-40B4-BE49-F238E27FC236}">
                <a16:creationId xmlns:a16="http://schemas.microsoft.com/office/drawing/2014/main" id="{777A24FF-0538-F2F2-E9EC-BE156CCD8A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2647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532D89-8D6D-394D-E90A-035C764E6B4A}"/>
              </a:ext>
            </a:extLst>
          </p:cNvPr>
          <p:cNvSpPr txBox="1"/>
          <p:nvPr/>
        </p:nvSpPr>
        <p:spPr>
          <a:xfrm>
            <a:off x="1821708" y="256426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4" name="yt_shape_13704"/>
          <p:cNvSpPr txBox="1"/>
          <p:nvPr/>
        </p:nvSpPr>
        <p:spPr>
          <a:xfrm>
            <a:off x="540119" y="192742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已知某几何体的三视图如图所示，则该几何体的侧面展开图圆心角的度数为（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08" name="yt_table_137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02235"/>
              </p:ext>
            </p:extLst>
          </p:nvPr>
        </p:nvGraphicFramePr>
        <p:xfrm>
          <a:off x="540000" y="2893715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A.214°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D.217°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grpSp>
        <p:nvGrpSpPr>
          <p:cNvPr id="13705" name="yt_shape_13705_skip" title="H_188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9312" y="2893715"/>
            <a:ext cx="2140642" cy="2397393"/>
            <a:chOff x="0" y="0"/>
            <a:chExt cx="2140642" cy="2397393"/>
          </a:xfrm>
        </p:grpSpPr>
        <p:pic>
          <p:nvPicPr>
            <p:cNvPr id="2" name="yt_image_137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0642" cy="200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07" name="yt_shape_13707"/>
            <p:cNvSpPr txBox="1"/>
            <p:nvPr/>
          </p:nvSpPr>
          <p:spPr>
            <a:xfrm>
              <a:off x="460857" y="20373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BDE0E0-311B-E5F0-97CB-2630F8B713D7}"/>
              </a:ext>
            </a:extLst>
          </p:cNvPr>
          <p:cNvSpPr txBox="1"/>
          <p:nvPr/>
        </p:nvSpPr>
        <p:spPr>
          <a:xfrm>
            <a:off x="907308" y="235610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1142</Words>
  <Application>Microsoft Office PowerPoint</Application>
  <PresentationFormat>宽屏</PresentationFormat>
  <Paragraphs>103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2023-10-20T04:23:50Z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