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8" r:id="rId6"/>
    <p:sldId id="370" r:id="rId7"/>
    <p:sldId id="372" r:id="rId8"/>
    <p:sldId id="376" r:id="rId9"/>
    <p:sldId id="378" r:id="rId10"/>
    <p:sldId id="380" r:id="rId11"/>
    <p:sldId id="381" r:id="rId12"/>
    <p:sldId id="383" r:id="rId13"/>
    <p:sldId id="385" r:id="rId14"/>
    <p:sldId id="386" r:id="rId15"/>
    <p:sldId id="388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bin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2" name="yt_shape_10972"/>
          <p:cNvSpPr txBox="1"/>
          <p:nvPr/>
        </p:nvSpPr>
        <p:spPr>
          <a:xfrm>
            <a:off x="540000" y="2805884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971" name="yt_image_1097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0588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4" name="yt_shape_10974"/>
          <p:cNvSpPr txBox="1"/>
          <p:nvPr/>
        </p:nvSpPr>
        <p:spPr>
          <a:xfrm>
            <a:off x="540119" y="35034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　三边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成比例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的两个三角形相似，两边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成比例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夹角相等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的两个三角形相似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39B7BC8-A955-161F-B096-0A4128D02C60}"/>
              </a:ext>
            </a:extLst>
          </p:cNvPr>
          <p:cNvSpPr txBox="1"/>
          <p:nvPr/>
        </p:nvSpPr>
        <p:spPr>
          <a:xfrm>
            <a:off x="1974108" y="345666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成比例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127009-73B0-32B6-3993-83A59666547C}"/>
              </a:ext>
            </a:extLst>
          </p:cNvPr>
          <p:cNvSpPr txBox="1"/>
          <p:nvPr/>
        </p:nvSpPr>
        <p:spPr>
          <a:xfrm>
            <a:off x="6850907" y="345666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成比例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A07E80-77FA-E938-83A3-B1C3C71DFD49}"/>
              </a:ext>
            </a:extLst>
          </p:cNvPr>
          <p:cNvSpPr txBox="1"/>
          <p:nvPr/>
        </p:nvSpPr>
        <p:spPr>
          <a:xfrm>
            <a:off x="8679707" y="345666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夹角相等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20" name="yt_shape_11020"/>
              <p:cNvSpPr txBox="1"/>
              <p:nvPr/>
            </p:nvSpPr>
            <p:spPr>
              <a:xfrm>
                <a:off x="540119" y="2335542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轴上有一点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不重合），使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三点构成的三角形与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相似，则点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020" name="yt_shape_110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35542"/>
                <a:ext cx="11111999" cy="1586653"/>
              </a:xfrm>
              <a:prstGeom prst="rect">
                <a:avLst/>
              </a:prstGeom>
              <a:blipFill>
                <a:blip r:embed="rId2"/>
                <a:stretch>
                  <a:fillRect l="-1701" r="-274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D00EC23-10A8-0E42-E5A5-A6DB418567B5}"/>
              </a:ext>
            </a:extLst>
          </p:cNvPr>
          <p:cNvSpPr txBox="1"/>
          <p:nvPr/>
        </p:nvSpPr>
        <p:spPr>
          <a:xfrm>
            <a:off x="10200456" y="289865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 0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AA6EBE-C1D1-4541-20A9-AC911F191BBF}"/>
              </a:ext>
            </a:extLst>
          </p:cNvPr>
          <p:cNvSpPr txBox="1"/>
          <p:nvPr/>
        </p:nvSpPr>
        <p:spPr>
          <a:xfrm>
            <a:off x="450108" y="3435673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）或（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23" name="yt_image_11023" title="H_79.0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2606" y="1969820"/>
            <a:ext cx="1754177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25" name="yt_shape_11025"/>
              <p:cNvSpPr txBox="1"/>
              <p:nvPr/>
            </p:nvSpPr>
            <p:spPr>
              <a:xfrm>
                <a:off x="563695" y="3023940"/>
                <a:ext cx="3625223" cy="3238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025" name="yt_shape_110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695" y="3023940"/>
                <a:ext cx="3625223" cy="3238515"/>
              </a:xfrm>
              <a:prstGeom prst="rect">
                <a:avLst/>
              </a:prstGeom>
              <a:blipFill>
                <a:blip r:embed="rId3"/>
                <a:stretch>
                  <a:fillRect l="-5042" t="-1507" r="-4706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2A01B3B-3898-808D-288A-3AF95B364022}"/>
              </a:ext>
            </a:extLst>
          </p:cNvPr>
          <p:cNvSpPr txBox="1"/>
          <p:nvPr/>
        </p:nvSpPr>
        <p:spPr>
          <a:xfrm>
            <a:off x="473684" y="2977134"/>
            <a:ext cx="2769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0B487B-D7A6-A0AE-3025-F3B8067414E2}"/>
              </a:ext>
            </a:extLst>
          </p:cNvPr>
          <p:cNvSpPr txBox="1"/>
          <p:nvPr/>
        </p:nvSpPr>
        <p:spPr>
          <a:xfrm>
            <a:off x="473684" y="3452622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D551F1-5E30-8A87-8ECC-0E2865D9BC42}"/>
              </a:ext>
            </a:extLst>
          </p:cNvPr>
          <p:cNvSpPr txBox="1"/>
          <p:nvPr/>
        </p:nvSpPr>
        <p:spPr>
          <a:xfrm>
            <a:off x="473684" y="3928110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85A7C48-E79E-3FF2-AB56-246E7562AFF9}"/>
                  </a:ext>
                </a:extLst>
              </p:cNvPr>
              <p:cNvSpPr txBox="1"/>
              <p:nvPr/>
            </p:nvSpPr>
            <p:spPr>
              <a:xfrm>
                <a:off x="473684" y="4403598"/>
                <a:ext cx="3770249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85A7C48-E79E-3FF2-AB56-246E7562AF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684" y="4403598"/>
                <a:ext cx="3770249" cy="771792"/>
              </a:xfrm>
              <a:prstGeom prst="rect">
                <a:avLst/>
              </a:prstGeom>
              <a:blipFill>
                <a:blip r:embed="rId4"/>
                <a:stretch>
                  <a:fillRect l="-2589" r="-307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8A3E50-99FB-47B9-DEFD-B343DB9F4BAE}"/>
                  </a:ext>
                </a:extLst>
              </p:cNvPr>
              <p:cNvSpPr txBox="1"/>
              <p:nvPr/>
            </p:nvSpPr>
            <p:spPr>
              <a:xfrm>
                <a:off x="473684" y="5081778"/>
                <a:ext cx="3465449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8A3E50-99FB-47B9-DEFD-B343DB9F4B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684" y="5081778"/>
                <a:ext cx="3465449" cy="771792"/>
              </a:xfrm>
              <a:prstGeom prst="rect">
                <a:avLst/>
              </a:prstGeom>
              <a:blipFill>
                <a:blip r:embed="rId5"/>
                <a:stretch>
                  <a:fillRect l="-2817" r="-316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6B72D9E-7C1F-3EF6-9B42-03FFCE1D9B0B}"/>
              </a:ext>
            </a:extLst>
          </p:cNvPr>
          <p:cNvSpPr txBox="1"/>
          <p:nvPr/>
        </p:nvSpPr>
        <p:spPr>
          <a:xfrm>
            <a:off x="473684" y="5759958"/>
            <a:ext cx="2642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29755CE-8D95-91F9-EE8B-F716226BF6A6}"/>
              </a:ext>
            </a:extLst>
          </p:cNvPr>
          <p:cNvSpPr txBox="1"/>
          <p:nvPr/>
        </p:nvSpPr>
        <p:spPr>
          <a:xfrm>
            <a:off x="473684" y="908720"/>
            <a:ext cx="11244632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楷体" pitchFamily="24"/>
                <a:cs typeface="宋体" pitchFamily="24"/>
              </a:rPr>
              <a:t>（原创题）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已知：如图，在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延长线上一点，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延长线上一点，且满足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7" name="yt_shape_11027"/>
          <p:cNvSpPr txBox="1"/>
          <p:nvPr/>
        </p:nvSpPr>
        <p:spPr>
          <a:xfrm>
            <a:off x="335360" y="764704"/>
            <a:ext cx="78130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EFGH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都是相同的正方形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028" name="yt_image_1102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908720"/>
            <a:ext cx="1993507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30" name="yt_shape_11030"/>
          <p:cNvSpPr txBox="1"/>
          <p:nvPr/>
        </p:nvSpPr>
        <p:spPr>
          <a:xfrm>
            <a:off x="369996" y="1203408"/>
            <a:ext cx="627415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相似吗？说说你的理由；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031">
                <a:extLst>
                  <a:ext uri="{FF2B5EF4-FFF2-40B4-BE49-F238E27FC236}">
                    <a16:creationId xmlns:a16="http://schemas.microsoft.com/office/drawing/2014/main" id="{4CF51B1E-C6A7-1E79-F080-7393781CB6AE}"/>
                  </a:ext>
                </a:extLst>
              </p:cNvPr>
              <p:cNvSpPr txBox="1"/>
              <p:nvPr/>
            </p:nvSpPr>
            <p:spPr>
              <a:xfrm>
                <a:off x="425371" y="1686837"/>
                <a:ext cx="7197483" cy="4512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GCA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理由：可设正方形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EFGH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的边长为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的三边长分别为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的三边长分别为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endParaRPr lang="zh-CN" altLang="zh-CN" sz="100" b="0" i="0" u="none" dirty="0">
                  <a:noFill/>
                  <a:effectLst/>
                  <a:latin typeface="白正"/>
                  <a:ea typeface="宋体"/>
                  <a:cs typeface="宋体"/>
                </a:endParaRPr>
              </a:p>
            </p:txBody>
          </p:sp>
        </mc:Choice>
        <mc:Fallback xmlns="">
          <p:sp>
            <p:nvSpPr>
              <p:cNvPr id="2" name="yt_shape_11031">
                <a:extLst>
                  <a:ext uri="{FF2B5EF4-FFF2-40B4-BE49-F238E27FC236}">
                    <a16:creationId xmlns:a16="http://schemas.microsoft.com/office/drawing/2014/main" id="{4CF51B1E-C6A7-1E79-F080-7393781CB6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1686837"/>
                <a:ext cx="7197483" cy="4512774"/>
              </a:xfrm>
              <a:prstGeom prst="rect">
                <a:avLst/>
              </a:prstGeom>
              <a:blipFill>
                <a:blip r:embed="rId3"/>
                <a:stretch>
                  <a:fillRect l="-2627" t="-1216" r="-1610" b="-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973FA6B-B1BA-0F13-39CA-5467CB2BBFA5}"/>
              </a:ext>
            </a:extLst>
          </p:cNvPr>
          <p:cNvSpPr txBox="1"/>
          <p:nvPr/>
        </p:nvSpPr>
        <p:spPr>
          <a:xfrm>
            <a:off x="2926160" y="1640031"/>
            <a:ext cx="60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7746A9-D330-35B6-2508-513BC76B92A2}"/>
              </a:ext>
            </a:extLst>
          </p:cNvPr>
          <p:cNvSpPr txBox="1"/>
          <p:nvPr/>
        </p:nvSpPr>
        <p:spPr>
          <a:xfrm>
            <a:off x="335360" y="2115519"/>
            <a:ext cx="372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GCA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5EBDFE-A464-BD7E-4EA8-404A229472D5}"/>
              </a:ext>
            </a:extLst>
          </p:cNvPr>
          <p:cNvSpPr txBox="1"/>
          <p:nvPr/>
        </p:nvSpPr>
        <p:spPr>
          <a:xfrm>
            <a:off x="335360" y="2591007"/>
            <a:ext cx="7307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理由：可设正方形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的边长为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0A8411-42EB-43AB-008C-F388E85BBF14}"/>
                  </a:ext>
                </a:extLst>
              </p:cNvPr>
              <p:cNvSpPr txBox="1"/>
              <p:nvPr/>
            </p:nvSpPr>
            <p:spPr>
              <a:xfrm>
                <a:off x="335360" y="3066495"/>
                <a:ext cx="501732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的三边长分别为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0A8411-42EB-43AB-008C-F388E85BBF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3066495"/>
                <a:ext cx="5017326" cy="615392"/>
              </a:xfrm>
              <a:prstGeom prst="rect">
                <a:avLst/>
              </a:prstGeom>
              <a:blipFill>
                <a:blip r:embed="rId4"/>
                <a:stretch>
                  <a:fillRect l="-1823" r="-194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957C6AF-73F8-283E-5F1F-FB4AD13564FE}"/>
                  </a:ext>
                </a:extLst>
              </p:cNvPr>
              <p:cNvSpPr txBox="1"/>
              <p:nvPr/>
            </p:nvSpPr>
            <p:spPr>
              <a:xfrm>
                <a:off x="5071307" y="3036572"/>
                <a:ext cx="2832926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957C6AF-73F8-283E-5F1F-FB4AD13564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1307" y="3036572"/>
                <a:ext cx="2832926" cy="618693"/>
              </a:xfrm>
              <a:prstGeom prst="rect">
                <a:avLst/>
              </a:prstGeom>
              <a:blipFill>
                <a:blip r:embed="rId5"/>
                <a:stretch>
                  <a:fillRect l="-3441" r="-3011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C0B892A-2A09-9B06-C4C3-4F4A3FE49E3E}"/>
                  </a:ext>
                </a:extLst>
              </p:cNvPr>
              <p:cNvSpPr txBox="1"/>
              <p:nvPr/>
            </p:nvSpPr>
            <p:spPr>
              <a:xfrm>
                <a:off x="360837" y="3547225"/>
                <a:ext cx="474745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的三边长分别为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C0B892A-2A09-9B06-C4C3-4F4A3FE49E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837" y="3547225"/>
                <a:ext cx="4747451" cy="615392"/>
              </a:xfrm>
              <a:prstGeom prst="rect">
                <a:avLst/>
              </a:prstGeom>
              <a:blipFill>
                <a:blip r:embed="rId6"/>
                <a:stretch>
                  <a:fillRect l="-1926" r="-205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35BC050-6944-F430-67BA-92C6F9669ADB}"/>
                  </a:ext>
                </a:extLst>
              </p:cNvPr>
              <p:cNvSpPr txBox="1"/>
              <p:nvPr/>
            </p:nvSpPr>
            <p:spPr>
              <a:xfrm>
                <a:off x="360837" y="4069005"/>
                <a:ext cx="5429504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35BC050-6944-F430-67BA-92C6F9669A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837" y="4069005"/>
                <a:ext cx="5429504" cy="851230"/>
              </a:xfrm>
              <a:prstGeom prst="rect">
                <a:avLst/>
              </a:prstGeom>
              <a:blipFill>
                <a:blip r:embed="rId7"/>
                <a:stretch>
                  <a:fillRect l="-1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27FA7C1-1E14-831B-3274-0DD751CAE86E}"/>
                  </a:ext>
                </a:extLst>
              </p:cNvPr>
              <p:cNvSpPr txBox="1"/>
              <p:nvPr/>
            </p:nvSpPr>
            <p:spPr>
              <a:xfrm>
                <a:off x="2584304" y="4043344"/>
                <a:ext cx="4122293" cy="8836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27FA7C1-1E14-831B-3274-0DD751CAE8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4304" y="4043344"/>
                <a:ext cx="4122293" cy="883616"/>
              </a:xfrm>
              <a:prstGeom prst="rect">
                <a:avLst/>
              </a:prstGeom>
              <a:blipFill>
                <a:blip r:embed="rId8"/>
                <a:stretch>
                  <a:fillRect r="-23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43034D3-7EC7-F1A8-2B3F-03574B52AA24}"/>
                  </a:ext>
                </a:extLst>
              </p:cNvPr>
              <p:cNvSpPr txBox="1"/>
              <p:nvPr/>
            </p:nvSpPr>
            <p:spPr>
              <a:xfrm>
                <a:off x="369996" y="4866400"/>
                <a:ext cx="2287461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43034D3-7EC7-F1A8-2B3F-03574B52AA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996" y="4866400"/>
                <a:ext cx="2287461" cy="772109"/>
              </a:xfrm>
              <a:prstGeom prst="rect">
                <a:avLst/>
              </a:prstGeom>
              <a:blipFill>
                <a:blip r:embed="rId9"/>
                <a:stretch>
                  <a:fillRect l="-4267" r="-4267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3FB5FF99-29FB-953C-F59F-858277583F8F}"/>
              </a:ext>
            </a:extLst>
          </p:cNvPr>
          <p:cNvSpPr txBox="1"/>
          <p:nvPr/>
        </p:nvSpPr>
        <p:spPr>
          <a:xfrm>
            <a:off x="369996" y="5544897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GCA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A571171-7980-11E2-2647-4A4A82FE3759}"/>
                  </a:ext>
                </a:extLst>
              </p:cNvPr>
              <p:cNvSpPr txBox="1"/>
              <p:nvPr/>
            </p:nvSpPr>
            <p:spPr>
              <a:xfrm>
                <a:off x="4867623" y="3452652"/>
                <a:ext cx="3240294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A571171-7980-11E2-2647-4A4A82FE37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7623" y="3452652"/>
                <a:ext cx="3240294" cy="851230"/>
              </a:xfrm>
              <a:prstGeom prst="rect">
                <a:avLst/>
              </a:prstGeom>
              <a:blipFill>
                <a:blip r:embed="rId10"/>
                <a:stretch>
                  <a:fillRect l="-2820" r="-2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6" name="yt_shape_11036"/>
          <p:cNvSpPr txBox="1"/>
          <p:nvPr/>
        </p:nvSpPr>
        <p:spPr>
          <a:xfrm>
            <a:off x="539881" y="715193"/>
            <a:ext cx="4125681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035" name="yt_image_1103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715193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38" name="yt_shape_11038"/>
          <p:cNvSpPr txBox="1"/>
          <p:nvPr/>
        </p:nvSpPr>
        <p:spPr>
          <a:xfrm>
            <a:off x="540001" y="1412776"/>
            <a:ext cx="8436320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模型观念）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如图所示，在矩形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，两只小虫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同时分别从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出发沿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向终点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方向前进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小虫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每秒走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，小虫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每秒走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2cm.</a:t>
            </a:r>
          </a:p>
        </p:txBody>
      </p:sp>
      <p:sp>
        <p:nvSpPr>
          <p:cNvPr id="11039" name="yt_shape_11039"/>
          <p:cNvSpPr txBox="1"/>
          <p:nvPr/>
        </p:nvSpPr>
        <p:spPr>
          <a:xfrm>
            <a:off x="540000" y="2520772"/>
            <a:ext cx="8436321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请问：它们同时出发了多少秒时，以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为顶点的三角形与以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为顶点的三角形相似？</a:t>
            </a:r>
          </a:p>
        </p:txBody>
      </p:sp>
      <p:pic>
        <p:nvPicPr>
          <p:cNvPr id="11040" name="yt_image_1104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1853403"/>
            <a:ext cx="2024294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42" name="yt_shape_11042"/>
          <p:cNvSpPr txBox="1"/>
          <p:nvPr/>
        </p:nvSpPr>
        <p:spPr>
          <a:xfrm>
            <a:off x="539881" y="5058261"/>
            <a:ext cx="7110921" cy="738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解：设它们同时出发了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秒时，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324FDC3-F96B-7A39-CBFA-F4BDF1C81884}"/>
              </a:ext>
            </a:extLst>
          </p:cNvPr>
          <p:cNvSpPr txBox="1"/>
          <p:nvPr/>
        </p:nvSpPr>
        <p:spPr>
          <a:xfrm>
            <a:off x="539881" y="3259436"/>
            <a:ext cx="7222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解：设它们同时出发了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秒时，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305571-ED76-B41E-C054-4ED4A299BA01}"/>
              </a:ext>
            </a:extLst>
          </p:cNvPr>
          <p:cNvSpPr txBox="1"/>
          <p:nvPr/>
        </p:nvSpPr>
        <p:spPr>
          <a:xfrm>
            <a:off x="539881" y="3628768"/>
            <a:ext cx="4231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043">
                <a:extLst>
                  <a:ext uri="{FF2B5EF4-FFF2-40B4-BE49-F238E27FC236}">
                    <a16:creationId xmlns:a16="http://schemas.microsoft.com/office/drawing/2014/main" id="{8A9DA6CD-1FE0-DFB5-6D21-CE51594F59A6}"/>
                  </a:ext>
                </a:extLst>
              </p:cNvPr>
              <p:cNvSpPr txBox="1"/>
              <p:nvPr/>
            </p:nvSpPr>
            <p:spPr>
              <a:xfrm>
                <a:off x="628226" y="4056916"/>
                <a:ext cx="4567148" cy="26845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PBQ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PBQ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相似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4" name="yt_shape_11043">
                <a:extLst>
                  <a:ext uri="{FF2B5EF4-FFF2-40B4-BE49-F238E27FC236}">
                    <a16:creationId xmlns:a16="http://schemas.microsoft.com/office/drawing/2014/main" id="{8A9DA6CD-1FE0-DFB5-6D21-CE51594F59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226" y="4056916"/>
                <a:ext cx="4567148" cy="2684517"/>
              </a:xfrm>
              <a:prstGeom prst="rect">
                <a:avLst/>
              </a:prstGeom>
              <a:blipFill>
                <a:blip r:embed="rId4"/>
                <a:stretch>
                  <a:fillRect l="-4005" t="-4318" r="-3204" b="-61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591FD37-B8E1-50EB-CC60-962F2960F82A}"/>
              </a:ext>
            </a:extLst>
          </p:cNvPr>
          <p:cNvSpPr txBox="1"/>
          <p:nvPr/>
        </p:nvSpPr>
        <p:spPr>
          <a:xfrm>
            <a:off x="538215" y="4010110"/>
            <a:ext cx="238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E46F721-7839-7591-43FE-3C54B1308707}"/>
                  </a:ext>
                </a:extLst>
              </p:cNvPr>
              <p:cNvSpPr txBox="1"/>
              <p:nvPr/>
            </p:nvSpPr>
            <p:spPr>
              <a:xfrm>
                <a:off x="538215" y="4362719"/>
                <a:ext cx="4703064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PBQ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E46F721-7839-7591-43FE-3C54B13087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215" y="4362719"/>
                <a:ext cx="4703064" cy="772110"/>
              </a:xfrm>
              <a:prstGeom prst="rect">
                <a:avLst/>
              </a:prstGeom>
              <a:blipFill>
                <a:blip r:embed="rId5"/>
                <a:stretch>
                  <a:fillRect l="-1943" r="-20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9B0902F-190D-CE18-F79F-EF093F77E487}"/>
                  </a:ext>
                </a:extLst>
              </p:cNvPr>
              <p:cNvSpPr txBox="1"/>
              <p:nvPr/>
            </p:nvSpPr>
            <p:spPr>
              <a:xfrm>
                <a:off x="5023367" y="4336006"/>
                <a:ext cx="2721293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9B0902F-190D-CE18-F79F-EF093F77E4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3367" y="4336006"/>
                <a:ext cx="2721293" cy="769061"/>
              </a:xfrm>
              <a:prstGeom prst="rect">
                <a:avLst/>
              </a:prstGeom>
              <a:blipFill>
                <a:blip r:embed="rId6"/>
                <a:stretch>
                  <a:fillRect l="-3363" r="-3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D5F4796-1383-C5A0-6894-C2A687F09384}"/>
              </a:ext>
            </a:extLst>
          </p:cNvPr>
          <p:cNvSpPr txBox="1"/>
          <p:nvPr/>
        </p:nvSpPr>
        <p:spPr>
          <a:xfrm>
            <a:off x="538215" y="5016888"/>
            <a:ext cx="238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626B57B-3D01-7189-DFCC-B77B3D90DBEA}"/>
                  </a:ext>
                </a:extLst>
              </p:cNvPr>
              <p:cNvSpPr txBox="1"/>
              <p:nvPr/>
            </p:nvSpPr>
            <p:spPr>
              <a:xfrm>
                <a:off x="567107" y="5440632"/>
                <a:ext cx="4702937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PBQ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CBA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626B57B-3D01-7189-DFCC-B77B3D90DB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107" y="5440632"/>
                <a:ext cx="4702937" cy="769379"/>
              </a:xfrm>
              <a:prstGeom prst="rect">
                <a:avLst/>
              </a:prstGeom>
              <a:blipFill>
                <a:blip r:embed="rId7"/>
                <a:stretch>
                  <a:fillRect l="-1943" r="-20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6609ABC-AA97-C86C-EED8-9CACC54D165A}"/>
                  </a:ext>
                </a:extLst>
              </p:cNvPr>
              <p:cNvSpPr txBox="1"/>
              <p:nvPr/>
            </p:nvSpPr>
            <p:spPr>
              <a:xfrm>
                <a:off x="4985266" y="5382826"/>
                <a:ext cx="279749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6609ABC-AA97-C86C-EED8-9CACC54D16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5266" y="5382826"/>
                <a:ext cx="2797493" cy="769062"/>
              </a:xfrm>
              <a:prstGeom prst="rect">
                <a:avLst/>
              </a:prstGeom>
              <a:blipFill>
                <a:blip r:embed="rId8"/>
                <a:stretch>
                  <a:fillRect l="-3486" r="-34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2B373B4F-C6EF-9D0B-30C0-677E2196EB21}"/>
              </a:ext>
            </a:extLst>
          </p:cNvPr>
          <p:cNvSpPr txBox="1"/>
          <p:nvPr/>
        </p:nvSpPr>
        <p:spPr>
          <a:xfrm>
            <a:off x="626670" y="6151888"/>
            <a:ext cx="78238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综上，它们同时出发了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秒或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秒时，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相似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8" name="yt_shape_11048"/>
          <p:cNvSpPr txBox="1"/>
          <p:nvPr/>
        </p:nvSpPr>
        <p:spPr>
          <a:xfrm>
            <a:off x="540000" y="817761"/>
            <a:ext cx="1275029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白正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1047" name="yt_image_1104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94592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0" name="yt_shape_11050"/>
          <p:cNvSpPr txBox="1"/>
          <p:nvPr/>
        </p:nvSpPr>
        <p:spPr>
          <a:xfrm>
            <a:off x="540000" y="1340768"/>
            <a:ext cx="11111999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通过计算三组对应边的比，看比是否相等来判断两个三角形是否相似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注意要将三边按从小到大的顺序排序，找准对应边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用边与角判定两个三角形相似时，相等的角必须是已知两组对应边的夹角，不能是其他角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6" name="yt_shape_10976"/>
          <p:cNvSpPr txBox="1"/>
          <p:nvPr/>
        </p:nvSpPr>
        <p:spPr>
          <a:xfrm>
            <a:off x="540000" y="1810122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975" name="yt_image_1097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1012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8" name="yt_shape_10978"/>
          <p:cNvSpPr txBox="1"/>
          <p:nvPr/>
        </p:nvSpPr>
        <p:spPr>
          <a:xfrm>
            <a:off x="540000" y="2513419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三边成比例的两个三角形相似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79" name="yt_shape_10979"/>
              <p:cNvSpPr txBox="1"/>
              <p:nvPr/>
            </p:nvSpPr>
            <p:spPr>
              <a:xfrm>
                <a:off x="540119" y="3017729"/>
                <a:ext cx="11111999" cy="10066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有甲、乙两个三角形木框，甲三角形木框的三边长分别为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，乙三角形木框的三边长分别为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，则甲、乙两个三角形（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979" name="yt_shape_10979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17729"/>
                <a:ext cx="11111999" cy="1006622"/>
              </a:xfrm>
              <a:prstGeom prst="rect">
                <a:avLst/>
              </a:prstGeom>
              <a:blipFill>
                <a:blip r:embed="rId3"/>
                <a:stretch>
                  <a:fillRect l="-1701" t="-1212" b="-1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982" name="yt_table_1098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246676"/>
              </p:ext>
            </p:extLst>
          </p:nvPr>
        </p:nvGraphicFramePr>
        <p:xfrm>
          <a:off x="540000" y="4075139"/>
          <a:ext cx="5691506" cy="950976"/>
        </p:xfrm>
        <a:graphic>
          <a:graphicData uri="http://schemas.openxmlformats.org/drawingml/2006/table">
            <a:tbl>
              <a:tblPr/>
              <a:tblGrid>
                <a:gridCol w="3311843">
                  <a:extLst>
                    <a:ext uri="{9D8B030D-6E8A-4147-A177-3AD203B41FA5}">
                      <a16:colId xmlns:a16="http://schemas.microsoft.com/office/drawing/2014/main" val="10115"/>
                    </a:ext>
                  </a:extLst>
                </a:gridCol>
                <a:gridCol w="2379663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一定不相似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不一定相似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无法判断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</a:tbl>
          </a:graphicData>
        </a:graphic>
      </p:graphicFrame>
      <p:pic>
        <p:nvPicPr>
          <p:cNvPr id="10981" name="yt_image_10981_skip" title="H_104.9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32052" y="4075139"/>
            <a:ext cx="1717810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271638">
            <a:extLst>
              <a:ext uri="{FF2B5EF4-FFF2-40B4-BE49-F238E27FC236}">
                <a16:creationId xmlns:a16="http://schemas.microsoft.com/office/drawing/2014/main" id="{00244A50-29C9-A381-B634-D6D31C899B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5509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1A8FBE-1F04-9DF4-D0E0-A6A8ED761274}"/>
              </a:ext>
            </a:extLst>
          </p:cNvPr>
          <p:cNvSpPr txBox="1"/>
          <p:nvPr/>
        </p:nvSpPr>
        <p:spPr>
          <a:xfrm>
            <a:off x="8365637" y="3496005"/>
            <a:ext cx="400748" cy="5654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84" name="yt_shape_10984"/>
              <p:cNvSpPr txBox="1"/>
              <p:nvPr/>
            </p:nvSpPr>
            <p:spPr>
              <a:xfrm>
                <a:off x="540119" y="2573588"/>
                <a:ext cx="11111999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20°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84" name="yt_shape_109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73588"/>
                <a:ext cx="11111999" cy="1110560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814F540-8459-C8C5-7FA5-F2935021878E}"/>
              </a:ext>
            </a:extLst>
          </p:cNvPr>
          <p:cNvSpPr txBox="1"/>
          <p:nvPr/>
        </p:nvSpPr>
        <p:spPr>
          <a:xfrm>
            <a:off x="1059708" y="3202232"/>
            <a:ext cx="60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87" name="yt_image_10987" title="H_126.0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9153" y="1606061"/>
            <a:ext cx="3713693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989" name="yt_shape_10989"/>
              <p:cNvSpPr txBox="1"/>
              <p:nvPr/>
            </p:nvSpPr>
            <p:spPr>
              <a:xfrm>
                <a:off x="540000" y="3070252"/>
                <a:ext cx="6213496" cy="27292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理由：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由勾股定理，得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89" name="yt_shape_10989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70252"/>
                <a:ext cx="6213496" cy="2729273"/>
              </a:xfrm>
              <a:prstGeom prst="rect">
                <a:avLst/>
              </a:prstGeom>
              <a:blipFill>
                <a:blip r:embed="rId3"/>
                <a:stretch>
                  <a:fillRect l="-3042" t="-2013" r="-2061" b="-6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ED7C77F-85EA-FF8E-44CF-A6CD93C67BBE}"/>
              </a:ext>
            </a:extLst>
          </p:cNvPr>
          <p:cNvSpPr txBox="1"/>
          <p:nvPr/>
        </p:nvSpPr>
        <p:spPr>
          <a:xfrm>
            <a:off x="449989" y="3023446"/>
            <a:ext cx="447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004D30F-1E74-366B-C310-3569A7F300EF}"/>
                  </a:ext>
                </a:extLst>
              </p:cNvPr>
              <p:cNvSpPr txBox="1"/>
              <p:nvPr/>
            </p:nvSpPr>
            <p:spPr>
              <a:xfrm>
                <a:off x="449989" y="3498934"/>
                <a:ext cx="6333490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由勾股定理，得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mathAnswerShape': 1}">
                <a:extLst>
                  <a:ext uri="{FF2B5EF4-FFF2-40B4-BE49-F238E27FC236}">
                    <a16:creationId xmlns:a16="http://schemas.microsoft.com/office/drawing/2014/main" id="{E004D30F-1E74-366B-C310-3569A7F300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98934"/>
                <a:ext cx="6333490" cy="618694"/>
              </a:xfrm>
              <a:prstGeom prst="rect">
                <a:avLst/>
              </a:prstGeom>
              <a:blipFill>
                <a:blip r:embed="rId4"/>
                <a:stretch>
                  <a:fillRect l="-1540" r="-1540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CE72614-82FA-75E3-6221-A312111D2A3A}"/>
                  </a:ext>
                </a:extLst>
              </p:cNvPr>
              <p:cNvSpPr txBox="1"/>
              <p:nvPr/>
            </p:nvSpPr>
            <p:spPr>
              <a:xfrm>
                <a:off x="449989" y="4024016"/>
                <a:ext cx="4923917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mathAnswerShape': 1}">
                <a:extLst>
                  <a:ext uri="{FF2B5EF4-FFF2-40B4-BE49-F238E27FC236}">
                    <a16:creationId xmlns:a16="http://schemas.microsoft.com/office/drawing/2014/main" id="{0CE72614-82FA-75E3-6221-A312111D2A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4016"/>
                <a:ext cx="4923917" cy="615391"/>
              </a:xfrm>
              <a:prstGeom prst="rect">
                <a:avLst/>
              </a:prstGeom>
              <a:blipFill>
                <a:blip r:embed="rId5"/>
                <a:stretch>
                  <a:fillRect l="-1980" r="-173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ABE4B6D-0E2B-8B4C-091F-FE65551D741F}"/>
                  </a:ext>
                </a:extLst>
              </p:cNvPr>
              <p:cNvSpPr txBox="1"/>
              <p:nvPr/>
            </p:nvSpPr>
            <p:spPr>
              <a:xfrm>
                <a:off x="449989" y="4545795"/>
                <a:ext cx="2790698" cy="8497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4, 'mathAnswerShape': 1}">
                <a:extLst>
                  <a:ext uri="{FF2B5EF4-FFF2-40B4-BE49-F238E27FC236}">
                    <a16:creationId xmlns:a16="http://schemas.microsoft.com/office/drawing/2014/main" id="{3ABE4B6D-0E2B-8B4C-091F-FE65551D74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5795"/>
                <a:ext cx="2790698" cy="849770"/>
              </a:xfrm>
              <a:prstGeom prst="rect">
                <a:avLst/>
              </a:prstGeom>
              <a:blipFill>
                <a:blip r:embed="rId6"/>
                <a:stretch>
                  <a:fillRect l="-3493" r="-3275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1F7F824-F93F-8F60-3E11-E53F3F112927}"/>
              </a:ext>
            </a:extLst>
          </p:cNvPr>
          <p:cNvSpPr txBox="1"/>
          <p:nvPr/>
        </p:nvSpPr>
        <p:spPr>
          <a:xfrm>
            <a:off x="449989" y="5301954"/>
            <a:ext cx="2642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374A224-CAE9-E8A5-CC7C-C6BB1B5398DD}"/>
              </a:ext>
            </a:extLst>
          </p:cNvPr>
          <p:cNvSpPr txBox="1"/>
          <p:nvPr/>
        </p:nvSpPr>
        <p:spPr>
          <a:xfrm>
            <a:off x="449988" y="652701"/>
            <a:ext cx="11334643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楷体" pitchFamily="24"/>
                <a:cs typeface="宋体" pitchFamily="24"/>
              </a:rPr>
              <a:t>页第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楷体" pitchFamily="24"/>
                <a:cs typeface="宋体" pitchFamily="24"/>
              </a:rPr>
              <a:t>题变式）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如图所示，方格纸中每个小正方形的边长为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的顶点都在方格纸的格点上，判断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是否相似，并说明理由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1" name="yt_shape_10991"/>
          <p:cNvSpPr txBox="1"/>
          <p:nvPr/>
        </p:nvSpPr>
        <p:spPr>
          <a:xfrm>
            <a:off x="540000" y="1827896"/>
            <a:ext cx="721671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两边成比例且夹角相等的两个三角形相似</a:t>
            </a:r>
          </a:p>
        </p:txBody>
      </p:sp>
      <p:sp>
        <p:nvSpPr>
          <p:cNvPr id="10992" name="yt_shape_10992"/>
          <p:cNvSpPr txBox="1"/>
          <p:nvPr/>
        </p:nvSpPr>
        <p:spPr>
          <a:xfrm>
            <a:off x="540000" y="2332206"/>
            <a:ext cx="717183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下列图形中，与如图所示的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相似的是（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94" name="yt_table_10994_skip" title="H_219.9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38895"/>
              </p:ext>
            </p:extLst>
          </p:nvPr>
        </p:nvGraphicFramePr>
        <p:xfrm>
          <a:off x="540000" y="2818370"/>
          <a:ext cx="5159693" cy="2793492"/>
        </p:xfrm>
        <a:graphic>
          <a:graphicData uri="http://schemas.openxmlformats.org/drawingml/2006/table">
            <a:tbl>
              <a:tblPr/>
              <a:tblGrid>
                <a:gridCol w="3061018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  <a:gridCol w="2098675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7650" b="0" i="0" u="none">
                          <a:noFill/>
                          <a:effectLst/>
                          <a:latin typeface="Times New Roman" pitchFamily="76"/>
                          <a:ea typeface="Times New Roman" pitchFamily="76"/>
                          <a:cs typeface="宋体" pitchFamily="76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</a:t>
                      </a:r>
                      <a:r>
                        <a:rPr lang="en-US" altLang="zh-CN" sz="900" b="0" i="0" u="none">
                          <a:solidFill>
                            <a:srgbClr val="1EE3CF"/>
                          </a:solidFill>
                          <a:effectLst/>
                          <a:latin typeface="Times New Roman" pitchFamily="9"/>
                          <a:ea typeface="宋体" pitchFamily="9"/>
                          <a:cs typeface="宋体" pitchFamily="9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7150" b="0" i="0" u="none">
                          <a:noFill/>
                          <a:effectLst/>
                          <a:latin typeface="Times New Roman" pitchFamily="72"/>
                          <a:ea typeface="Times New Roman" pitchFamily="72"/>
                          <a:cs typeface="宋体" pitchFamily="72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</a:t>
                      </a:r>
                      <a:r>
                        <a:rPr lang="en-US" altLang="zh-CN" sz="500" b="0" i="0" u="none">
                          <a:solidFill>
                            <a:srgbClr val="1EE3CF"/>
                          </a:solidFill>
                          <a:effectLst/>
                          <a:latin typeface="Times New Roman" pitchFamily="5"/>
                          <a:ea typeface="宋体" pitchFamily="5"/>
                          <a:cs typeface="宋体" pitchFamily="5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4850" b="0" i="0" u="none">
                          <a:noFill/>
                          <a:effectLst/>
                          <a:latin typeface="Times New Roman" pitchFamily="48"/>
                          <a:ea typeface="Times New Roman" pitchFamily="48"/>
                          <a:cs typeface="宋体" pitchFamily="48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</a:t>
                      </a:r>
                      <a:r>
                        <a:rPr lang="en-US" altLang="zh-CN" sz="2000" b="0" i="0" u="none">
                          <a:solidFill>
                            <a:srgbClr val="1EE3CF"/>
                          </a:solidFill>
                          <a:effectLst/>
                          <a:latin typeface="Times New Roman" pitchFamily="20"/>
                          <a:ea typeface="宋体" pitchFamily="20"/>
                          <a:cs typeface="宋体" pitchFamily="20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6450" b="0" i="0" u="none">
                          <a:noFill/>
                          <a:effectLst/>
                          <a:latin typeface="Times New Roman" pitchFamily="64"/>
                          <a:ea typeface="Times New Roman" pitchFamily="64"/>
                          <a:cs typeface="宋体" pitchFamily="64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</a:t>
                      </a:r>
                      <a:r>
                        <a:rPr lang="en-US" altLang="zh-CN" sz="900" b="0" i="0" u="none">
                          <a:solidFill>
                            <a:srgbClr val="1EE3CF"/>
                          </a:solidFill>
                          <a:effectLst/>
                          <a:latin typeface="Times New Roman" pitchFamily="9"/>
                          <a:ea typeface="宋体" pitchFamily="9"/>
                          <a:cs typeface="宋体" pitchFamily="9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</a:tbl>
          </a:graphicData>
        </a:graphic>
      </p:graphicFrame>
      <p:pic>
        <p:nvPicPr>
          <p:cNvPr id="10993" name="yt_image_10993_skip" title="H_134.2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14331" y="3263198"/>
            <a:ext cx="837669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271703">
            <a:extLst>
              <a:ext uri="{FF2B5EF4-FFF2-40B4-BE49-F238E27FC236}">
                <a16:creationId xmlns:a16="http://schemas.microsoft.com/office/drawing/2014/main" id="{2F332C6D-C3F9-FCA9-3ACC-CDF3765F8D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69573"/>
            <a:ext cx="1355917" cy="365782"/>
          </a:xfrm>
          <a:prstGeom prst="rect">
            <a:avLst/>
          </a:prstGeom>
        </p:spPr>
      </p:pic>
      <p:pic>
        <p:nvPicPr>
          <p:cNvPr id="5" name="yt_shape_1697709271765">
            <a:extLst>
              <a:ext uri="{FF2B5EF4-FFF2-40B4-BE49-F238E27FC236}">
                <a16:creationId xmlns:a16="http://schemas.microsoft.com/office/drawing/2014/main" id="{38E817DF-E65C-0F3D-0905-026633F04F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63" y="2879989"/>
            <a:ext cx="1247964" cy="1392379"/>
          </a:xfrm>
          <a:prstGeom prst="rect">
            <a:avLst/>
          </a:prstGeom>
        </p:spPr>
      </p:pic>
      <p:pic>
        <p:nvPicPr>
          <p:cNvPr id="7" name="yt_shape_1697709271813">
            <a:extLst>
              <a:ext uri="{FF2B5EF4-FFF2-40B4-BE49-F238E27FC236}">
                <a16:creationId xmlns:a16="http://schemas.microsoft.com/office/drawing/2014/main" id="{94EA2528-EDFD-F672-C843-71C8732B71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418" y="2928550"/>
            <a:ext cx="1235267" cy="1295258"/>
          </a:xfrm>
          <a:prstGeom prst="rect">
            <a:avLst/>
          </a:prstGeom>
        </p:spPr>
      </p:pic>
      <p:pic>
        <p:nvPicPr>
          <p:cNvPr id="9" name="yt_shape_1697709271861">
            <a:extLst>
              <a:ext uri="{FF2B5EF4-FFF2-40B4-BE49-F238E27FC236}">
                <a16:creationId xmlns:a16="http://schemas.microsoft.com/office/drawing/2014/main" id="{128FEFA3-D6E0-B09E-B42B-7C7462BDA98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00" y="4555747"/>
            <a:ext cx="1206692" cy="834357"/>
          </a:xfrm>
          <a:prstGeom prst="rect">
            <a:avLst/>
          </a:prstGeom>
        </p:spPr>
      </p:pic>
      <p:pic>
        <p:nvPicPr>
          <p:cNvPr id="11" name="yt_shape_1697709271909">
            <a:extLst>
              <a:ext uri="{FF2B5EF4-FFF2-40B4-BE49-F238E27FC236}">
                <a16:creationId xmlns:a16="http://schemas.microsoft.com/office/drawing/2014/main" id="{D61B09D6-92DE-F346-EBDF-77C5853905A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881" y="4399038"/>
            <a:ext cx="866964" cy="11477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6743ED-0935-1E48-4778-F6091CF40537}"/>
              </a:ext>
            </a:extLst>
          </p:cNvPr>
          <p:cNvSpPr txBox="1"/>
          <p:nvPr/>
        </p:nvSpPr>
        <p:spPr>
          <a:xfrm>
            <a:off x="6892064" y="228540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96" name="yt_shape_10996"/>
              <p:cNvSpPr txBox="1"/>
              <p:nvPr/>
            </p:nvSpPr>
            <p:spPr>
              <a:xfrm>
                <a:off x="479376" y="980728"/>
                <a:ext cx="11460537" cy="11700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，则可补充条件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（答案不唯一）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96" name="yt_shape_109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980728"/>
                <a:ext cx="11460537" cy="1170064"/>
              </a:xfrm>
              <a:prstGeom prst="rect">
                <a:avLst/>
              </a:prstGeom>
              <a:blipFill>
                <a:blip r:embed="rId2"/>
                <a:stretch>
                  <a:fillRect l="-1649" r="-1277" b="-15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98" name="yt_shape_10998"/>
              <p:cNvSpPr txBox="1"/>
              <p:nvPr/>
            </p:nvSpPr>
            <p:spPr>
              <a:xfrm>
                <a:off x="479376" y="2201580"/>
                <a:ext cx="11111999" cy="11133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的对角线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上一点，且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求证：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98" name="yt_shape_109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201580"/>
                <a:ext cx="11111999" cy="1113318"/>
              </a:xfrm>
              <a:prstGeom prst="rect">
                <a:avLst/>
              </a:prstGeom>
              <a:blipFill>
                <a:blip r:embed="rId3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9201BE-FCCC-1C95-2D0C-23C70CF60CA5}"/>
                  </a:ext>
                </a:extLst>
              </p:cNvPr>
              <p:cNvSpPr txBox="1"/>
              <p:nvPr/>
            </p:nvSpPr>
            <p:spPr>
              <a:xfrm>
                <a:off x="7907465" y="737770"/>
                <a:ext cx="3528392" cy="8279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（答案不唯</a:t>
                </a:r>
                <a:r>
                  <a:rPr lang="zh-CN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一）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9201BE-FCCC-1C95-2D0C-23C70CF60C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7465" y="737770"/>
                <a:ext cx="3528392" cy="827990"/>
              </a:xfrm>
              <a:prstGeom prst="rect">
                <a:avLst/>
              </a:prstGeom>
              <a:blipFill>
                <a:blip r:embed="rId4"/>
                <a:stretch>
                  <a:fillRect r="-6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1000" title="H_102.33">
            <a:extLst>
              <a:ext uri="{FF2B5EF4-FFF2-40B4-BE49-F238E27FC236}">
                <a16:creationId xmlns:a16="http://schemas.microsoft.com/office/drawing/2014/main" id="{6E9FB62B-AF2F-F8AA-75E2-EEC112838C6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31524" y="3127861"/>
            <a:ext cx="1928952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1002">
                <a:extLst>
                  <a:ext uri="{FF2B5EF4-FFF2-40B4-BE49-F238E27FC236}">
                    <a16:creationId xmlns:a16="http://schemas.microsoft.com/office/drawing/2014/main" id="{FE8CCE5D-7CC0-7343-029C-22168C64F850}"/>
                  </a:ext>
                </a:extLst>
              </p:cNvPr>
              <p:cNvSpPr txBox="1"/>
              <p:nvPr/>
            </p:nvSpPr>
            <p:spPr>
              <a:xfrm>
                <a:off x="569387" y="4267894"/>
                <a:ext cx="4014432" cy="2553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5" name="yt_shape_11002">
                <a:extLst>
                  <a:ext uri="{FF2B5EF4-FFF2-40B4-BE49-F238E27FC236}">
                    <a16:creationId xmlns:a16="http://schemas.microsoft.com/office/drawing/2014/main" id="{FE8CCE5D-7CC0-7343-029C-22168C64F8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4267894"/>
                <a:ext cx="4014432" cy="2553712"/>
              </a:xfrm>
              <a:prstGeom prst="rect">
                <a:avLst/>
              </a:prstGeom>
              <a:blipFill>
                <a:blip r:embed="rId6"/>
                <a:stretch>
                  <a:fillRect l="-4552" r="-3642" b="-6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8269B65-4854-22C9-00F2-4F5615F43E3B}"/>
                  </a:ext>
                </a:extLst>
              </p:cNvPr>
              <p:cNvSpPr txBox="1"/>
              <p:nvPr/>
            </p:nvSpPr>
            <p:spPr>
              <a:xfrm>
                <a:off x="479376" y="4221088"/>
                <a:ext cx="4155694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8269B65-4854-22C9-00F2-4F5615F43E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221088"/>
                <a:ext cx="4155694" cy="771792"/>
              </a:xfrm>
              <a:prstGeom prst="rect">
                <a:avLst/>
              </a:prstGeom>
              <a:blipFill>
                <a:blip r:embed="rId7"/>
                <a:stretch>
                  <a:fillRect l="-2349" r="-2349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81F9AC2-6410-AE14-8DFF-10C994298EC5}"/>
              </a:ext>
            </a:extLst>
          </p:cNvPr>
          <p:cNvSpPr txBox="1"/>
          <p:nvPr/>
        </p:nvSpPr>
        <p:spPr>
          <a:xfrm>
            <a:off x="479376" y="489926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554902-5327-1ABF-8EDB-0BEE46916492}"/>
              </a:ext>
            </a:extLst>
          </p:cNvPr>
          <p:cNvSpPr txBox="1"/>
          <p:nvPr/>
        </p:nvSpPr>
        <p:spPr>
          <a:xfrm>
            <a:off x="479376" y="5374756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4F0D3A-06B6-C884-E933-5756DC804F5F}"/>
              </a:ext>
            </a:extLst>
          </p:cNvPr>
          <p:cNvSpPr txBox="1"/>
          <p:nvPr/>
        </p:nvSpPr>
        <p:spPr>
          <a:xfrm>
            <a:off x="479376" y="5850244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D05193A-1AD4-9760-9FD4-9A39D42CBA3A}"/>
              </a:ext>
            </a:extLst>
          </p:cNvPr>
          <p:cNvSpPr txBox="1"/>
          <p:nvPr/>
        </p:nvSpPr>
        <p:spPr>
          <a:xfrm>
            <a:off x="479376" y="6325732"/>
            <a:ext cx="2642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05" name="yt_shape_11005"/>
              <p:cNvSpPr txBox="1"/>
              <p:nvPr/>
            </p:nvSpPr>
            <p:spPr>
              <a:xfrm>
                <a:off x="540119" y="2501772"/>
                <a:ext cx="11111999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如果要在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上找一点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相似，那么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005" name="yt_shape_11005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01772"/>
                <a:ext cx="11111999" cy="1122295"/>
              </a:xfrm>
              <a:prstGeom prst="rect">
                <a:avLst/>
              </a:prstGeom>
              <a:blipFill>
                <a:blip r:embed="rId2"/>
                <a:stretch>
                  <a:fillRect l="-1701" t="-4348" r="-170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07" name="yt_image_1100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2510" y="3827219"/>
            <a:ext cx="1286978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D9BFFD6-4F7A-366B-E6B1-A3E97D51F8F7}"/>
                  </a:ext>
                </a:extLst>
              </p:cNvPr>
              <p:cNvSpPr txBox="1"/>
              <p:nvPr/>
            </p:nvSpPr>
            <p:spPr>
              <a:xfrm>
                <a:off x="6023992" y="2780928"/>
                <a:ext cx="1046862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D9BFFD6-4F7A-366B-E6B1-A3E97D51F8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3992" y="2780928"/>
                <a:ext cx="1046862" cy="729565"/>
              </a:xfrm>
              <a:prstGeom prst="rect">
                <a:avLst/>
              </a:prstGeom>
              <a:blipFill>
                <a:blip r:embed="rId4"/>
                <a:stretch>
                  <a:fillRect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0037">
            <a:extLst>
              <a:ext uri="{FF2B5EF4-FFF2-40B4-BE49-F238E27FC236}">
                <a16:creationId xmlns:a16="http://schemas.microsoft.com/office/drawing/2014/main" id="{311C344C-02FB-ABB0-BDE8-4B55756DD643}"/>
              </a:ext>
            </a:extLst>
          </p:cNvPr>
          <p:cNvSpPr txBox="1"/>
          <p:nvPr/>
        </p:nvSpPr>
        <p:spPr>
          <a:xfrm>
            <a:off x="540119" y="1936510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因考虑问题不全面而出错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6" name="yt_shape_1697709168870">
            <a:extLst>
              <a:ext uri="{FF2B5EF4-FFF2-40B4-BE49-F238E27FC236}">
                <a16:creationId xmlns:a16="http://schemas.microsoft.com/office/drawing/2014/main" id="{8AD63595-D268-1141-8BE0-C6EC50FC13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1997720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0" name="yt_shape_11010"/>
          <p:cNvSpPr txBox="1"/>
          <p:nvPr/>
        </p:nvSpPr>
        <p:spPr>
          <a:xfrm>
            <a:off x="540000" y="2165208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009" name="yt_image_1100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6520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12" name="yt_shape_11012"/>
          <p:cNvSpPr txBox="1"/>
          <p:nvPr/>
        </p:nvSpPr>
        <p:spPr>
          <a:xfrm>
            <a:off x="540000" y="2857077"/>
            <a:ext cx="845584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如图，在四个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的正方形网格中，三角形相似的是（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14" name="yt_table_1101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708790"/>
              </p:ext>
            </p:extLst>
          </p:nvPr>
        </p:nvGraphicFramePr>
        <p:xfrm>
          <a:off x="540000" y="4577408"/>
          <a:ext cx="102482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</a:tbl>
          </a:graphicData>
        </a:graphic>
      </p:graphicFrame>
      <p:pic>
        <p:nvPicPr>
          <p:cNvPr id="11013" name="yt_image_11013_skip" title="H_97.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0887" y="3343241"/>
            <a:ext cx="4328730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69CF40-0317-D52F-6E3A-03A3B38FC2FA}"/>
              </a:ext>
            </a:extLst>
          </p:cNvPr>
          <p:cNvSpPr txBox="1"/>
          <p:nvPr/>
        </p:nvSpPr>
        <p:spPr>
          <a:xfrm>
            <a:off x="8146189" y="281027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6" name="yt_shape_11016"/>
          <p:cNvSpPr txBox="1"/>
          <p:nvPr/>
        </p:nvSpPr>
        <p:spPr>
          <a:xfrm>
            <a:off x="540119" y="1538970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（连云港市中考）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在如图所示的象棋盘（各个小正方形的边长均相等）中，根据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马走日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的规则，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应落在下列哪个位置处，能使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所在位置的格点构成的三角形与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所在位置的格点构成的三角形相似（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18" name="yt_table_1101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964302"/>
              </p:ext>
            </p:extLst>
          </p:nvPr>
        </p:nvGraphicFramePr>
        <p:xfrm>
          <a:off x="540000" y="5203647"/>
          <a:ext cx="8692516" cy="475488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</a:tbl>
          </a:graphicData>
        </a:graphic>
      </p:graphicFrame>
      <p:pic>
        <p:nvPicPr>
          <p:cNvPr id="11017" name="yt_image_11017_skip" title="H_136.8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4465" y="3465528"/>
            <a:ext cx="3141313" cy="173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C9BBF1-845A-44B4-D1E3-DB3A4BC64470}"/>
              </a:ext>
            </a:extLst>
          </p:cNvPr>
          <p:cNvSpPr txBox="1"/>
          <p:nvPr/>
        </p:nvSpPr>
        <p:spPr>
          <a:xfrm>
            <a:off x="907308" y="291862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1715</Words>
  <Application>Microsoft Office PowerPoint</Application>
  <PresentationFormat>宽屏</PresentationFormat>
  <Paragraphs>128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45</cp:revision>
  <dcterms:created xsi:type="dcterms:W3CDTF">2023-05-05T05:33:04Z</dcterms:created>
  <dcterms:modified xsi:type="dcterms:W3CDTF">2023-10-21T04:20:14Z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