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5" r:id="rId8"/>
    <p:sldId id="376" r:id="rId9"/>
    <p:sldId id="378" r:id="rId10"/>
    <p:sldId id="380" r:id="rId11"/>
    <p:sldId id="381" r:id="rId12"/>
    <p:sldId id="382" r:id="rId13"/>
    <p:sldId id="391" r:id="rId14"/>
    <p:sldId id="384" r:id="rId15"/>
    <p:sldId id="386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000" y="2566233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51" name="yt_image_110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623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4" name="yt_shape_11054"/>
          <p:cNvSpPr txBox="1"/>
          <p:nvPr/>
        </p:nvSpPr>
        <p:spPr>
          <a:xfrm>
            <a:off x="540000" y="326381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分别相等的两个三角形相似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119" y="37431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一个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锐角相等的两个直角三角形相似；两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成比例的两个直角三角形相似；斜边和一条直角边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的两个直角三角形相似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224725-83D8-F717-8FE2-FCD47C38F984}"/>
              </a:ext>
            </a:extLst>
          </p:cNvPr>
          <p:cNvSpPr txBox="1"/>
          <p:nvPr/>
        </p:nvSpPr>
        <p:spPr>
          <a:xfrm>
            <a:off x="983389" y="32170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79B72F-49BE-EE7D-EC72-9C8E54D01F85}"/>
              </a:ext>
            </a:extLst>
          </p:cNvPr>
          <p:cNvSpPr txBox="1"/>
          <p:nvPr/>
        </p:nvSpPr>
        <p:spPr>
          <a:xfrm>
            <a:off x="1288308" y="369631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一个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322F8-DD01-C8C5-4818-75B51A8150E0}"/>
              </a:ext>
            </a:extLst>
          </p:cNvPr>
          <p:cNvSpPr txBox="1"/>
          <p:nvPr/>
        </p:nvSpPr>
        <p:spPr>
          <a:xfrm>
            <a:off x="7384307" y="36963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A731DD-A58E-0AD4-63E3-1F9B3534C18D}"/>
              </a:ext>
            </a:extLst>
          </p:cNvPr>
          <p:cNvSpPr txBox="1"/>
          <p:nvPr/>
        </p:nvSpPr>
        <p:spPr>
          <a:xfrm>
            <a:off x="4717308" y="41718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99" name="yt_image_110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747" y="2011799"/>
            <a:ext cx="1734505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01" name="yt_shape_11101"/>
              <p:cNvSpPr txBox="1"/>
              <p:nvPr/>
            </p:nvSpPr>
            <p:spPr>
              <a:xfrm>
                <a:off x="540000" y="3115057"/>
                <a:ext cx="3473708" cy="3254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8×5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1" name="yt_shape_11101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5057"/>
                <a:ext cx="3473708" cy="3254481"/>
              </a:xfrm>
              <a:prstGeom prst="rect">
                <a:avLst/>
              </a:prstGeom>
              <a:blipFill>
                <a:blip r:embed="rId3"/>
                <a:stretch>
                  <a:fillRect l="-5448" t="-1498" r="-4394" b="-2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3F4B6C-52F6-5DDC-A31C-8AC4928E3DF8}"/>
              </a:ext>
            </a:extLst>
          </p:cNvPr>
          <p:cNvSpPr txBox="1"/>
          <p:nvPr/>
        </p:nvSpPr>
        <p:spPr>
          <a:xfrm>
            <a:off x="449989" y="3068251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504FF6-B885-707D-78B3-A7893D3CD416}"/>
              </a:ext>
            </a:extLst>
          </p:cNvPr>
          <p:cNvSpPr txBox="1"/>
          <p:nvPr/>
        </p:nvSpPr>
        <p:spPr>
          <a:xfrm>
            <a:off x="449989" y="354374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A8E3B2-212D-331E-BA4F-847971AF1DAB}"/>
              </a:ext>
            </a:extLst>
          </p:cNvPr>
          <p:cNvSpPr txBox="1"/>
          <p:nvPr/>
        </p:nvSpPr>
        <p:spPr>
          <a:xfrm>
            <a:off x="449989" y="4019227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2E8B2D-9F87-776E-56A1-80C8B8DFCE23}"/>
              </a:ext>
            </a:extLst>
          </p:cNvPr>
          <p:cNvSpPr txBox="1"/>
          <p:nvPr/>
        </p:nvSpPr>
        <p:spPr>
          <a:xfrm>
            <a:off x="449989" y="4494715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6D8C63-7E1D-DD58-57CB-1E79132338D7}"/>
                  </a:ext>
                </a:extLst>
              </p:cNvPr>
              <p:cNvSpPr txBox="1"/>
              <p:nvPr/>
            </p:nvSpPr>
            <p:spPr>
              <a:xfrm>
                <a:off x="449989" y="4970203"/>
                <a:ext cx="148209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976D8C63-7E1D-DD58-57CB-1E7913233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0203"/>
                <a:ext cx="1482091" cy="771792"/>
              </a:xfrm>
              <a:prstGeom prst="rect">
                <a:avLst/>
              </a:prstGeom>
              <a:blipFill>
                <a:blip r:embed="rId4"/>
                <a:stretch>
                  <a:fillRect l="-6584" r="-658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F0635D-E612-4C2F-9F88-8C50BC7EB2A4}"/>
                  </a:ext>
                </a:extLst>
              </p:cNvPr>
              <p:cNvSpPr txBox="1"/>
              <p:nvPr/>
            </p:nvSpPr>
            <p:spPr>
              <a:xfrm>
                <a:off x="449989" y="5648384"/>
                <a:ext cx="313359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8×5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mathAnswerShape': 1}">
                <a:extLst>
                  <a:ext uri="{FF2B5EF4-FFF2-40B4-BE49-F238E27FC236}">
                    <a16:creationId xmlns:a16="http://schemas.microsoft.com/office/drawing/2014/main" id="{96F0635D-E612-4C2F-9F88-8C50BC7EB2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48384"/>
                <a:ext cx="3133598" cy="736486"/>
              </a:xfrm>
              <a:prstGeom prst="rect">
                <a:avLst/>
              </a:prstGeom>
              <a:blipFill>
                <a:blip r:embed="rId5"/>
                <a:stretch>
                  <a:fillRect l="-3113" r="-311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479257" y="643185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03" name="yt_image_11103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257" y="64318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6" name="yt_shape_11106"/>
          <p:cNvSpPr txBox="1"/>
          <p:nvPr/>
        </p:nvSpPr>
        <p:spPr>
          <a:xfrm>
            <a:off x="479376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07" name="yt_image_1110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2467103"/>
            <a:ext cx="209962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0" name="yt_shape_11110"/>
          <p:cNvSpPr txBox="1"/>
          <p:nvPr/>
        </p:nvSpPr>
        <p:spPr>
          <a:xfrm>
            <a:off x="479257" y="2249415"/>
            <a:ext cx="30585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09FDB7-20B3-A90A-06D1-61255F12FE15}"/>
              </a:ext>
            </a:extLst>
          </p:cNvPr>
          <p:cNvSpPr txBox="1"/>
          <p:nvPr/>
        </p:nvSpPr>
        <p:spPr>
          <a:xfrm>
            <a:off x="396446" y="2639607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1FBD18-51AF-2948-CD8C-27A5861ACFE9}"/>
              </a:ext>
            </a:extLst>
          </p:cNvPr>
          <p:cNvSpPr txBox="1"/>
          <p:nvPr/>
        </p:nvSpPr>
        <p:spPr>
          <a:xfrm>
            <a:off x="396446" y="3115095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170FAE-F108-F7C5-1939-C82AEAF40FEF}"/>
              </a:ext>
            </a:extLst>
          </p:cNvPr>
          <p:cNvSpPr txBox="1"/>
          <p:nvPr/>
        </p:nvSpPr>
        <p:spPr>
          <a:xfrm>
            <a:off x="396446" y="3590583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10ACDC-B7DB-682C-045D-A83C4572B834}"/>
              </a:ext>
            </a:extLst>
          </p:cNvPr>
          <p:cNvSpPr txBox="1"/>
          <p:nvPr/>
        </p:nvSpPr>
        <p:spPr>
          <a:xfrm>
            <a:off x="396446" y="4066071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46D3EA-81AE-3BFB-0EF5-12A49764F319}"/>
              </a:ext>
            </a:extLst>
          </p:cNvPr>
          <p:cNvSpPr txBox="1"/>
          <p:nvPr/>
        </p:nvSpPr>
        <p:spPr>
          <a:xfrm>
            <a:off x="396446" y="4541559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67D5AE-E5D3-89BC-D3D0-9917B5F7DDE8}"/>
              </a:ext>
            </a:extLst>
          </p:cNvPr>
          <p:cNvSpPr txBox="1"/>
          <p:nvPr/>
        </p:nvSpPr>
        <p:spPr>
          <a:xfrm>
            <a:off x="396446" y="5017047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1FAD83-A8ED-9429-EF31-9E9C677EB8C3}"/>
              </a:ext>
            </a:extLst>
          </p:cNvPr>
          <p:cNvSpPr txBox="1"/>
          <p:nvPr/>
        </p:nvSpPr>
        <p:spPr>
          <a:xfrm>
            <a:off x="396446" y="5492535"/>
            <a:ext cx="449376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en-US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16B9EA-F1A9-541C-2079-57A203905BB5}"/>
              </a:ext>
            </a:extLst>
          </p:cNvPr>
          <p:cNvSpPr txBox="1"/>
          <p:nvPr/>
        </p:nvSpPr>
        <p:spPr>
          <a:xfrm>
            <a:off x="396446" y="5968023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C4BC76-BAB6-C95D-24DD-E867FD3F59A6}"/>
              </a:ext>
            </a:extLst>
          </p:cNvPr>
          <p:cNvSpPr txBox="1"/>
          <p:nvPr/>
        </p:nvSpPr>
        <p:spPr>
          <a:xfrm>
            <a:off x="396446" y="6443511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3" name="yt_shape_11113"/>
              <p:cNvSpPr txBox="1"/>
              <p:nvPr/>
            </p:nvSpPr>
            <p:spPr>
              <a:xfrm>
                <a:off x="479376" y="1663620"/>
                <a:ext cx="5686237" cy="49842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是平行四边形，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可得方程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13" name="yt_shape_11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663620"/>
                <a:ext cx="5686237" cy="4984250"/>
              </a:xfrm>
              <a:prstGeom prst="rect">
                <a:avLst/>
              </a:prstGeom>
              <a:blipFill>
                <a:blip r:embed="rId2"/>
                <a:stretch>
                  <a:fillRect l="-3326" t="-2200" r="-2361" b="-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5BCFE3-9814-A15D-7857-380705DA478E}"/>
              </a:ext>
            </a:extLst>
          </p:cNvPr>
          <p:cNvSpPr txBox="1"/>
          <p:nvPr/>
        </p:nvSpPr>
        <p:spPr>
          <a:xfrm>
            <a:off x="389365" y="1616814"/>
            <a:ext cx="56998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3BCC3F-B350-BCFE-5083-722E42200E0B}"/>
              </a:ext>
            </a:extLst>
          </p:cNvPr>
          <p:cNvSpPr txBox="1"/>
          <p:nvPr/>
        </p:nvSpPr>
        <p:spPr>
          <a:xfrm>
            <a:off x="389365" y="2019150"/>
            <a:ext cx="581132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B35015-0837-B451-F36B-DF0D6262C6DF}"/>
              </a:ext>
            </a:extLst>
          </p:cNvPr>
          <p:cNvSpPr txBox="1"/>
          <p:nvPr/>
        </p:nvSpPr>
        <p:spPr>
          <a:xfrm>
            <a:off x="389365" y="2421486"/>
            <a:ext cx="4972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26F671-E701-21BA-82DA-05320CEE8B0F}"/>
              </a:ext>
            </a:extLst>
          </p:cNvPr>
          <p:cNvSpPr txBox="1"/>
          <p:nvPr/>
        </p:nvSpPr>
        <p:spPr>
          <a:xfrm>
            <a:off x="389365" y="2823822"/>
            <a:ext cx="2923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C75B15-70B1-B742-DE54-B4946EFF0742}"/>
              </a:ext>
            </a:extLst>
          </p:cNvPr>
          <p:cNvSpPr txBox="1"/>
          <p:nvPr/>
        </p:nvSpPr>
        <p:spPr>
          <a:xfrm>
            <a:off x="389365" y="3226158"/>
            <a:ext cx="4701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4DE6AB-CFFF-0EDC-539E-5E60ECA5552D}"/>
              </a:ext>
            </a:extLst>
          </p:cNvPr>
          <p:cNvSpPr txBox="1"/>
          <p:nvPr/>
        </p:nvSpPr>
        <p:spPr>
          <a:xfrm>
            <a:off x="389365" y="3628494"/>
            <a:ext cx="57712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D70F2F8-5B25-B271-9575-BAEFB8D2F6D5}"/>
                  </a:ext>
                </a:extLst>
              </p:cNvPr>
              <p:cNvSpPr txBox="1"/>
              <p:nvPr/>
            </p:nvSpPr>
            <p:spPr>
              <a:xfrm>
                <a:off x="389365" y="4030830"/>
                <a:ext cx="1716660" cy="6677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D70F2F8-5B25-B271-9575-BAEFB8D2F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030830"/>
                <a:ext cx="1716660" cy="667716"/>
              </a:xfrm>
              <a:prstGeom prst="rect">
                <a:avLst/>
              </a:prstGeom>
              <a:blipFill>
                <a:blip r:embed="rId3"/>
                <a:stretch>
                  <a:fillRect l="-5694" r="-5694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69FF622-ECA8-95FD-20AE-CF789715BEF0}"/>
              </a:ext>
            </a:extLst>
          </p:cNvPr>
          <p:cNvSpPr txBox="1"/>
          <p:nvPr/>
        </p:nvSpPr>
        <p:spPr>
          <a:xfrm>
            <a:off x="389365" y="4604934"/>
            <a:ext cx="1670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AD2086-8DE3-25EF-DAEA-65D85CBC71DE}"/>
              </a:ext>
            </a:extLst>
          </p:cNvPr>
          <p:cNvSpPr txBox="1"/>
          <p:nvPr/>
        </p:nvSpPr>
        <p:spPr>
          <a:xfrm>
            <a:off x="389365" y="5007270"/>
            <a:ext cx="3585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E1A817F-6BBB-5166-F1F8-2ADAFE2C84B3}"/>
                  </a:ext>
                </a:extLst>
              </p:cNvPr>
              <p:cNvSpPr txBox="1"/>
              <p:nvPr/>
            </p:nvSpPr>
            <p:spPr>
              <a:xfrm>
                <a:off x="389365" y="5409606"/>
                <a:ext cx="2565718" cy="665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可得方程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E1A817F-6BBB-5166-F1F8-2ADAFE2C8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409606"/>
                <a:ext cx="2565718" cy="665366"/>
              </a:xfrm>
              <a:prstGeom prst="rect">
                <a:avLst/>
              </a:prstGeom>
              <a:blipFill>
                <a:blip r:embed="rId4"/>
                <a:stretch>
                  <a:fillRect l="-3800" r="-3563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F1E429-E2C5-526E-F1C1-6A3BD0B90152}"/>
                  </a:ext>
                </a:extLst>
              </p:cNvPr>
              <p:cNvSpPr txBox="1"/>
              <p:nvPr/>
            </p:nvSpPr>
            <p:spPr>
              <a:xfrm>
                <a:off x="389365" y="5981360"/>
                <a:ext cx="1662811" cy="665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F1E429-E2C5-526E-F1C1-6A3BD0B90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981360"/>
                <a:ext cx="1662811" cy="665112"/>
              </a:xfrm>
              <a:prstGeom prst="rect">
                <a:avLst/>
              </a:prstGeom>
              <a:blipFill>
                <a:blip r:embed="rId5"/>
                <a:stretch>
                  <a:fillRect l="-5861" r="-5495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77D603-F1FC-C33B-F24B-6F725F6175D8}"/>
                  </a:ext>
                </a:extLst>
              </p:cNvPr>
              <p:cNvSpPr txBox="1"/>
              <p:nvPr/>
            </p:nvSpPr>
            <p:spPr>
              <a:xfrm>
                <a:off x="1837835" y="5981360"/>
                <a:ext cx="2045399" cy="665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E77D603-F1FC-C33B-F24B-6F725F6175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7835" y="5981360"/>
                <a:ext cx="2045399" cy="665112"/>
              </a:xfrm>
              <a:prstGeom prst="rect">
                <a:avLst/>
              </a:prstGeom>
              <a:blipFill>
                <a:blip r:embed="rId6"/>
                <a:stretch>
                  <a:fillRect l="-4464" r="-4762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1111">
            <a:extLst>
              <a:ext uri="{FF2B5EF4-FFF2-40B4-BE49-F238E27FC236}">
                <a16:creationId xmlns:a16="http://schemas.microsoft.com/office/drawing/2014/main" id="{4EBD9B08-5ECA-E02D-E080-FA4D79FDBCCE}"/>
              </a:ext>
            </a:extLst>
          </p:cNvPr>
          <p:cNvSpPr txBox="1"/>
          <p:nvPr/>
        </p:nvSpPr>
        <p:spPr>
          <a:xfrm>
            <a:off x="479377" y="692696"/>
            <a:ext cx="10657184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6" name="yt_image_11107">
            <a:extLst>
              <a:ext uri="{FF2B5EF4-FFF2-40B4-BE49-F238E27FC236}">
                <a16:creationId xmlns:a16="http://schemas.microsoft.com/office/drawing/2014/main" id="{9D18BEB5-97AC-CA0C-4E86-6E9EFEE6AA9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20336" y="1713409"/>
            <a:ext cx="2099624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3431704" y="620688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117" name="yt_image_11117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670087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0" name="yt_shape_11120"/>
          <p:cNvSpPr txBox="1"/>
          <p:nvPr/>
        </p:nvSpPr>
        <p:spPr>
          <a:xfrm>
            <a:off x="4234138" y="1099113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p:sp>
        <p:nvSpPr>
          <p:cNvPr id="11121" name="yt_shape_11121"/>
          <p:cNvSpPr txBox="1"/>
          <p:nvPr/>
        </p:nvSpPr>
        <p:spPr>
          <a:xfrm>
            <a:off x="601742" y="1585277"/>
            <a:ext cx="9746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</a:p>
        </p:txBody>
      </p:sp>
      <p:sp>
        <p:nvSpPr>
          <p:cNvPr id="11122" name="yt_shape_11122"/>
          <p:cNvSpPr txBox="1"/>
          <p:nvPr/>
        </p:nvSpPr>
        <p:spPr>
          <a:xfrm>
            <a:off x="601861" y="206458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上的高，要得到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这个结论需证明（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24" name="yt_table_1112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38213"/>
              </p:ext>
            </p:extLst>
          </p:nvPr>
        </p:nvGraphicFramePr>
        <p:xfrm>
          <a:off x="601742" y="3030875"/>
          <a:ext cx="2997200" cy="1901952"/>
        </p:xfrm>
        <a:graphic>
          <a:graphicData uri="http://schemas.openxmlformats.org/drawingml/2006/table">
            <a:tbl>
              <a:tblPr/>
              <a:tblGrid>
                <a:gridCol w="299720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11123" name="yt_image_11123_skip" title="H_83.3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0984" y="3030875"/>
            <a:ext cx="1670610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D76F8B-B706-D1C7-4AD5-FC306C93012A}"/>
              </a:ext>
            </a:extLst>
          </p:cNvPr>
          <p:cNvSpPr txBox="1"/>
          <p:nvPr/>
        </p:nvSpPr>
        <p:spPr>
          <a:xfrm>
            <a:off x="2797850" y="249326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6" name="yt_shape_11126"/>
          <p:cNvSpPr txBox="1"/>
          <p:nvPr/>
        </p:nvSpPr>
        <p:spPr>
          <a:xfrm>
            <a:off x="540000" y="1542673"/>
            <a:ext cx="9746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27" name="yt_shape_11127"/>
              <p:cNvSpPr txBox="1"/>
              <p:nvPr/>
            </p:nvSpPr>
            <p:spPr>
              <a:xfrm>
                <a:off x="540119" y="2021976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为垂足，且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127" name="yt_shape_11127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21976"/>
                <a:ext cx="11111999" cy="958724"/>
              </a:xfrm>
              <a:prstGeom prst="rect">
                <a:avLst/>
              </a:prstGeom>
              <a:blipFill>
                <a:blip r:embed="rId2"/>
                <a:stretch>
                  <a:fillRect l="-1701" t="-1911" r="-43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2" name="yt_shape_11132"/>
          <p:cNvSpPr txBox="1"/>
          <p:nvPr/>
        </p:nvSpPr>
        <p:spPr>
          <a:xfrm>
            <a:off x="540000" y="53526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29" name="yt_shape_11129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0971" y="3183852"/>
            <a:ext cx="1110056" cy="2118501"/>
            <a:chOff x="0" y="0"/>
            <a:chExt cx="1110056" cy="2118501"/>
          </a:xfrm>
        </p:grpSpPr>
        <p:pic>
          <p:nvPicPr>
            <p:cNvPr id="2" name="yt_image_11129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10056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1" name="yt_shape_11131"/>
            <p:cNvSpPr txBox="1"/>
            <p:nvPr/>
          </p:nvSpPr>
          <p:spPr>
            <a:xfrm>
              <a:off x="21747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3982FB-FF39-BCA4-A374-87147F1AE8C1}"/>
              </a:ext>
            </a:extLst>
          </p:cNvPr>
          <p:cNvSpPr txBox="1"/>
          <p:nvPr/>
        </p:nvSpPr>
        <p:spPr>
          <a:xfrm>
            <a:off x="1059708" y="2500252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3" name="yt_shape_11133"/>
          <p:cNvSpPr txBox="1"/>
          <p:nvPr/>
        </p:nvSpPr>
        <p:spPr>
          <a:xfrm>
            <a:off x="540000" y="1485985"/>
            <a:ext cx="820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拓展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p:sp>
        <p:nvSpPr>
          <p:cNvPr id="11134" name="yt_shape_11134"/>
          <p:cNvSpPr txBox="1"/>
          <p:nvPr/>
        </p:nvSpPr>
        <p:spPr>
          <a:xfrm>
            <a:off x="540119" y="196528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为折痕将两个角（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）向内折起，点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38" name="yt_table_11138_skip" title="H_72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369984"/>
                  </p:ext>
                </p:extLst>
              </p:nvPr>
            </p:nvGraphicFramePr>
            <p:xfrm>
              <a:off x="540000" y="3411714"/>
              <a:ext cx="3920110" cy="92633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138" name="yt_table_11138_skip" descr="{&quot;rangeId&quot;:25,&quot;type&quot;:&quot;Option&quot;,&quot;drawing&quot;:[&quot;yt_shape_11135&quot;]}" title="H_72.9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369984"/>
                  </p:ext>
                </p:extLst>
              </p:nvPr>
            </p:nvGraphicFramePr>
            <p:xfrm>
              <a:off x="540000" y="2825729"/>
              <a:ext cx="3920110" cy="926339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83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612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461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316" r="-6683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9612" t="-101316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135" name="yt_shape_11135_skip" title="H_182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5120" y="3411714"/>
            <a:ext cx="1514696" cy="2320812"/>
            <a:chOff x="0" y="0"/>
            <a:chExt cx="1514696" cy="2320812"/>
          </a:xfrm>
        </p:grpSpPr>
        <p:pic>
          <p:nvPicPr>
            <p:cNvPr id="2" name="yt_image_11135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4696" cy="19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7" name="yt_shape_11137"/>
            <p:cNvSpPr txBox="1"/>
            <p:nvPr/>
          </p:nvSpPr>
          <p:spPr>
            <a:xfrm>
              <a:off x="224067" y="19608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70097C-18D8-A54B-B287-DA5D998FF953}"/>
              </a:ext>
            </a:extLst>
          </p:cNvPr>
          <p:cNvSpPr txBox="1"/>
          <p:nvPr/>
        </p:nvSpPr>
        <p:spPr>
          <a:xfrm>
            <a:off x="4410921" y="286945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7" name="yt_shape_11057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56" name="yt_image_1105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" name="yt_shape_11059"/>
          <p:cNvSpPr txBox="1"/>
          <p:nvPr/>
        </p:nvSpPr>
        <p:spPr>
          <a:xfrm>
            <a:off x="540000" y="1603297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两角分别相等的两个三角形相似</a:t>
            </a:r>
          </a:p>
        </p:txBody>
      </p:sp>
      <p:sp>
        <p:nvSpPr>
          <p:cNvPr id="11060" name="yt_shape_11060"/>
          <p:cNvSpPr txBox="1"/>
          <p:nvPr/>
        </p:nvSpPr>
        <p:spPr>
          <a:xfrm>
            <a:off x="540119" y="210760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已知一个三角形的两个内角分别是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，另一个三角形的两个内角分别是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，则这两个三角形（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61" name="yt_table_11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495120"/>
              </p:ext>
            </p:extLst>
          </p:nvPr>
        </p:nvGraphicFramePr>
        <p:xfrm>
          <a:off x="540000" y="3073902"/>
          <a:ext cx="5708968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37966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1063" name="yt_shape_11063"/>
          <p:cNvSpPr txBox="1"/>
          <p:nvPr/>
        </p:nvSpPr>
        <p:spPr>
          <a:xfrm>
            <a:off x="540000" y="4075456"/>
            <a:ext cx="63014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下列各组三角形中，可能不相似的是（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64" name="yt_table_110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319748"/>
              </p:ext>
            </p:extLst>
          </p:nvPr>
        </p:nvGraphicFramePr>
        <p:xfrm>
          <a:off x="540000" y="4561620"/>
          <a:ext cx="5567363" cy="1901952"/>
        </p:xfrm>
        <a:graphic>
          <a:graphicData uri="http://schemas.openxmlformats.org/drawingml/2006/table">
            <a:tbl>
              <a:tblPr/>
              <a:tblGrid>
                <a:gridCol w="556736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底角相等的两个等腰三角形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顶角相等的两个等腰三角形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pic>
        <p:nvPicPr>
          <p:cNvPr id="3" name="yt_shape_1697709281563">
            <a:extLst>
              <a:ext uri="{FF2B5EF4-FFF2-40B4-BE49-F238E27FC236}">
                <a16:creationId xmlns:a16="http://schemas.microsoft.com/office/drawing/2014/main" id="{75C353DF-79CD-A7A4-946F-BB2E677B98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2F3685-5EF5-EA15-F5CA-F5E805D86012}"/>
              </a:ext>
            </a:extLst>
          </p:cNvPr>
          <p:cNvSpPr txBox="1"/>
          <p:nvPr/>
        </p:nvSpPr>
        <p:spPr>
          <a:xfrm>
            <a:off x="4504583" y="253628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49306C-D40B-D8D1-056B-14BF7EE5CD69}"/>
              </a:ext>
            </a:extLst>
          </p:cNvPr>
          <p:cNvSpPr txBox="1"/>
          <p:nvPr/>
        </p:nvSpPr>
        <p:spPr>
          <a:xfrm>
            <a:off x="6012589" y="402865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6" name="yt_shape_11066"/>
          <p:cNvSpPr txBox="1"/>
          <p:nvPr/>
        </p:nvSpPr>
        <p:spPr>
          <a:xfrm>
            <a:off x="540119" y="23072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67" name="yt_image_110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009" y="3419091"/>
            <a:ext cx="147798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9DA05A-3202-3187-4CAC-BB179E774873}"/>
              </a:ext>
            </a:extLst>
          </p:cNvPr>
          <p:cNvSpPr txBox="1"/>
          <p:nvPr/>
        </p:nvSpPr>
        <p:spPr>
          <a:xfrm>
            <a:off x="6569921" y="2260486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9A2DBE-C5FB-06C9-86BC-18F80E2D635E}"/>
              </a:ext>
            </a:extLst>
          </p:cNvPr>
          <p:cNvSpPr txBox="1"/>
          <p:nvPr/>
        </p:nvSpPr>
        <p:spPr>
          <a:xfrm>
            <a:off x="1059708" y="2735974"/>
            <a:ext cx="1059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" name="yt_shape_11069"/>
          <p:cNvSpPr txBox="1"/>
          <p:nvPr/>
        </p:nvSpPr>
        <p:spPr>
          <a:xfrm>
            <a:off x="540119" y="15367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70" name="yt_image_110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902" y="2648532"/>
            <a:ext cx="1858195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2" name="yt_shape_11072"/>
          <p:cNvSpPr txBox="1"/>
          <p:nvPr/>
        </p:nvSpPr>
        <p:spPr>
          <a:xfrm>
            <a:off x="540000" y="3812356"/>
            <a:ext cx="511197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F75DA5-95F6-FFE2-297F-D5BEB2EA0FB2}"/>
              </a:ext>
            </a:extLst>
          </p:cNvPr>
          <p:cNvSpPr txBox="1"/>
          <p:nvPr/>
        </p:nvSpPr>
        <p:spPr>
          <a:xfrm>
            <a:off x="449989" y="3765550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4B00BD-5E36-9EC9-9C22-981CB261EA72}"/>
              </a:ext>
            </a:extLst>
          </p:cNvPr>
          <p:cNvSpPr txBox="1"/>
          <p:nvPr/>
        </p:nvSpPr>
        <p:spPr>
          <a:xfrm>
            <a:off x="449989" y="4241038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11B38B-998F-C944-B96D-E0E6AC4E463F}"/>
              </a:ext>
            </a:extLst>
          </p:cNvPr>
          <p:cNvSpPr txBox="1"/>
          <p:nvPr/>
        </p:nvSpPr>
        <p:spPr>
          <a:xfrm>
            <a:off x="449989" y="4716526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93501-AB9A-C501-B092-23D7FDEE28B8}"/>
              </a:ext>
            </a:extLst>
          </p:cNvPr>
          <p:cNvSpPr txBox="1"/>
          <p:nvPr/>
        </p:nvSpPr>
        <p:spPr>
          <a:xfrm>
            <a:off x="449989" y="5192014"/>
            <a:ext cx="262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3" name="yt_shape_11073"/>
          <p:cNvSpPr txBox="1"/>
          <p:nvPr/>
        </p:nvSpPr>
        <p:spPr>
          <a:xfrm>
            <a:off x="540000" y="1160742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直角三角形相似的判定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40119" y="1665052"/>
            <a:ext cx="10524433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，则不能使两个直角三角形相似的条件为（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5" name="yt_table_11075" title="H_106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5921817"/>
                  </p:ext>
                </p:extLst>
              </p:nvPr>
            </p:nvGraphicFramePr>
            <p:xfrm>
              <a:off x="540000" y="2631347"/>
              <a:ext cx="6503036" cy="1356424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99548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075" name="yt_table_11075" descr="{&quot;rangeId&quot;:9,&quot;type&quot;:&quot;Option&quot;}" title="H_106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5921817"/>
                  </p:ext>
                </p:extLst>
              </p:nvPr>
            </p:nvGraphicFramePr>
            <p:xfrm>
              <a:off x="540000" y="2370605"/>
              <a:ext cx="6503036" cy="1356424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995488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5610" b="-1264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  <a:tr h="7170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9831" r="-44324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5610" t="-89831" b="-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76" name="yt_shape_11076"/>
          <p:cNvSpPr txBox="1"/>
          <p:nvPr/>
        </p:nvSpPr>
        <p:spPr>
          <a:xfrm>
            <a:off x="540119" y="403826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，则图中相似三角形共有（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78" name="yt_table_110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1739"/>
              </p:ext>
            </p:extLst>
          </p:nvPr>
        </p:nvGraphicFramePr>
        <p:xfrm>
          <a:off x="540000" y="500455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pic>
        <p:nvPicPr>
          <p:cNvPr id="11077" name="yt_image_11077_skip" title="H_82.89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0012" y="5004555"/>
            <a:ext cx="1789866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1632">
            <a:extLst>
              <a:ext uri="{FF2B5EF4-FFF2-40B4-BE49-F238E27FC236}">
                <a16:creationId xmlns:a16="http://schemas.microsoft.com/office/drawing/2014/main" id="{AF136AF9-D325-994C-EC15-A223BE2877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24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6A4D9B-1BFF-86E4-F619-3668B8607C14}"/>
              </a:ext>
            </a:extLst>
          </p:cNvPr>
          <p:cNvSpPr txBox="1"/>
          <p:nvPr/>
        </p:nvSpPr>
        <p:spPr>
          <a:xfrm>
            <a:off x="2135560" y="20557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2957F1-9815-40C1-4CA1-9D4A71E7BD9D}"/>
              </a:ext>
            </a:extLst>
          </p:cNvPr>
          <p:cNvSpPr txBox="1"/>
          <p:nvPr/>
        </p:nvSpPr>
        <p:spPr>
          <a:xfrm>
            <a:off x="907308" y="446694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0" name="yt_shape_11080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30B33E-0D67-025D-13A5-730757BF2340}"/>
              </a:ext>
            </a:extLst>
          </p:cNvPr>
          <p:cNvSpPr txBox="1"/>
          <p:nvPr/>
        </p:nvSpPr>
        <p:spPr>
          <a:xfrm>
            <a:off x="1059708" y="358335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2" name="yt_shape_11082"/>
              <p:cNvSpPr txBox="1"/>
              <p:nvPr/>
            </p:nvSpPr>
            <p:spPr>
              <a:xfrm>
                <a:off x="540000" y="295614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的三等分点，则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82" name="yt_shape_110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56146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494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1DEFE0-2C63-44C1-1B1F-E834B0A0637B}"/>
                  </a:ext>
                </a:extLst>
              </p:cNvPr>
              <p:cNvSpPr txBox="1"/>
              <p:nvPr/>
            </p:nvSpPr>
            <p:spPr>
              <a:xfrm>
                <a:off x="2058127" y="3303878"/>
                <a:ext cx="226949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1DEFE0-2C63-44C1-1B1F-E834B0A06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127" y="3303878"/>
                <a:ext cx="2269490" cy="554686"/>
              </a:xfrm>
              <a:prstGeom prst="rect">
                <a:avLst/>
              </a:prstGeom>
              <a:blipFill>
                <a:blip r:embed="rId3"/>
                <a:stretch>
                  <a:fillRect l="-4301" r="-295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037">
            <a:extLst>
              <a:ext uri="{FF2B5EF4-FFF2-40B4-BE49-F238E27FC236}">
                <a16:creationId xmlns:a16="http://schemas.microsoft.com/office/drawing/2014/main" id="{D06C84AD-EC58-4E6E-106F-E25E8D43258E}"/>
              </a:ext>
            </a:extLst>
          </p:cNvPr>
          <p:cNvSpPr txBox="1"/>
          <p:nvPr/>
        </p:nvSpPr>
        <p:spPr>
          <a:xfrm>
            <a:off x="540000" y="242460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未画出图形导致漏解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9DB9BC47-22CF-8EA1-34FB-92F30688E3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85812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185517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84" name="yt_image_1108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517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7" name="yt_shape_11087"/>
          <p:cNvSpPr txBox="1"/>
          <p:nvPr/>
        </p:nvSpPr>
        <p:spPr>
          <a:xfrm>
            <a:off x="540119" y="254704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，那么下列条件中不能判定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91" name="yt_table_11091_skip" title="H_151.1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763321"/>
                  </p:ext>
                </p:extLst>
              </p:nvPr>
            </p:nvGraphicFramePr>
            <p:xfrm>
              <a:off x="540000" y="3513338"/>
              <a:ext cx="3683000" cy="1919289"/>
            </p:xfrm>
            <a:graphic>
              <a:graphicData uri="http://schemas.openxmlformats.org/drawingml/2006/table">
                <a:tbl>
                  <a:tblPr/>
                  <a:tblGrid>
                    <a:gridCol w="368300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091" name="yt_table_11091_skip" descr="{&quot;rangeId&quot;:15,&quot;type&quot;:&quot;Option&quot;,&quot;drawing&quot;:[&quot;yt_shape_11088&quot;]}" title="H_151.1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763321"/>
                  </p:ext>
                </p:extLst>
              </p:nvPr>
            </p:nvGraphicFramePr>
            <p:xfrm>
              <a:off x="540000" y="2558164"/>
              <a:ext cx="3683000" cy="1919289"/>
            </p:xfrm>
            <a:graphic>
              <a:graphicData uri="http://schemas.openxmlformats.org/drawingml/2006/table">
                <a:tbl>
                  <a:tblPr/>
                  <a:tblGrid>
                    <a:gridCol w="368300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的平分线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0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8571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088" name="yt_shape_11088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1973" y="3513338"/>
            <a:ext cx="1617867" cy="1849896"/>
            <a:chOff x="0" y="0"/>
            <a:chExt cx="1617867" cy="1849896"/>
          </a:xfrm>
        </p:grpSpPr>
        <p:pic>
          <p:nvPicPr>
            <p:cNvPr id="2" name="yt_image_11088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786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90" name="yt_shape_11090"/>
            <p:cNvSpPr txBox="1"/>
            <p:nvPr/>
          </p:nvSpPr>
          <p:spPr>
            <a:xfrm>
              <a:off x="275652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8E82FA-FD89-7F44-D992-BE956AE91006}"/>
              </a:ext>
            </a:extLst>
          </p:cNvPr>
          <p:cNvSpPr txBox="1"/>
          <p:nvPr/>
        </p:nvSpPr>
        <p:spPr>
          <a:xfrm>
            <a:off x="3310783" y="297572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2" name="yt_shape_11092"/>
              <p:cNvSpPr txBox="1"/>
              <p:nvPr/>
            </p:nvSpPr>
            <p:spPr>
              <a:xfrm>
                <a:off x="540119" y="198652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92" name="yt_shape_11092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6528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97" name="yt_shape_11097"/>
          <p:cNvSpPr txBox="1"/>
          <p:nvPr/>
        </p:nvSpPr>
        <p:spPr>
          <a:xfrm>
            <a:off x="540000" y="49088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94" name="yt_shape_11094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344" y="3135388"/>
            <a:ext cx="1621310" cy="1723023"/>
            <a:chOff x="0" y="0"/>
            <a:chExt cx="1621310" cy="1723023"/>
          </a:xfrm>
        </p:grpSpPr>
        <p:pic>
          <p:nvPicPr>
            <p:cNvPr id="2" name="yt_image_1109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131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96" name="yt_shape_11096"/>
            <p:cNvSpPr txBox="1"/>
            <p:nvPr/>
          </p:nvSpPr>
          <p:spPr>
            <a:xfrm>
              <a:off x="201191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3C40A4-9695-3A38-1EC8-522853536EB4}"/>
                  </a:ext>
                </a:extLst>
              </p:cNvPr>
              <p:cNvSpPr txBox="1"/>
              <p:nvPr/>
            </p:nvSpPr>
            <p:spPr>
              <a:xfrm>
                <a:off x="8533657" y="2334260"/>
                <a:ext cx="7167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C83C40A4-9695-3A38-1EC8-522853536E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3657" y="2334260"/>
                <a:ext cx="716788" cy="554686"/>
              </a:xfrm>
              <a:prstGeom prst="rect">
                <a:avLst/>
              </a:prstGeom>
              <a:blipFill>
                <a:blip r:embed="rId4"/>
                <a:stretch>
                  <a:fillRect l="-855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1569</Words>
  <Application>Microsoft Office PowerPoint</Application>
  <PresentationFormat>宽屏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