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69" r:id="rId7"/>
    <p:sldId id="370" r:id="rId8"/>
    <p:sldId id="372" r:id="rId9"/>
    <p:sldId id="373" r:id="rId10"/>
    <p:sldId id="375" r:id="rId11"/>
    <p:sldId id="377" r:id="rId12"/>
    <p:sldId id="378" r:id="rId13"/>
    <p:sldId id="379" r:id="rId14"/>
    <p:sldId id="385" r:id="rId15"/>
    <p:sldId id="386" r:id="rId16"/>
    <p:sldId id="381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8.png"/><Relationship Id="rId7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bin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bin"/><Relationship Id="rId4" Type="http://schemas.openxmlformats.org/officeDocument/2006/relationships/image" Target="../media/image3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34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bin"/><Relationship Id="rId4" Type="http://schemas.openxmlformats.org/officeDocument/2006/relationships/image" Target="../media/image2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3" name="yt_shape_12793"/>
          <p:cNvSpPr txBox="1"/>
          <p:nvPr/>
        </p:nvSpPr>
        <p:spPr>
          <a:xfrm>
            <a:off x="540000" y="1300784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92" name="yt_image_127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078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5" name="yt_shape_12795"/>
          <p:cNvSpPr txBox="1"/>
          <p:nvPr/>
        </p:nvSpPr>
        <p:spPr>
          <a:xfrm>
            <a:off x="540119" y="199836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方位角：指北或指南方向线与目标方向线所成的小于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的角，叫做方位角，如图中的目标方向线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的方位角分别表示为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北偏东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南偏东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南偏西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北偏西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799" name="yt_shape_12799"/>
          <p:cNvSpPr txBox="1"/>
          <p:nvPr/>
        </p:nvSpPr>
        <p:spPr>
          <a:xfrm>
            <a:off x="540000" y="559456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96" name="yt_shape_12796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1060" y="3590297"/>
            <a:ext cx="2049879" cy="1953909"/>
            <a:chOff x="0" y="0"/>
            <a:chExt cx="2049879" cy="1953909"/>
          </a:xfrm>
        </p:grpSpPr>
        <p:pic>
          <p:nvPicPr>
            <p:cNvPr id="2" name="yt_image_1279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49879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98" name="yt_shape_12798"/>
            <p:cNvSpPr txBox="1"/>
            <p:nvPr/>
          </p:nvSpPr>
          <p:spPr>
            <a:xfrm>
              <a:off x="491658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1C8AD6B-2F91-5D3F-4060-B9B598CDE4E9}"/>
              </a:ext>
            </a:extLst>
          </p:cNvPr>
          <p:cNvSpPr txBox="1"/>
          <p:nvPr/>
        </p:nvSpPr>
        <p:spPr>
          <a:xfrm>
            <a:off x="8224096" y="2427049"/>
            <a:ext cx="1521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E27F4E-446F-B24A-0D85-C6CE8F32F79C}"/>
              </a:ext>
            </a:extLst>
          </p:cNvPr>
          <p:cNvSpPr txBox="1"/>
          <p:nvPr/>
        </p:nvSpPr>
        <p:spPr>
          <a:xfrm>
            <a:off x="10479932" y="242704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南偏东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4305B2-7059-9432-B9EA-E23C25785560}"/>
              </a:ext>
            </a:extLst>
          </p:cNvPr>
          <p:cNvSpPr txBox="1"/>
          <p:nvPr/>
        </p:nvSpPr>
        <p:spPr>
          <a:xfrm>
            <a:off x="450108" y="2902537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56E03C-CED4-21A7-8743-A127DCF509BB}"/>
              </a:ext>
            </a:extLst>
          </p:cNvPr>
          <p:cNvSpPr txBox="1"/>
          <p:nvPr/>
        </p:nvSpPr>
        <p:spPr>
          <a:xfrm>
            <a:off x="1791546" y="2902537"/>
            <a:ext cx="1521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23033B-8898-7795-F6C3-8C3DE3D35DFC}"/>
              </a:ext>
            </a:extLst>
          </p:cNvPr>
          <p:cNvSpPr txBox="1"/>
          <p:nvPr/>
        </p:nvSpPr>
        <p:spPr>
          <a:xfrm>
            <a:off x="4047383" y="2902537"/>
            <a:ext cx="1521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55" name="yt_shape_12855"/>
              <p:cNvSpPr txBox="1"/>
              <p:nvPr/>
            </p:nvSpPr>
            <p:spPr>
              <a:xfrm>
                <a:off x="540119" y="1631044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（济宁市中考）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如图，在一笔直的海岸线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上有相距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两个观测站，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站在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站的正东方向上，从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站测得船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的方向上，从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站测得船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的方向上，则船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到海岸线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的距离是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55" name="yt_shape_12855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31044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863" b="-12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60" name="yt_shape_12860"/>
          <p:cNvSpPr txBox="1"/>
          <p:nvPr/>
        </p:nvSpPr>
        <p:spPr>
          <a:xfrm>
            <a:off x="540000" y="52643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57" name="yt_shape_12857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31667" y="3260036"/>
            <a:ext cx="2328665" cy="1953909"/>
            <a:chOff x="0" y="0"/>
            <a:chExt cx="2328665" cy="1953909"/>
          </a:xfrm>
        </p:grpSpPr>
        <p:pic>
          <p:nvPicPr>
            <p:cNvPr id="2" name="yt_image_1285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28665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9" name="yt_shape_12859"/>
            <p:cNvSpPr txBox="1"/>
            <p:nvPr/>
          </p:nvSpPr>
          <p:spPr>
            <a:xfrm>
              <a:off x="631051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4F7728-9ED9-059F-DA13-D04C28378B7A}"/>
                  </a:ext>
                </a:extLst>
              </p:cNvPr>
              <p:cNvSpPr txBox="1"/>
              <p:nvPr/>
            </p:nvSpPr>
            <p:spPr>
              <a:xfrm>
                <a:off x="6346083" y="2454264"/>
                <a:ext cx="5485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mathAnswerShape': 1, 'pageBreak': True}">
                <a:extLst>
                  <a:ext uri="{FF2B5EF4-FFF2-40B4-BE49-F238E27FC236}">
                    <a16:creationId xmlns:a16="http://schemas.microsoft.com/office/drawing/2014/main" id="{A64F7728-9ED9-059F-DA13-D04C28378B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6083" y="2454264"/>
                <a:ext cx="548514" cy="554686"/>
              </a:xfrm>
              <a:prstGeom prst="rect">
                <a:avLst/>
              </a:prstGeom>
              <a:blipFill>
                <a:blip r:embed="rId4"/>
                <a:stretch>
                  <a:fillRect b="-3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61" name="yt_shape_12861"/>
              <p:cNvSpPr txBox="1"/>
              <p:nvPr/>
            </p:nvSpPr>
            <p:spPr>
              <a:xfrm>
                <a:off x="540000" y="692696"/>
                <a:ext cx="11111999" cy="23944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（怀化市中考）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某地修建了一座以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讲好隆平故事，厚植种子情怀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为主题的半径为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的圆形纪念园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如图，纪念园中心点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位于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村西南方向和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村南偏东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村在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村的正东方向且两村相距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2.4km.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有关部门计划在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两村之间修一条笔直的公路来连接两村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问该公路是否穿过纪念园？试通过计算加以说明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（参考数据：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861" name="yt_shape_128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11111999" cy="2394438"/>
              </a:xfrm>
              <a:prstGeom prst="rect">
                <a:avLst/>
              </a:prstGeom>
              <a:blipFill>
                <a:blip r:embed="rId2"/>
                <a:stretch>
                  <a:fillRect l="-1701" t="-2296" b="-66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63" name="yt_image_1286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3198633"/>
            <a:ext cx="2502482" cy="1585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865">
                <a:extLst>
                  <a:ext uri="{FF2B5EF4-FFF2-40B4-BE49-F238E27FC236}">
                    <a16:creationId xmlns:a16="http://schemas.microsoft.com/office/drawing/2014/main" id="{01473FE5-675C-21E2-501E-1E67D0188D26}"/>
                  </a:ext>
                </a:extLst>
              </p:cNvPr>
              <p:cNvSpPr txBox="1"/>
              <p:nvPr/>
            </p:nvSpPr>
            <p:spPr>
              <a:xfrm>
                <a:off x="540000" y="3087134"/>
                <a:ext cx="6613990" cy="2431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由题意知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865">
                <a:extLst>
                  <a:ext uri="{FF2B5EF4-FFF2-40B4-BE49-F238E27FC236}">
                    <a16:creationId xmlns:a16="http://schemas.microsoft.com/office/drawing/2014/main" id="{01473FE5-675C-21E2-501E-1E67D0188D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87134"/>
                <a:ext cx="6613990" cy="2431371"/>
              </a:xfrm>
              <a:prstGeom prst="rect">
                <a:avLst/>
              </a:prstGeom>
              <a:blipFill>
                <a:blip r:embed="rId4"/>
                <a:stretch>
                  <a:fillRect l="-2857" t="-2005" r="-1475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867">
                <a:extLst>
                  <a:ext uri="{FF2B5EF4-FFF2-40B4-BE49-F238E27FC236}">
                    <a16:creationId xmlns:a16="http://schemas.microsoft.com/office/drawing/2014/main" id="{5326915E-2DBA-3338-67C8-908147D6C336}"/>
                  </a:ext>
                </a:extLst>
              </p:cNvPr>
              <p:cNvSpPr txBox="1"/>
              <p:nvPr/>
            </p:nvSpPr>
            <p:spPr>
              <a:xfrm>
                <a:off x="540000" y="5569293"/>
                <a:ext cx="5245154" cy="953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876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故该公路不穿过纪念园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2867">
                <a:extLst>
                  <a:ext uri="{FF2B5EF4-FFF2-40B4-BE49-F238E27FC236}">
                    <a16:creationId xmlns:a16="http://schemas.microsoft.com/office/drawing/2014/main" id="{5326915E-2DBA-3338-67C8-908147D6C3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69293"/>
                <a:ext cx="5245154" cy="953915"/>
              </a:xfrm>
              <a:prstGeom prst="rect">
                <a:avLst/>
              </a:prstGeom>
              <a:blipFill>
                <a:blip r:embed="rId5"/>
                <a:stretch>
                  <a:fillRect l="-3605" t="-2564" r="-255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2869">
            <a:extLst>
              <a:ext uri="{FF2B5EF4-FFF2-40B4-BE49-F238E27FC236}">
                <a16:creationId xmlns:a16="http://schemas.microsoft.com/office/drawing/2014/main" id="{B0C1FAD7-4962-8383-BDB8-1072A4B7F7C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68297" y="4999166"/>
            <a:ext cx="2142464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767ACDC-4608-AF1C-409C-0803C2BFE590}"/>
              </a:ext>
            </a:extLst>
          </p:cNvPr>
          <p:cNvSpPr txBox="1"/>
          <p:nvPr/>
        </p:nvSpPr>
        <p:spPr>
          <a:xfrm>
            <a:off x="449989" y="3040328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47E729-9EE1-ABFB-B2B6-BFE918C926B3}"/>
              </a:ext>
            </a:extLst>
          </p:cNvPr>
          <p:cNvSpPr txBox="1"/>
          <p:nvPr/>
        </p:nvSpPr>
        <p:spPr>
          <a:xfrm>
            <a:off x="449989" y="3515816"/>
            <a:ext cx="6730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由题意知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0D59805-1ECE-CCE4-A31A-9D8C90A5C357}"/>
                  </a:ext>
                </a:extLst>
              </p:cNvPr>
              <p:cNvSpPr txBox="1"/>
              <p:nvPr/>
            </p:nvSpPr>
            <p:spPr>
              <a:xfrm>
                <a:off x="449989" y="3991304"/>
                <a:ext cx="34869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0D59805-1ECE-CCE4-A31A-9D8C90A5C3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1304"/>
                <a:ext cx="3486976" cy="613931"/>
              </a:xfrm>
              <a:prstGeom prst="rect">
                <a:avLst/>
              </a:prstGeom>
              <a:blipFill>
                <a:blip r:embed="rId7"/>
                <a:stretch>
                  <a:fillRect l="-2797" r="-2797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A06336E-08D5-4026-EA03-CD48DC74B771}"/>
              </a:ext>
            </a:extLst>
          </p:cNvPr>
          <p:cNvSpPr txBox="1"/>
          <p:nvPr/>
        </p:nvSpPr>
        <p:spPr>
          <a:xfrm>
            <a:off x="449989" y="4511623"/>
            <a:ext cx="340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AB979C4-0272-844B-22AA-E0F8A2B31800}"/>
                  </a:ext>
                </a:extLst>
              </p:cNvPr>
              <p:cNvSpPr txBox="1"/>
              <p:nvPr/>
            </p:nvSpPr>
            <p:spPr>
              <a:xfrm>
                <a:off x="449989" y="4987111"/>
                <a:ext cx="31901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AB979C4-0272-844B-22AA-E0F8A2B318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7111"/>
                <a:ext cx="3190114" cy="554686"/>
              </a:xfrm>
              <a:prstGeom prst="rect">
                <a:avLst/>
              </a:prstGeom>
              <a:blipFill>
                <a:blip r:embed="rId8"/>
                <a:stretch>
                  <a:fillRect l="-3059" r="-305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4BC232D-AB49-0358-8EE6-55565E7745CA}"/>
                  </a:ext>
                </a:extLst>
              </p:cNvPr>
              <p:cNvSpPr txBox="1"/>
              <p:nvPr/>
            </p:nvSpPr>
            <p:spPr>
              <a:xfrm>
                <a:off x="449989" y="5522488"/>
                <a:ext cx="53745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876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4BC232D-AB49-0358-8EE6-55565E774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22488"/>
                <a:ext cx="5374513" cy="613931"/>
              </a:xfrm>
              <a:prstGeom prst="rect">
                <a:avLst/>
              </a:prstGeom>
              <a:blipFill>
                <a:blip r:embed="rId9"/>
                <a:stretch>
                  <a:fillRect l="-1816" r="-181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4F3C552-43C9-CEF0-2C9B-424BBC36585F}"/>
              </a:ext>
            </a:extLst>
          </p:cNvPr>
          <p:cNvSpPr txBox="1"/>
          <p:nvPr/>
        </p:nvSpPr>
        <p:spPr>
          <a:xfrm>
            <a:off x="449989" y="6042807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故该公路不穿过纪念园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3" name="yt_shape_12873"/>
          <p:cNvSpPr txBox="1"/>
          <p:nvPr/>
        </p:nvSpPr>
        <p:spPr>
          <a:xfrm>
            <a:off x="539881" y="765981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72" name="yt_image_1287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65981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5" name="yt_shape_12875"/>
          <p:cNvSpPr txBox="1"/>
          <p:nvPr/>
        </p:nvSpPr>
        <p:spPr>
          <a:xfrm>
            <a:off x="540000" y="1412776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为积极参与鄂州市全国文明城市创建活动，我市某校在教学楼顶部新建了一块大型宣传牌，如图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小明同学为测量宣传牌的高度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，他站在距离教学楼底部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米远的地面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处，测得宣传牌的底部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，同时测得教学楼窗户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在同一直线上）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然后，小明沿坡度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的斜坡从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走到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正好与地面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876" name="yt_image_128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5901" y="3742526"/>
            <a:ext cx="2240195" cy="256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878">
            <a:extLst>
              <a:ext uri="{FF2B5EF4-FFF2-40B4-BE49-F238E27FC236}">
                <a16:creationId xmlns:a16="http://schemas.microsoft.com/office/drawing/2014/main" id="{59312FE3-84FE-5F8C-57A5-AFE8C79513F0}"/>
              </a:ext>
            </a:extLst>
          </p:cNvPr>
          <p:cNvSpPr txBox="1"/>
          <p:nvPr/>
        </p:nvSpPr>
        <p:spPr>
          <a:xfrm>
            <a:off x="539881" y="6346838"/>
            <a:ext cx="7284311" cy="435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的距离；（结果保留根号）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8" name="yt_shape_12878"/>
          <p:cNvSpPr txBox="1"/>
          <p:nvPr/>
        </p:nvSpPr>
        <p:spPr>
          <a:xfrm>
            <a:off x="407368" y="1412776"/>
            <a:ext cx="11111999" cy="435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的距离；（结果保留根号）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0CBC71-DBAE-8092-9451-7AF44C80B274}"/>
              </a:ext>
            </a:extLst>
          </p:cNvPr>
          <p:cNvSpPr txBox="1"/>
          <p:nvPr/>
        </p:nvSpPr>
        <p:spPr>
          <a:xfrm>
            <a:off x="407368" y="1843817"/>
            <a:ext cx="10351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，依题意知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EE312F-5942-EEEF-30E0-C5AFAE2B85A2}"/>
              </a:ext>
            </a:extLst>
          </p:cNvPr>
          <p:cNvSpPr txBox="1"/>
          <p:nvPr/>
        </p:nvSpPr>
        <p:spPr>
          <a:xfrm>
            <a:off x="407368" y="2319305"/>
            <a:ext cx="320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9A4341-7D63-5D29-4DB8-13863EDA7340}"/>
              </a:ext>
            </a:extLst>
          </p:cNvPr>
          <p:cNvSpPr txBox="1"/>
          <p:nvPr/>
        </p:nvSpPr>
        <p:spPr>
          <a:xfrm>
            <a:off x="407368" y="2794793"/>
            <a:ext cx="379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16EDC8-4CB6-7BF8-83E9-7018CD3F4761}"/>
                  </a:ext>
                </a:extLst>
              </p:cNvPr>
              <p:cNvSpPr txBox="1"/>
              <p:nvPr/>
            </p:nvSpPr>
            <p:spPr>
              <a:xfrm>
                <a:off x="407368" y="3270281"/>
                <a:ext cx="60444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416EDC8-4CB6-7BF8-83E9-7018CD3F47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270281"/>
                <a:ext cx="6044438" cy="613931"/>
              </a:xfrm>
              <a:prstGeom prst="rect">
                <a:avLst/>
              </a:prstGeom>
              <a:blipFill>
                <a:blip r:embed="rId2"/>
                <a:stretch>
                  <a:fillRect l="-1615" r="-161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8149BE3-7247-522A-FAED-80BA9C0189E2}"/>
                  </a:ext>
                </a:extLst>
              </p:cNvPr>
              <p:cNvSpPr txBox="1"/>
              <p:nvPr/>
            </p:nvSpPr>
            <p:spPr>
              <a:xfrm>
                <a:off x="407368" y="3790600"/>
                <a:ext cx="4399788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到直线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的距离为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8149BE3-7247-522A-FAED-80BA9C018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790600"/>
                <a:ext cx="4399788" cy="554685"/>
              </a:xfrm>
              <a:prstGeom prst="rect">
                <a:avLst/>
              </a:prstGeom>
              <a:blipFill>
                <a:blip r:embed="rId3"/>
                <a:stretch>
                  <a:fillRect l="-2216" r="-207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2886">
            <a:extLst>
              <a:ext uri="{FF2B5EF4-FFF2-40B4-BE49-F238E27FC236}">
                <a16:creationId xmlns:a16="http://schemas.microsoft.com/office/drawing/2014/main" id="{46AC1285-CFEE-0A5D-F882-196D73480D21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87261" y="2412917"/>
            <a:ext cx="1966983" cy="232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2876">
            <a:extLst>
              <a:ext uri="{FF2B5EF4-FFF2-40B4-BE49-F238E27FC236}">
                <a16:creationId xmlns:a16="http://schemas.microsoft.com/office/drawing/2014/main" id="{6ECEA07A-7642-26E2-2A58-688401AB09E1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76120" y="2293655"/>
            <a:ext cx="2240195" cy="256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83" name="yt_shape_12883"/>
              <p:cNvSpPr txBox="1"/>
              <p:nvPr/>
            </p:nvSpPr>
            <p:spPr>
              <a:xfrm>
                <a:off x="493156" y="2219809"/>
                <a:ext cx="8599021" cy="35356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斜坡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的坡度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（米），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）米，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答：宣传牌的高度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883" name="yt_shape_128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156" y="2219809"/>
                <a:ext cx="8599021" cy="3535648"/>
              </a:xfrm>
              <a:prstGeom prst="rect">
                <a:avLst/>
              </a:prstGeom>
              <a:blipFill>
                <a:blip r:embed="rId2"/>
                <a:stretch>
                  <a:fillRect l="-2199" t="-1379" r="-1277" b="-4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2973033-8247-D12E-3C8B-4846E01ED0EC}"/>
              </a:ext>
            </a:extLst>
          </p:cNvPr>
          <p:cNvSpPr txBox="1"/>
          <p:nvPr/>
        </p:nvSpPr>
        <p:spPr>
          <a:xfrm>
            <a:off x="403145" y="2173003"/>
            <a:ext cx="469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斜坡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的坡度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69313B-5552-1FA1-44C2-4E9813B0B5B5}"/>
                  </a:ext>
                </a:extLst>
              </p:cNvPr>
              <p:cNvSpPr txBox="1"/>
              <p:nvPr/>
            </p:nvSpPr>
            <p:spPr>
              <a:xfrm>
                <a:off x="403145" y="2648491"/>
                <a:ext cx="73685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（米），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69313B-5552-1FA1-44C2-4E9813B0B5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145" y="2648491"/>
                <a:ext cx="7368540" cy="613931"/>
              </a:xfrm>
              <a:prstGeom prst="rect">
                <a:avLst/>
              </a:prstGeom>
              <a:blipFill>
                <a:blip r:embed="rId3"/>
                <a:stretch>
                  <a:fillRect l="-1241" r="-1241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787B5C-F231-2B79-A705-C60721DE26F6}"/>
                  </a:ext>
                </a:extLst>
              </p:cNvPr>
              <p:cNvSpPr txBox="1"/>
              <p:nvPr/>
            </p:nvSpPr>
            <p:spPr>
              <a:xfrm>
                <a:off x="403145" y="3168810"/>
                <a:ext cx="41045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）米，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787B5C-F231-2B79-A705-C60721DE26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145" y="3168810"/>
                <a:ext cx="4104513" cy="613931"/>
              </a:xfrm>
              <a:prstGeom prst="rect">
                <a:avLst/>
              </a:prstGeom>
              <a:blipFill>
                <a:blip r:embed="rId4"/>
                <a:stretch>
                  <a:fillRect l="-2229" r="-237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7CD470-3686-040B-EA73-C636B0516ED4}"/>
                  </a:ext>
                </a:extLst>
              </p:cNvPr>
              <p:cNvSpPr txBox="1"/>
              <p:nvPr/>
            </p:nvSpPr>
            <p:spPr>
              <a:xfrm>
                <a:off x="403145" y="3689129"/>
                <a:ext cx="64190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7CD470-3686-040B-EA73-C636B0516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145" y="3689129"/>
                <a:ext cx="6419088" cy="613931"/>
              </a:xfrm>
              <a:prstGeom prst="rect">
                <a:avLst/>
              </a:prstGeom>
              <a:blipFill>
                <a:blip r:embed="rId5"/>
                <a:stretch>
                  <a:fillRect l="-1425" r="-142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0249D5-2263-A3E1-3E42-7503755449F8}"/>
                  </a:ext>
                </a:extLst>
              </p:cNvPr>
              <p:cNvSpPr txBox="1"/>
              <p:nvPr/>
            </p:nvSpPr>
            <p:spPr>
              <a:xfrm>
                <a:off x="403145" y="4209448"/>
                <a:ext cx="80558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0249D5-2263-A3E1-3E42-7503755449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145" y="4209448"/>
                <a:ext cx="8055801" cy="613931"/>
              </a:xfrm>
              <a:prstGeom prst="rect">
                <a:avLst/>
              </a:prstGeom>
              <a:blipFill>
                <a:blip r:embed="rId6"/>
                <a:stretch>
                  <a:fillRect l="-1135" r="-128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0E0DB05-A790-5CA4-2161-D637170DD099}"/>
                  </a:ext>
                </a:extLst>
              </p:cNvPr>
              <p:cNvSpPr txBox="1"/>
              <p:nvPr/>
            </p:nvSpPr>
            <p:spPr>
              <a:xfrm>
                <a:off x="403145" y="4729767"/>
                <a:ext cx="869594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0E0DB05-A790-5CA4-2161-D637170DD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145" y="4729767"/>
                <a:ext cx="8695944" cy="613931"/>
              </a:xfrm>
              <a:prstGeom prst="rect">
                <a:avLst/>
              </a:prstGeom>
              <a:blipFill>
                <a:blip r:embed="rId7"/>
                <a:stretch>
                  <a:fillRect l="-1051" r="-119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3510FFC-DD48-3AC9-E3DC-DA17EB278E09}"/>
              </a:ext>
            </a:extLst>
          </p:cNvPr>
          <p:cNvSpPr txBox="1"/>
          <p:nvPr/>
        </p:nvSpPr>
        <p:spPr>
          <a:xfrm>
            <a:off x="403145" y="5250086"/>
            <a:ext cx="436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答：宣传牌的高度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7324C0E-D086-5730-6D78-FF72DC591B94}"/>
                  </a:ext>
                </a:extLst>
              </p:cNvPr>
              <p:cNvSpPr txBox="1"/>
              <p:nvPr/>
            </p:nvSpPr>
            <p:spPr>
              <a:xfrm>
                <a:off x="407368" y="1124744"/>
                <a:ext cx="11028608" cy="10463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）若小明在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处又测得宣传牌顶部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，求宣传牌的高度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（结果精确到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0.1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米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1.41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1.73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endParaRPr kumimoji="0" lang="zh-CN" altLang="zh-CN" sz="100" b="0" i="0" u="none" strike="noStrike" kern="120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白正"/>
                  <a:ea typeface="宋体"/>
                  <a:cs typeface="宋体"/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7324C0E-D086-5730-6D78-FF72DC591B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124744"/>
                <a:ext cx="11028608" cy="1046377"/>
              </a:xfrm>
              <a:prstGeom prst="rect">
                <a:avLst/>
              </a:prstGeom>
              <a:blipFill>
                <a:blip r:embed="rId8"/>
                <a:stretch>
                  <a:fillRect l="-884" t="-585" b="-12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2876">
            <a:extLst>
              <a:ext uri="{FF2B5EF4-FFF2-40B4-BE49-F238E27FC236}">
                <a16:creationId xmlns:a16="http://schemas.microsoft.com/office/drawing/2014/main" id="{FD0605A6-F715-6630-F314-B31923EB7D4C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76320" y="1910992"/>
            <a:ext cx="2240195" cy="256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0" name="yt_shape_12890"/>
          <p:cNvSpPr txBox="1"/>
          <p:nvPr/>
        </p:nvSpPr>
        <p:spPr>
          <a:xfrm>
            <a:off x="540000" y="817761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2889" name="yt_image_128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94592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2" name="yt_shape_12892"/>
          <p:cNvSpPr txBox="1"/>
          <p:nvPr/>
        </p:nvSpPr>
        <p:spPr>
          <a:xfrm>
            <a:off x="540000" y="1412776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坡度是一个比值，一般写成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的形式（比的前项是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，后项可以是小数或带根号的数），而坡角是一个角，注意两者的区别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00" name="yt_shape_12800"/>
              <p:cNvSpPr txBox="1"/>
              <p:nvPr/>
            </p:nvSpPr>
            <p:spPr>
              <a:xfrm>
                <a:off x="540119" y="1845559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如图，我们通常把坡面的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铅直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水平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宽度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的比叫做坡度（或坡比），一般用字母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表示，即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，通常写成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的形式，这里，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坡面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水平线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的夹角，这个角叫做坡角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00" name="yt_shape_1280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45559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t="-343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05" name="yt_shape_12805"/>
          <p:cNvSpPr txBox="1"/>
          <p:nvPr/>
        </p:nvSpPr>
        <p:spPr>
          <a:xfrm>
            <a:off x="540000" y="50497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02" name="yt_shape_12802" title="H_106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6144" y="3648893"/>
            <a:ext cx="1979710" cy="1350405"/>
            <a:chOff x="0" y="0"/>
            <a:chExt cx="1979710" cy="1350405"/>
          </a:xfrm>
        </p:grpSpPr>
        <p:pic>
          <p:nvPicPr>
            <p:cNvPr id="2" name="yt_image_1280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79710" cy="954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4" name="yt_shape_12804"/>
            <p:cNvSpPr txBox="1"/>
            <p:nvPr/>
          </p:nvSpPr>
          <p:spPr>
            <a:xfrm>
              <a:off x="456574" y="9904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D51CBD2-691B-B0C5-841D-F75C33E850B0}"/>
              </a:ext>
            </a:extLst>
          </p:cNvPr>
          <p:cNvSpPr txBox="1"/>
          <p:nvPr/>
        </p:nvSpPr>
        <p:spPr>
          <a:xfrm>
            <a:off x="4336308" y="1798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铅直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BFE7A0-E325-F9BA-B0C2-C9DD4AF945DA}"/>
              </a:ext>
            </a:extLst>
          </p:cNvPr>
          <p:cNvSpPr txBox="1"/>
          <p:nvPr/>
        </p:nvSpPr>
        <p:spPr>
          <a:xfrm>
            <a:off x="6622307" y="1798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水平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BC23E3-4243-C5A2-339A-F14B27C3DCA5}"/>
                  </a:ext>
                </a:extLst>
              </p:cNvPr>
              <p:cNvSpPr txBox="1"/>
              <p:nvPr/>
            </p:nvSpPr>
            <p:spPr>
              <a:xfrm>
                <a:off x="5723345" y="2083303"/>
                <a:ext cx="323849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BC23E3-4243-C5A2-339A-F14B27C3DC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3345" y="2083303"/>
                <a:ext cx="323849" cy="778460"/>
              </a:xfrm>
              <a:prstGeom prst="rect">
                <a:avLst/>
              </a:prstGeom>
              <a:blipFill>
                <a:blip r:embed="rId4"/>
                <a:stretch>
                  <a:fillRect l="-1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60C0C7A-E8C9-A013-EDE6-C52E8F8F8A4D}"/>
              </a:ext>
            </a:extLst>
          </p:cNvPr>
          <p:cNvSpPr txBox="1"/>
          <p:nvPr/>
        </p:nvSpPr>
        <p:spPr>
          <a:xfrm>
            <a:off x="1059708" y="2959089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坡面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748EC3-85D9-FDE0-1287-31C79E1C9D76}"/>
              </a:ext>
            </a:extLst>
          </p:cNvPr>
          <p:cNvSpPr txBox="1"/>
          <p:nvPr/>
        </p:nvSpPr>
        <p:spPr>
          <a:xfrm>
            <a:off x="2583708" y="2959089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水平线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7" name="yt_shape_12807"/>
          <p:cNvSpPr txBox="1"/>
          <p:nvPr/>
        </p:nvSpPr>
        <p:spPr>
          <a:xfrm>
            <a:off x="540000" y="1548166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06" name="yt_image_1280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4816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9" name="yt_shape_12809"/>
          <p:cNvSpPr txBox="1"/>
          <p:nvPr/>
        </p:nvSpPr>
        <p:spPr>
          <a:xfrm>
            <a:off x="540000" y="2251463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方位角问题</a:t>
            </a:r>
          </a:p>
        </p:txBody>
      </p:sp>
      <p:sp>
        <p:nvSpPr>
          <p:cNvPr id="12810" name="yt_shape_12810"/>
          <p:cNvSpPr txBox="1"/>
          <p:nvPr/>
        </p:nvSpPr>
        <p:spPr>
          <a:xfrm>
            <a:off x="540119" y="275577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如图所示，小明在一条东西走向公路的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处，测得图书馆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在他的北偏东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方向，且与他相距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，则图书馆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到公路的距离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14" name="yt_table_12814_skip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9809429"/>
                  </p:ext>
                </p:extLst>
              </p:nvPr>
            </p:nvGraphicFramePr>
            <p:xfrm>
              <a:off x="540000" y="3722068"/>
              <a:ext cx="4818634" cy="923227"/>
            </p:xfrm>
            <a:graphic>
              <a:graphicData uri="http://schemas.openxmlformats.org/drawingml/2006/table">
                <a:tbl>
                  <a:tblPr/>
                  <a:tblGrid>
                    <a:gridCol w="2875407">
                      <a:extLst>
                        <a:ext uri="{9D8B030D-6E8A-4147-A177-3AD203B41FA5}">
                          <a16:colId xmlns:a16="http://schemas.microsoft.com/office/drawing/2014/main" val="10371"/>
                        </a:ext>
                      </a:extLst>
                    </a:gridCol>
                    <a:gridCol w="1943227">
                      <a:extLst>
                        <a:ext uri="{9D8B030D-6E8A-4147-A177-3AD203B41FA5}">
                          <a16:colId xmlns:a16="http://schemas.microsoft.com/office/drawing/2014/main" val="103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C.150m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14" name="yt_table_12814_skip" descr="{&quot;rangeId&quot;:5,&quot;type&quot;:&quot;Option&quot;,&quot;drawing&quot;:[&quot;yt_shape_12811&quot;]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9809429"/>
                  </p:ext>
                </p:extLst>
              </p:nvPr>
            </p:nvGraphicFramePr>
            <p:xfrm>
              <a:off x="540000" y="3073902"/>
              <a:ext cx="4818634" cy="923227"/>
            </p:xfrm>
            <a:graphic>
              <a:graphicData uri="http://schemas.openxmlformats.org/drawingml/2006/table">
                <a:tbl>
                  <a:tblPr/>
                  <a:tblGrid>
                    <a:gridCol w="2875407">
                      <a:extLst>
                        <a:ext uri="{9D8B030D-6E8A-4147-A177-3AD203B41FA5}">
                          <a16:colId xmlns:a16="http://schemas.microsoft.com/office/drawing/2014/main" val="10371"/>
                        </a:ext>
                      </a:extLst>
                    </a:gridCol>
                    <a:gridCol w="1943227">
                      <a:extLst>
                        <a:ext uri="{9D8B030D-6E8A-4147-A177-3AD203B41FA5}">
                          <a16:colId xmlns:a16="http://schemas.microsoft.com/office/drawing/2014/main" val="10372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7442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8276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C.150m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8276" t="-100000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11" name="yt_shape_12811_skip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2171" y="3722068"/>
            <a:ext cx="1827714" cy="1948194"/>
            <a:chOff x="0" y="0"/>
            <a:chExt cx="1827714" cy="1948194"/>
          </a:xfrm>
        </p:grpSpPr>
        <p:pic>
          <p:nvPicPr>
            <p:cNvPr id="2" name="yt_image_12811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27714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3" name="yt_shape_12813"/>
            <p:cNvSpPr txBox="1"/>
            <p:nvPr/>
          </p:nvSpPr>
          <p:spPr>
            <a:xfrm>
              <a:off x="380576" y="158819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482980">
            <a:extLst>
              <a:ext uri="{FF2B5EF4-FFF2-40B4-BE49-F238E27FC236}">
                <a16:creationId xmlns:a16="http://schemas.microsoft.com/office/drawing/2014/main" id="{B5EC93F0-9B00-142D-F6FE-9887F0A8DF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9314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5919FEF-AB9E-E244-614D-F32826BFFD5D}"/>
              </a:ext>
            </a:extLst>
          </p:cNvPr>
          <p:cNvSpPr txBox="1"/>
          <p:nvPr/>
        </p:nvSpPr>
        <p:spPr>
          <a:xfrm>
            <a:off x="7949457" y="318445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15" name="yt_shape_12815"/>
              <p:cNvSpPr txBox="1"/>
              <p:nvPr/>
            </p:nvSpPr>
            <p:spPr>
              <a:xfrm>
                <a:off x="540119" y="1661055"/>
                <a:ext cx="11111999" cy="14423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如图，船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向正东方向航行，上午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点到达灯塔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的西南方向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68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海里处，上午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点到达这座灯塔的正南方向，这只船航行的速度是</a:t>
                </a:r>
                <a:r>
                  <a:rPr lang="zh-CN" altLang="zh-CN" sz="100" b="0" i="0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spc="15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spc="15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15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（结果保留根号）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15" name="yt_shape_12815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1055"/>
                <a:ext cx="11111999" cy="1442383"/>
              </a:xfrm>
              <a:prstGeom prst="rect">
                <a:avLst/>
              </a:prstGeom>
              <a:blipFill>
                <a:blip r:embed="rId2"/>
                <a:stretch>
                  <a:fillRect l="-1701" t="-3376" r="-823" b="-101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20" name="yt_shape_12820"/>
          <p:cNvSpPr txBox="1"/>
          <p:nvPr/>
        </p:nvSpPr>
        <p:spPr>
          <a:xfrm>
            <a:off x="540000" y="52342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17" name="yt_shape_12817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6563" y="3306590"/>
            <a:ext cx="2038872" cy="1877328"/>
            <a:chOff x="0" y="0"/>
            <a:chExt cx="2038872" cy="1877328"/>
          </a:xfrm>
        </p:grpSpPr>
        <p:pic>
          <p:nvPicPr>
            <p:cNvPr id="2" name="yt_image_1281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38872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9" name="yt_shape_12819"/>
            <p:cNvSpPr txBox="1"/>
            <p:nvPr/>
          </p:nvSpPr>
          <p:spPr>
            <a:xfrm>
              <a:off x="486155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FF39D7-98DE-DD32-8167-C7FFE3A6DA53}"/>
                  </a:ext>
                </a:extLst>
              </p:cNvPr>
              <p:cNvSpPr txBox="1"/>
              <p:nvPr/>
            </p:nvSpPr>
            <p:spPr>
              <a:xfrm>
                <a:off x="8400256" y="1988840"/>
                <a:ext cx="12343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FF39D7-98DE-DD32-8167-C7FFE3A6DA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0256" y="1988840"/>
                <a:ext cx="1234314" cy="615392"/>
              </a:xfrm>
              <a:prstGeom prst="rect">
                <a:avLst/>
              </a:prstGeom>
              <a:blipFill>
                <a:blip r:embed="rId4"/>
                <a:stretch>
                  <a:fillRect l="-792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1" name="yt_shape_12821"/>
          <p:cNvSpPr txBox="1"/>
          <p:nvPr/>
        </p:nvSpPr>
        <p:spPr>
          <a:xfrm>
            <a:off x="540000" y="76470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科技改变生活，手机导航极大方便了人们的出行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如图，小明一家自驾到古镇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游玩，到达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地后，导航显示车辆应沿北偏西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方向行驶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千米至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地，再沿北偏东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方向行驶一段距离到达古镇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，小明发现古镇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恰好在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地的正北方向，求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两地的距离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822" name="yt_image_1282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259890"/>
            <a:ext cx="1493408" cy="211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FFA6A03-062B-BC89-6F4B-B2B8764775C1}"/>
              </a:ext>
            </a:extLst>
          </p:cNvPr>
          <p:cNvSpPr txBox="1"/>
          <p:nvPr/>
        </p:nvSpPr>
        <p:spPr>
          <a:xfrm>
            <a:off x="449989" y="2665127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42C727-6497-238F-2E70-2CEC28D08228}"/>
              </a:ext>
            </a:extLst>
          </p:cNvPr>
          <p:cNvSpPr txBox="1"/>
          <p:nvPr/>
        </p:nvSpPr>
        <p:spPr>
          <a:xfrm>
            <a:off x="449989" y="3140615"/>
            <a:ext cx="507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由题可知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千米，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47773F-2124-6E13-3C32-EEDF51ADEBB4}"/>
              </a:ext>
            </a:extLst>
          </p:cNvPr>
          <p:cNvSpPr txBox="1"/>
          <p:nvPr/>
        </p:nvSpPr>
        <p:spPr>
          <a:xfrm>
            <a:off x="449989" y="3616103"/>
            <a:ext cx="425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·cos60°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（千米）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E350BC-9E57-1A79-5E0D-3F398E0A4C96}"/>
              </a:ext>
            </a:extLst>
          </p:cNvPr>
          <p:cNvSpPr txBox="1"/>
          <p:nvPr/>
        </p:nvSpPr>
        <p:spPr>
          <a:xfrm>
            <a:off x="449989" y="4091591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7AA6D9-D7A2-4A39-D947-0A7252B881F0}"/>
              </a:ext>
            </a:extLst>
          </p:cNvPr>
          <p:cNvSpPr txBox="1"/>
          <p:nvPr/>
        </p:nvSpPr>
        <p:spPr>
          <a:xfrm>
            <a:off x="449989" y="4567079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CB08598-D856-2B0F-30D7-BFA5BA056AC5}"/>
                  </a:ext>
                </a:extLst>
              </p:cNvPr>
              <p:cNvSpPr txBox="1"/>
              <p:nvPr/>
            </p:nvSpPr>
            <p:spPr>
              <a:xfrm>
                <a:off x="449989" y="5042568"/>
                <a:ext cx="48014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（千米），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CB08598-D856-2B0F-30D7-BFA5BA056A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2568"/>
                <a:ext cx="4801426" cy="613931"/>
              </a:xfrm>
              <a:prstGeom prst="rect">
                <a:avLst/>
              </a:prstGeom>
              <a:blipFill>
                <a:blip r:embed="rId3"/>
                <a:stretch>
                  <a:fillRect l="-2033" r="-165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6C42789-5200-01A4-DAF0-D3DF5D63D9EC}"/>
                  </a:ext>
                </a:extLst>
              </p:cNvPr>
              <p:cNvSpPr txBox="1"/>
              <p:nvPr/>
            </p:nvSpPr>
            <p:spPr>
              <a:xfrm>
                <a:off x="449989" y="5562886"/>
                <a:ext cx="26487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千米，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6C42789-5200-01A4-DAF0-D3DF5D63D9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62886"/>
                <a:ext cx="2648776" cy="613931"/>
              </a:xfrm>
              <a:prstGeom prst="rect">
                <a:avLst/>
              </a:prstGeom>
              <a:blipFill>
                <a:blip r:embed="rId4"/>
                <a:stretch>
                  <a:fillRect l="-3687" r="-345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D15A253-7363-85E5-EBDF-B7CFBFE1ABA9}"/>
                  </a:ext>
                </a:extLst>
              </p:cNvPr>
              <p:cNvSpPr txBox="1"/>
              <p:nvPr/>
            </p:nvSpPr>
            <p:spPr>
              <a:xfrm>
                <a:off x="2850702" y="5469275"/>
                <a:ext cx="4215638" cy="7864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（千米）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D15A253-7363-85E5-EBDF-B7CFBFE1AB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0702" y="5469275"/>
                <a:ext cx="4215638" cy="786461"/>
              </a:xfrm>
              <a:prstGeom prst="rect">
                <a:avLst/>
              </a:prstGeom>
              <a:blipFill>
                <a:blip r:embed="rId5"/>
                <a:stretch>
                  <a:fillRect l="-2315" r="-2315" b="-3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9239E0A-E03B-F057-85C3-73FF04C33A93}"/>
                  </a:ext>
                </a:extLst>
              </p:cNvPr>
              <p:cNvSpPr txBox="1"/>
              <p:nvPr/>
            </p:nvSpPr>
            <p:spPr>
              <a:xfrm>
                <a:off x="540000" y="6157714"/>
                <a:ext cx="390925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答：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两地相距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9239E0A-E03B-F057-85C3-73FF04C33A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157714"/>
                <a:ext cx="3909251" cy="554685"/>
              </a:xfrm>
              <a:prstGeom prst="rect">
                <a:avLst/>
              </a:prstGeom>
              <a:blipFill>
                <a:blip r:embed="rId6"/>
                <a:stretch>
                  <a:fillRect l="-2496" r="-249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828">
            <a:extLst>
              <a:ext uri="{FF2B5EF4-FFF2-40B4-BE49-F238E27FC236}">
                <a16:creationId xmlns:a16="http://schemas.microsoft.com/office/drawing/2014/main" id="{CC4DF108-81D5-053C-CE68-01295CF1CE4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83257" y="4485505"/>
            <a:ext cx="1295757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1" name="yt_shape_12831"/>
          <p:cNvSpPr txBox="1"/>
          <p:nvPr/>
        </p:nvSpPr>
        <p:spPr>
          <a:xfrm>
            <a:off x="540000" y="1965523"/>
            <a:ext cx="29078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坡度问题</a:t>
            </a:r>
          </a:p>
        </p:txBody>
      </p:sp>
      <p:sp>
        <p:nvSpPr>
          <p:cNvPr id="12832" name="yt_shape_12832"/>
          <p:cNvSpPr txBox="1"/>
          <p:nvPr/>
        </p:nvSpPr>
        <p:spPr>
          <a:xfrm>
            <a:off x="540119" y="246983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如图，先锋村准备在坡角为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的山坡上栽树，要求相邻两树之间的水平距离为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，那么相邻两树在坡面上的距离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36" name="yt_table_12836_skip" title="H_84.2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9617554"/>
                  </p:ext>
                </p:extLst>
              </p:nvPr>
            </p:nvGraphicFramePr>
            <p:xfrm>
              <a:off x="540000" y="3436128"/>
              <a:ext cx="4537393" cy="1070547"/>
            </p:xfrm>
            <a:graphic>
              <a:graphicData uri="http://schemas.openxmlformats.org/drawingml/2006/table">
                <a:tbl>
                  <a:tblPr/>
                  <a:tblGrid>
                    <a:gridCol w="2700655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  <a:gridCol w="1836738">
                      <a:extLst>
                        <a:ext uri="{9D8B030D-6E8A-4147-A177-3AD203B41FA5}">
                          <a16:colId xmlns:a16="http://schemas.microsoft.com/office/drawing/2014/main" val="103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C.5sinαm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D.5cosαm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836" name="yt_table_12836_skip" descr="{&quot;rangeId&quot;:9,&quot;type&quot;:&quot;Option&quot;,&quot;drawing&quot;:[&quot;yt_shape_12833&quot;]}" title="H_84.2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9617554"/>
                  </p:ext>
                </p:extLst>
              </p:nvPr>
            </p:nvGraphicFramePr>
            <p:xfrm>
              <a:off x="540000" y="2370605"/>
              <a:ext cx="4537393" cy="1070547"/>
            </p:xfrm>
            <a:graphic>
              <a:graphicData uri="http://schemas.openxmlformats.org/drawingml/2006/table">
                <a:tbl>
                  <a:tblPr/>
                  <a:tblGrid>
                    <a:gridCol w="2700655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  <a:gridCol w="1836738">
                      <a:extLst>
                        <a:ext uri="{9D8B030D-6E8A-4147-A177-3AD203B41FA5}">
                          <a16:colId xmlns:a16="http://schemas.microsoft.com/office/drawing/2014/main" val="10374"/>
                        </a:ext>
                      </a:extLst>
                    </a:gridCol>
                  </a:tblGrid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8172" b="-962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6689" b="-962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C.5sinαm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D.5cosαm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33" name="yt_shape_12833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5602" y="3436128"/>
            <a:ext cx="1874295" cy="1816749"/>
            <a:chOff x="0" y="0"/>
            <a:chExt cx="1874295" cy="1816749"/>
          </a:xfrm>
        </p:grpSpPr>
        <p:pic>
          <p:nvPicPr>
            <p:cNvPr id="2" name="yt_image_12833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4295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5" name="yt_shape_12835"/>
            <p:cNvSpPr txBox="1"/>
            <p:nvPr/>
          </p:nvSpPr>
          <p:spPr>
            <a:xfrm>
              <a:off x="403866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483052">
            <a:extLst>
              <a:ext uri="{FF2B5EF4-FFF2-40B4-BE49-F238E27FC236}">
                <a16:creationId xmlns:a16="http://schemas.microsoft.com/office/drawing/2014/main" id="{FB352F34-034D-5202-D03B-D7EF542FD1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0720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E30079B-6C09-7672-37C3-35525121A514}"/>
              </a:ext>
            </a:extLst>
          </p:cNvPr>
          <p:cNvSpPr txBox="1"/>
          <p:nvPr/>
        </p:nvSpPr>
        <p:spPr>
          <a:xfrm>
            <a:off x="9287721" y="2898515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37" name="yt_shape_12837"/>
              <p:cNvSpPr txBox="1"/>
              <p:nvPr/>
            </p:nvSpPr>
            <p:spPr>
              <a:xfrm>
                <a:off x="540119" y="2119490"/>
                <a:ext cx="11111999" cy="9540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如图，我市在建高铁的某段路基横断面为梯形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米，坡角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的坡角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（结果保留根号）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37" name="yt_shape_12837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19490"/>
                <a:ext cx="11111999" cy="954044"/>
              </a:xfrm>
              <a:prstGeom prst="rect">
                <a:avLst/>
              </a:prstGeom>
              <a:blipFill>
                <a:blip r:embed="rId2"/>
                <a:stretch>
                  <a:fillRect l="-1701" t="-5769" b="-17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42" name="yt_shape_12842"/>
          <p:cNvSpPr txBox="1"/>
          <p:nvPr/>
        </p:nvSpPr>
        <p:spPr>
          <a:xfrm>
            <a:off x="540000" y="477585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39" name="yt_shape_12839" title="H_114.07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36029" y="3276686"/>
            <a:ext cx="2519940" cy="1448703"/>
            <a:chOff x="0" y="0"/>
            <a:chExt cx="2519940" cy="1448703"/>
          </a:xfrm>
        </p:grpSpPr>
        <p:pic>
          <p:nvPicPr>
            <p:cNvPr id="2" name="yt_image_1283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19940" cy="1052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1" name="yt_shape_12841"/>
            <p:cNvSpPr txBox="1"/>
            <p:nvPr/>
          </p:nvSpPr>
          <p:spPr>
            <a:xfrm>
              <a:off x="726689" y="10887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F2415E-7FCD-514C-21F6-FB0927DD6751}"/>
                  </a:ext>
                </a:extLst>
              </p:cNvPr>
              <p:cNvSpPr txBox="1"/>
              <p:nvPr/>
            </p:nvSpPr>
            <p:spPr>
              <a:xfrm>
                <a:off x="6528048" y="2510593"/>
                <a:ext cx="1005713" cy="5629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F2415E-7FCD-514C-21F6-FB0927DD67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8048" y="2510593"/>
                <a:ext cx="1005713" cy="562941"/>
              </a:xfrm>
              <a:prstGeom prst="rect">
                <a:avLst/>
              </a:prstGeom>
              <a:blipFill>
                <a:blip r:embed="rId4"/>
                <a:stretch>
                  <a:fillRect l="-9697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44" name="yt_shape_12844"/>
              <p:cNvSpPr txBox="1"/>
              <p:nvPr/>
            </p:nvSpPr>
            <p:spPr>
              <a:xfrm>
                <a:off x="623392" y="2708920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小明同学逛书城，从地面一楼乘自动扶梯，该扶梯移动了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米，到达距离地面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米高的二楼，则该自动扶梯的坡度为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44" name="yt_shape_128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708920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646" t="-5128" r="-1152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FC5CC5-D193-D267-FD56-6642FF3EB79D}"/>
                  </a:ext>
                </a:extLst>
              </p:cNvPr>
              <p:cNvSpPr txBox="1"/>
              <p:nvPr/>
            </p:nvSpPr>
            <p:spPr>
              <a:xfrm>
                <a:off x="5591944" y="3068960"/>
                <a:ext cx="13105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FC5CC5-D193-D267-FD56-6642FF3EB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1944" y="3068960"/>
                <a:ext cx="1310514" cy="554686"/>
              </a:xfrm>
              <a:prstGeom prst="rect">
                <a:avLst/>
              </a:prstGeom>
              <a:blipFill>
                <a:blip r:embed="rId3"/>
                <a:stretch>
                  <a:fillRect l="-6977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037">
            <a:extLst>
              <a:ext uri="{FF2B5EF4-FFF2-40B4-BE49-F238E27FC236}">
                <a16:creationId xmlns:a16="http://schemas.microsoft.com/office/drawing/2014/main" id="{44FF0463-8B85-A27A-14A6-AA52AA89D90D}"/>
              </a:ext>
            </a:extLst>
          </p:cNvPr>
          <p:cNvSpPr txBox="1"/>
          <p:nvPr/>
        </p:nvSpPr>
        <p:spPr>
          <a:xfrm>
            <a:off x="627212" y="2255398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对坡度、坡角区分不清导致错误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AC4222D2-5161-D5BB-47E8-FAE44942DF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12" y="2316608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7" name="yt_shape_12847"/>
          <p:cNvSpPr txBox="1"/>
          <p:nvPr/>
        </p:nvSpPr>
        <p:spPr>
          <a:xfrm>
            <a:off x="540000" y="151982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46" name="yt_image_1284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982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49" name="yt_shape_12849"/>
              <p:cNvSpPr txBox="1"/>
              <p:nvPr/>
            </p:nvSpPr>
            <p:spPr>
              <a:xfrm>
                <a:off x="540119" y="2211689"/>
                <a:ext cx="11111999" cy="19210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如图，某人在大楼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高（即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）的窗口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处进行观测，测得山坡上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，山脚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已知该山坡的坡度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在同一个平面内，点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在同一条直线上，且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两点间的距离是（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849" name="yt_shape_12849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11689"/>
                <a:ext cx="11111999" cy="1921039"/>
              </a:xfrm>
              <a:prstGeom prst="rect">
                <a:avLst/>
              </a:prstGeom>
              <a:blipFill>
                <a:blip r:embed="rId3"/>
                <a:stretch>
                  <a:fillRect l="-1701" t="-2857" r="-274" b="-8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54" name="yt_table_12854_skip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5661625"/>
                  </p:ext>
                </p:extLst>
              </p:nvPr>
            </p:nvGraphicFramePr>
            <p:xfrm>
              <a:off x="540000" y="4183516"/>
              <a:ext cx="4496372" cy="923227"/>
            </p:xfrm>
            <a:graphic>
              <a:graphicData uri="http://schemas.openxmlformats.org/drawingml/2006/table">
                <a:tbl>
                  <a:tblPr/>
                  <a:tblGrid>
                    <a:gridCol w="2705545">
                      <a:extLst>
                        <a:ext uri="{9D8B030D-6E8A-4147-A177-3AD203B41FA5}">
                          <a16:colId xmlns:a16="http://schemas.microsoft.com/office/drawing/2014/main" val="10375"/>
                        </a:ext>
                      </a:extLst>
                    </a:gridCol>
                    <a:gridCol w="1790827">
                      <a:extLst>
                        <a:ext uri="{9D8B030D-6E8A-4147-A177-3AD203B41FA5}">
                          <a16:colId xmlns:a16="http://schemas.microsoft.com/office/drawing/2014/main" val="103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A.15m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854" name="yt_table_12854_skip" descr="{&quot;rangeId&quot;:14,&quot;type&quot;:&quot;Option&quot;,&quot;drawing&quot;:[&quot;yt_shape_12851&quot;]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5661625"/>
                  </p:ext>
                </p:extLst>
              </p:nvPr>
            </p:nvGraphicFramePr>
            <p:xfrm>
              <a:off x="540000" y="3563696"/>
              <a:ext cx="4496372" cy="923227"/>
            </p:xfrm>
            <a:graphic>
              <a:graphicData uri="http://schemas.openxmlformats.org/drawingml/2006/table">
                <a:tbl>
                  <a:tblPr/>
                  <a:tblGrid>
                    <a:gridCol w="2705545">
                      <a:extLst>
                        <a:ext uri="{9D8B030D-6E8A-4147-A177-3AD203B41FA5}">
                          <a16:colId xmlns:a16="http://schemas.microsoft.com/office/drawing/2014/main" val="10375"/>
                        </a:ext>
                      </a:extLst>
                    </a:gridCol>
                    <a:gridCol w="1790827">
                      <a:extLst>
                        <a:ext uri="{9D8B030D-6E8A-4147-A177-3AD203B41FA5}">
                          <a16:colId xmlns:a16="http://schemas.microsoft.com/office/drawing/2014/main" val="1037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A.15m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1361" t="-1316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6606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1361" t="-100000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51" name="yt_shape_12851_skip" title="H_119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3188" y="4183516"/>
            <a:ext cx="1656660" cy="1514997"/>
            <a:chOff x="0" y="0"/>
            <a:chExt cx="1656660" cy="1514997"/>
          </a:xfrm>
        </p:grpSpPr>
        <p:pic>
          <p:nvPicPr>
            <p:cNvPr id="2" name="yt_image_1285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656660" cy="111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3" name="yt_shape_12853"/>
            <p:cNvSpPr txBox="1"/>
            <p:nvPr/>
          </p:nvSpPr>
          <p:spPr>
            <a:xfrm>
              <a:off x="295049" y="11549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BB5F5FA-CE5F-C06F-B18A-10C0813E416E}"/>
              </a:ext>
            </a:extLst>
          </p:cNvPr>
          <p:cNvSpPr txBox="1"/>
          <p:nvPr/>
        </p:nvSpPr>
        <p:spPr>
          <a:xfrm>
            <a:off x="1212108" y="363617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1938</Words>
  <Application>Microsoft Office PowerPoint</Application>
  <PresentationFormat>宽屏</PresentationFormat>
  <Paragraphs>109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47</cp:revision>
  <dcterms:created xsi:type="dcterms:W3CDTF">2023-05-05T05:33:04Z</dcterms:created>
  <dcterms:modified xsi:type="dcterms:W3CDTF">2023-10-21T04:38:33Z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