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1" r:id="rId5"/>
    <p:sldId id="373" r:id="rId6"/>
    <p:sldId id="375" r:id="rId7"/>
    <p:sldId id="376" r:id="rId8"/>
    <p:sldId id="400" r:id="rId9"/>
    <p:sldId id="381" r:id="rId10"/>
    <p:sldId id="383" r:id="rId11"/>
    <p:sldId id="385" r:id="rId12"/>
    <p:sldId id="402" r:id="rId13"/>
    <p:sldId id="389" r:id="rId14"/>
    <p:sldId id="398" r:id="rId15"/>
    <p:sldId id="399" r:id="rId16"/>
    <p:sldId id="391" r:id="rId17"/>
    <p:sldId id="392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bin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0.png"/><Relationship Id="rId4" Type="http://schemas.openxmlformats.org/officeDocument/2006/relationships/image" Target="../media/image40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bin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1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t_shape_10188">
            <a:extLst>
              <a:ext uri="{FF2B5EF4-FFF2-40B4-BE49-F238E27FC236}">
                <a16:creationId xmlns:a16="http://schemas.microsoft.com/office/drawing/2014/main" id="{F6E31C35-0180-AC38-5C65-75DDE6F8D0AE}"/>
              </a:ext>
            </a:extLst>
          </p:cNvPr>
          <p:cNvSpPr txBox="1"/>
          <p:nvPr/>
        </p:nvSpPr>
        <p:spPr>
          <a:xfrm>
            <a:off x="407368" y="1412776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6" name="yt_image_10187">
            <a:extLst>
              <a:ext uri="{FF2B5EF4-FFF2-40B4-BE49-F238E27FC236}">
                <a16:creationId xmlns:a16="http://schemas.microsoft.com/office/drawing/2014/main" id="{6F47CA11-32C0-E251-779C-38248EE7EF8E}"/>
              </a:ex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0190">
                <a:extLst>
                  <a:ext uri="{FF2B5EF4-FFF2-40B4-BE49-F238E27FC236}">
                    <a16:creationId xmlns:a16="http://schemas.microsoft.com/office/drawing/2014/main" id="{BCEC5BC8-5D4F-1809-9D38-05C94DF491E9}"/>
                  </a:ext>
                </a:extLst>
              </p:cNvPr>
              <p:cNvSpPr txBox="1"/>
              <p:nvPr/>
            </p:nvSpPr>
            <p:spPr>
              <a:xfrm>
                <a:off x="407487" y="2110359"/>
                <a:ext cx="1137714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的图象经过某点，则可用待定系数法求出这个反比例函数的解析式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7" name="yt_shape_10190">
                <a:extLst>
                  <a:ext uri="{FF2B5EF4-FFF2-40B4-BE49-F238E27FC236}">
                    <a16:creationId xmlns:a16="http://schemas.microsoft.com/office/drawing/2014/main" id="{BCEC5BC8-5D4F-1809-9D38-05C94DF491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487" y="2110359"/>
                <a:ext cx="11377145" cy="1120050"/>
              </a:xfrm>
              <a:prstGeom prst="rect">
                <a:avLst/>
              </a:prstGeom>
              <a:blipFill>
                <a:blip r:embed="rId3"/>
                <a:stretch>
                  <a:fillRect l="-1661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0192">
                <a:extLst>
                  <a:ext uri="{FF2B5EF4-FFF2-40B4-BE49-F238E27FC236}">
                    <a16:creationId xmlns:a16="http://schemas.microsoft.com/office/drawing/2014/main" id="{D52C89B0-78C8-9A0F-E74E-37405D7FDEAB}"/>
                  </a:ext>
                </a:extLst>
              </p:cNvPr>
              <p:cNvSpPr txBox="1"/>
              <p:nvPr/>
            </p:nvSpPr>
            <p:spPr>
              <a:xfrm>
                <a:off x="407487" y="3281197"/>
                <a:ext cx="11377145" cy="13304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过双曲线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）上的任意一点向两坐标轴作垂线，与两坐标轴围成的矩形面积等于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，连接该点与原点，还可得出两个直角三角形的面积均为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8" name="yt_shape_10192">
                <a:extLst>
                  <a:ext uri="{FF2B5EF4-FFF2-40B4-BE49-F238E27FC236}">
                    <a16:creationId xmlns:a16="http://schemas.microsoft.com/office/drawing/2014/main" id="{D52C89B0-78C8-9A0F-E74E-37405D7FDE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487" y="3281197"/>
                <a:ext cx="11377145" cy="1330429"/>
              </a:xfrm>
              <a:prstGeom prst="rect">
                <a:avLst/>
              </a:prstGeom>
              <a:blipFill>
                <a:blip r:embed="rId4"/>
                <a:stretch>
                  <a:fillRect l="-1661" b="-68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013978E9-416A-3560-E8B1-478047A8360A}"/>
              </a:ext>
            </a:extLst>
          </p:cNvPr>
          <p:cNvSpPr txBox="1"/>
          <p:nvPr/>
        </p:nvSpPr>
        <p:spPr>
          <a:xfrm>
            <a:off x="1530478" y="3846565"/>
            <a:ext cx="924624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｜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4465230-7385-4243-8690-2B0586DF3C50}"/>
                  </a:ext>
                </a:extLst>
              </p:cNvPr>
              <p:cNvSpPr txBox="1"/>
              <p:nvPr/>
            </p:nvSpPr>
            <p:spPr>
              <a:xfrm>
                <a:off x="10488488" y="3717032"/>
                <a:ext cx="9246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i="1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4465230-7385-4243-8690-2B0586DF3C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88488" y="3717032"/>
                <a:ext cx="924624" cy="765061"/>
              </a:xfrm>
              <a:prstGeom prst="rect">
                <a:avLst/>
              </a:prstGeom>
              <a:blipFill>
                <a:blip r:embed="rId5"/>
                <a:stretch>
                  <a:fillRect r="-2450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44" name="yt_shape_10244"/>
              <p:cNvSpPr txBox="1"/>
              <p:nvPr/>
            </p:nvSpPr>
            <p:spPr>
              <a:xfrm>
                <a:off x="540119" y="1153774"/>
                <a:ext cx="11111999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（烟台市中考）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如图，在直角坐标系中，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轴相切于点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轴上一点，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244" name="yt_shape_10244" descr="{&quot;rangeId&quot;:1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53774"/>
                <a:ext cx="11111999" cy="1600182"/>
              </a:xfrm>
              <a:prstGeom prst="rect">
                <a:avLst/>
              </a:prstGeom>
              <a:blipFill>
                <a:blip r:embed="rId2"/>
                <a:stretch>
                  <a:fillRect l="-1701" t="-3042" r="-714" b="-11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46" name="yt_shape_10246"/>
              <p:cNvSpPr txBox="1"/>
              <p:nvPr/>
            </p:nvSpPr>
            <p:spPr>
              <a:xfrm>
                <a:off x="540119" y="2804744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（原创题）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）是反比例函数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）的图象上的一点，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轴负半轴上的一个动点，连接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246" name="yt_shape_10246" descr="{&quot;rangeId&quot;:1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50970"/>
                <a:ext cx="11111999" cy="1110112"/>
              </a:xfrm>
              <a:prstGeom prst="rect">
                <a:avLst/>
              </a:prstGeom>
              <a:blipFill>
                <a:blip r:embed="rId3"/>
                <a:stretch>
                  <a:fillRect l="-1701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48" name="yt_image_10248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5916" y="3965644"/>
            <a:ext cx="1820167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0" name="yt_shape_10250"/>
          <p:cNvSpPr txBox="1"/>
          <p:nvPr/>
        </p:nvSpPr>
        <p:spPr>
          <a:xfrm>
            <a:off x="540000" y="5628849"/>
            <a:ext cx="392613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17C94D5-C0F3-D93B-C8AB-DE3864453EFC}"/>
              </a:ext>
            </a:extLst>
          </p:cNvPr>
          <p:cNvSpPr txBox="1"/>
          <p:nvPr/>
        </p:nvSpPr>
        <p:spPr>
          <a:xfrm>
            <a:off x="2109046" y="2267304"/>
            <a:ext cx="484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C1AFC6-B5FE-1356-A13A-1B1BC4B4569B}"/>
              </a:ext>
            </a:extLst>
          </p:cNvPr>
          <p:cNvSpPr txBox="1"/>
          <p:nvPr/>
        </p:nvSpPr>
        <p:spPr>
          <a:xfrm>
            <a:off x="3576158" y="5582043"/>
            <a:ext cx="3324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1" name="yt_shape_10251"/>
          <p:cNvSpPr txBox="1"/>
          <p:nvPr/>
        </p:nvSpPr>
        <p:spPr>
          <a:xfrm>
            <a:off x="551384" y="692696"/>
            <a:ext cx="80775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的坐标为（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）时，求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52" name="yt_shape_10252"/>
              <p:cNvSpPr txBox="1"/>
              <p:nvPr/>
            </p:nvSpPr>
            <p:spPr>
              <a:xfrm>
                <a:off x="551384" y="1040254"/>
                <a:ext cx="4409862" cy="5749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252" name="yt_shape_102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040254"/>
                <a:ext cx="4409862" cy="5749779"/>
              </a:xfrm>
              <a:prstGeom prst="rect">
                <a:avLst/>
              </a:prstGeom>
              <a:blipFill>
                <a:blip r:embed="rId2"/>
                <a:stretch>
                  <a:fillRect l="-4144" r="-3177" b="-8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11D7844-2CD4-179F-DB74-147424860293}"/>
                  </a:ext>
                </a:extLst>
              </p:cNvPr>
              <p:cNvSpPr txBox="1"/>
              <p:nvPr/>
            </p:nvSpPr>
            <p:spPr>
              <a:xfrm>
                <a:off x="461373" y="993448"/>
                <a:ext cx="41774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11D7844-2CD4-179F-DB74-1474248602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993448"/>
                <a:ext cx="4177411" cy="766077"/>
              </a:xfrm>
              <a:prstGeom prst="rect">
                <a:avLst/>
              </a:prstGeom>
              <a:blipFill>
                <a:blip r:embed="rId3"/>
                <a:stretch>
                  <a:fillRect l="-2336" r="-233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3F7E0E5-E928-791B-427D-B91E24B4CBA0}"/>
              </a:ext>
            </a:extLst>
          </p:cNvPr>
          <p:cNvSpPr txBox="1"/>
          <p:nvPr/>
        </p:nvSpPr>
        <p:spPr>
          <a:xfrm>
            <a:off x="461373" y="1665913"/>
            <a:ext cx="1966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259F67-682F-44A7-85CE-A9F8B848C84F}"/>
              </a:ext>
            </a:extLst>
          </p:cNvPr>
          <p:cNvSpPr txBox="1"/>
          <p:nvPr/>
        </p:nvSpPr>
        <p:spPr>
          <a:xfrm>
            <a:off x="461373" y="2141401"/>
            <a:ext cx="259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4130B11-499E-5B5C-EEE3-76E99E2DDEC1}"/>
              </a:ext>
            </a:extLst>
          </p:cNvPr>
          <p:cNvSpPr txBox="1"/>
          <p:nvPr/>
        </p:nvSpPr>
        <p:spPr>
          <a:xfrm>
            <a:off x="461373" y="2616889"/>
            <a:ext cx="4547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的解析式为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6CE3A7D-0B03-0796-8627-5710ED6AC5D4}"/>
                  </a:ext>
                </a:extLst>
              </p:cNvPr>
              <p:cNvSpPr txBox="1"/>
              <p:nvPr/>
            </p:nvSpPr>
            <p:spPr>
              <a:xfrm>
                <a:off x="461373" y="3008506"/>
                <a:ext cx="451846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6CE3A7D-0B03-0796-8627-5710ED6AC5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008506"/>
                <a:ext cx="4518469" cy="1154189"/>
              </a:xfrm>
              <a:prstGeom prst="rect">
                <a:avLst/>
              </a:prstGeom>
              <a:blipFill>
                <a:blip r:embed="rId4"/>
                <a:stretch>
                  <a:fillRect l="-21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134080E-1FA8-3E85-00E0-48AE82FDDCF6}"/>
              </a:ext>
            </a:extLst>
          </p:cNvPr>
          <p:cNvSpPr txBox="1"/>
          <p:nvPr/>
        </p:nvSpPr>
        <p:spPr>
          <a:xfrm>
            <a:off x="461373" y="4152954"/>
            <a:ext cx="1592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B2D6104-98F9-8DAD-3B0E-514243997922}"/>
              </a:ext>
            </a:extLst>
          </p:cNvPr>
          <p:cNvSpPr txBox="1"/>
          <p:nvPr/>
        </p:nvSpPr>
        <p:spPr>
          <a:xfrm>
            <a:off x="461373" y="4628442"/>
            <a:ext cx="3269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CB1C6DD-0066-C0D5-9438-6CAC33F9B73E}"/>
              </a:ext>
            </a:extLst>
          </p:cNvPr>
          <p:cNvSpPr txBox="1"/>
          <p:nvPr/>
        </p:nvSpPr>
        <p:spPr>
          <a:xfrm>
            <a:off x="461373" y="5103930"/>
            <a:ext cx="3439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3F24FD4-4571-F3FE-1CA8-EF984237CC44}"/>
              </a:ext>
            </a:extLst>
          </p:cNvPr>
          <p:cNvSpPr txBox="1"/>
          <p:nvPr/>
        </p:nvSpPr>
        <p:spPr>
          <a:xfrm>
            <a:off x="461373" y="5579418"/>
            <a:ext cx="376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623B17D-9B74-A9CB-0509-15C49FD9DC3D}"/>
                  </a:ext>
                </a:extLst>
              </p:cNvPr>
              <p:cNvSpPr txBox="1"/>
              <p:nvPr/>
            </p:nvSpPr>
            <p:spPr>
              <a:xfrm>
                <a:off x="461373" y="6054906"/>
                <a:ext cx="44171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623B17D-9B74-A9CB-0509-15C49FD9DC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6054906"/>
                <a:ext cx="4417123" cy="726326"/>
              </a:xfrm>
              <a:prstGeom prst="rect">
                <a:avLst/>
              </a:prstGeom>
              <a:blipFill>
                <a:blip r:embed="rId5"/>
                <a:stretch>
                  <a:fillRect l="-2210" r="-221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0248">
            <a:extLst>
              <a:ext uri="{FF2B5EF4-FFF2-40B4-BE49-F238E27FC236}">
                <a16:creationId xmlns:a16="http://schemas.microsoft.com/office/drawing/2014/main" id="{1A12BE46-6DF9-1D1E-2C2E-467ADF843A64}"/>
              </a:ex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52384" y="1484784"/>
            <a:ext cx="1820167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5" name="yt_shape_10255"/>
          <p:cNvSpPr txBox="1"/>
          <p:nvPr/>
        </p:nvSpPr>
        <p:spPr>
          <a:xfrm>
            <a:off x="540000" y="900000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254" name="yt_image_10254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57" name="yt_shape_10257"/>
              <p:cNvSpPr txBox="1"/>
              <p:nvPr/>
            </p:nvSpPr>
            <p:spPr>
              <a:xfrm>
                <a:off x="540119" y="1597583"/>
                <a:ext cx="11111999" cy="16039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运算能力）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）与正比例函数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轴的对称点，连接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257" name="yt_shape_10257" descr="{&quot;rangeId&quot;:2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111999" cy="1603901"/>
              </a:xfrm>
              <a:prstGeom prst="rect">
                <a:avLst/>
              </a:prstGeom>
              <a:blipFill>
                <a:blip r:embed="rId3"/>
                <a:stretch>
                  <a:fillRect l="-1701" r="-1701" b="-11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59" name="yt_image_10259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6400" y="3275026"/>
            <a:ext cx="1657677" cy="198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1" name="yt_shape_10261"/>
          <p:cNvSpPr txBox="1"/>
          <p:nvPr/>
        </p:nvSpPr>
        <p:spPr>
          <a:xfrm>
            <a:off x="540000" y="3252129"/>
            <a:ext cx="446276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）求该反比例函数的解析式；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264">
                <a:extLst>
                  <a:ext uri="{FF2B5EF4-FFF2-40B4-BE49-F238E27FC236}">
                    <a16:creationId xmlns:a16="http://schemas.microsoft.com/office/drawing/2014/main" id="{3663C950-CA76-9B1F-1126-F141FE73B07B}"/>
                  </a:ext>
                </a:extLst>
              </p:cNvPr>
              <p:cNvSpPr txBox="1"/>
              <p:nvPr/>
            </p:nvSpPr>
            <p:spPr>
              <a:xfrm>
                <a:off x="540000" y="3656517"/>
                <a:ext cx="8744573" cy="18139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）把点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）的坐标代入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反比例函数的解析式为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0264">
                <a:extLst>
                  <a:ext uri="{FF2B5EF4-FFF2-40B4-BE49-F238E27FC236}">
                    <a16:creationId xmlns:a16="http://schemas.microsoft.com/office/drawing/2014/main" id="{3663C950-CA76-9B1F-1126-F141FE73B0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56517"/>
                <a:ext cx="8744573" cy="1813958"/>
              </a:xfrm>
              <a:prstGeom prst="rect">
                <a:avLst/>
              </a:prstGeom>
              <a:blipFill>
                <a:blip r:embed="rId5"/>
                <a:stretch>
                  <a:fillRect l="-2162" r="-1185" b="-4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t_shape_10268">
            <a:extLst>
              <a:ext uri="{FF2B5EF4-FFF2-40B4-BE49-F238E27FC236}">
                <a16:creationId xmlns:a16="http://schemas.microsoft.com/office/drawing/2014/main" id="{8824FA27-6DA9-4D5B-5CE2-0B0126C8ECDC}"/>
              </a:ext>
            </a:extLst>
          </p:cNvPr>
          <p:cNvSpPr txBox="1"/>
          <p:nvPr/>
        </p:nvSpPr>
        <p:spPr>
          <a:xfrm>
            <a:off x="479376" y="1769488"/>
            <a:ext cx="319638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0269">
                <a:extLst>
                  <a:ext uri="{FF2B5EF4-FFF2-40B4-BE49-F238E27FC236}">
                    <a16:creationId xmlns:a16="http://schemas.microsoft.com/office/drawing/2014/main" id="{2221A797-9BAB-8D0D-3364-9D66383260C9}"/>
                  </a:ext>
                </a:extLst>
              </p:cNvPr>
              <p:cNvSpPr txBox="1"/>
              <p:nvPr/>
            </p:nvSpPr>
            <p:spPr>
              <a:xfrm>
                <a:off x="479376" y="2204864"/>
                <a:ext cx="9418322" cy="32509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）与正比例函数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）的图象交于点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）和点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轴的对称点，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</a:p>
            </p:txBody>
          </p:sp>
        </mc:Choice>
        <mc:Fallback xmlns="">
          <p:sp>
            <p:nvSpPr>
              <p:cNvPr id="6" name="yt_shape_10269">
                <a:extLst>
                  <a:ext uri="{FF2B5EF4-FFF2-40B4-BE49-F238E27FC236}">
                    <a16:creationId xmlns:a16="http://schemas.microsoft.com/office/drawing/2014/main" id="{2221A797-9BAB-8D0D-3364-9D66383260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204864"/>
                <a:ext cx="9418322" cy="3250955"/>
              </a:xfrm>
              <a:prstGeom prst="rect">
                <a:avLst/>
              </a:prstGeom>
              <a:blipFill>
                <a:blip r:embed="rId2"/>
                <a:stretch>
                  <a:fillRect l="-2006" b="-22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0271">
            <a:extLst>
              <a:ext uri="{FF2B5EF4-FFF2-40B4-BE49-F238E27FC236}">
                <a16:creationId xmlns:a16="http://schemas.microsoft.com/office/drawing/2014/main" id="{F5EB41BB-94C3-26A1-0195-FD144B52FF81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33579" y="2204864"/>
            <a:ext cx="1657677" cy="198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0273">
                <a:extLst>
                  <a:ext uri="{FF2B5EF4-FFF2-40B4-BE49-F238E27FC236}">
                    <a16:creationId xmlns:a16="http://schemas.microsoft.com/office/drawing/2014/main" id="{29570F99-A020-A252-2B80-9D1477D73E8F}"/>
                  </a:ext>
                </a:extLst>
              </p:cNvPr>
              <p:cNvSpPr txBox="1"/>
              <p:nvPr/>
            </p:nvSpPr>
            <p:spPr>
              <a:xfrm>
                <a:off x="540000" y="2188902"/>
                <a:ext cx="7196073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）请结合函数图象，直接写出不等式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的解集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9" name="yt_shape_10273">
                <a:extLst>
                  <a:ext uri="{FF2B5EF4-FFF2-40B4-BE49-F238E27FC236}">
                    <a16:creationId xmlns:a16="http://schemas.microsoft.com/office/drawing/2014/main" id="{29570F99-A020-A252-2B80-9D1477D73E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88902"/>
                <a:ext cx="7196073" cy="651653"/>
              </a:xfrm>
              <a:prstGeom prst="rect">
                <a:avLst/>
              </a:prstGeom>
              <a:blipFill>
                <a:blip r:embed="rId2"/>
                <a:stretch>
                  <a:fillRect l="-2627" r="-1610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0275">
                <a:extLst>
                  <a:ext uri="{FF2B5EF4-FFF2-40B4-BE49-F238E27FC236}">
                    <a16:creationId xmlns:a16="http://schemas.microsoft.com/office/drawing/2014/main" id="{6790D7C8-4FBC-6592-3D6D-7D1B85DB7065}"/>
                  </a:ext>
                </a:extLst>
              </p:cNvPr>
              <p:cNvSpPr txBox="1"/>
              <p:nvPr/>
            </p:nvSpPr>
            <p:spPr>
              <a:xfrm>
                <a:off x="540000" y="3043707"/>
                <a:ext cx="8545801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）结合图象，得不等式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的解集为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</a:p>
            </p:txBody>
          </p:sp>
        </mc:Choice>
        <mc:Fallback xmlns="">
          <p:sp>
            <p:nvSpPr>
              <p:cNvPr id="10" name="yt_shape_10275">
                <a:extLst>
                  <a:ext uri="{FF2B5EF4-FFF2-40B4-BE49-F238E27FC236}">
                    <a16:creationId xmlns:a16="http://schemas.microsoft.com/office/drawing/2014/main" id="{6790D7C8-4FBC-6592-3D6D-7D1B85DB70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43707"/>
                <a:ext cx="8545801" cy="651653"/>
              </a:xfrm>
              <a:prstGeom prst="rect">
                <a:avLst/>
              </a:prstGeom>
              <a:blipFill>
                <a:blip r:embed="rId3"/>
                <a:stretch>
                  <a:fillRect l="-2213" r="-1213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0277">
            <a:extLst>
              <a:ext uri="{FF2B5EF4-FFF2-40B4-BE49-F238E27FC236}">
                <a16:creationId xmlns:a16="http://schemas.microsoft.com/office/drawing/2014/main" id="{6F3DDF43-712D-2735-0231-DC8B99F84C6F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64298" y="2514728"/>
            <a:ext cx="1657677" cy="198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2" name="yt_shape_10272"/>
          <p:cNvSpPr txBox="1"/>
          <p:nvPr/>
        </p:nvSpPr>
        <p:spPr>
          <a:xfrm>
            <a:off x="3431704" y="692696"/>
            <a:ext cx="5386859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白正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0271" name="yt_image_1027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1704" y="742095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4" name="yt_shape_10274"/>
          <p:cNvSpPr txBox="1"/>
          <p:nvPr/>
        </p:nvSpPr>
        <p:spPr>
          <a:xfrm>
            <a:off x="2310535" y="1171121"/>
            <a:ext cx="769441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巧用根的判别式解与反比例函数的图象有无公共点的问题</a:t>
            </a:r>
          </a:p>
        </p:txBody>
      </p:sp>
      <p:sp>
        <p:nvSpPr>
          <p:cNvPr id="10275" name="yt_shape_10275"/>
          <p:cNvSpPr txBox="1"/>
          <p:nvPr/>
        </p:nvSpPr>
        <p:spPr>
          <a:xfrm>
            <a:off x="601861" y="165728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方法指导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解与反比例函数的图象有无公共点的问题，可转化为求一元二次方程根的情况，用判别式来辅助计算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判别式的值大于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，则有两个公共点；判别式的值等于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，则有一个公共点；判别式的值小于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，则没有公共点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0284">
                <a:extLst>
                  <a:ext uri="{FF2B5EF4-FFF2-40B4-BE49-F238E27FC236}">
                    <a16:creationId xmlns:a16="http://schemas.microsoft.com/office/drawing/2014/main" id="{087C6A94-7365-19A9-A52B-8489A55DB9CA}"/>
                  </a:ext>
                </a:extLst>
              </p:cNvPr>
              <p:cNvSpPr txBox="1"/>
              <p:nvPr/>
            </p:nvSpPr>
            <p:spPr>
              <a:xfrm>
                <a:off x="623392" y="833944"/>
                <a:ext cx="10452425" cy="40857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对应训练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如果一次函数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）有交点，那么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若一次函数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的图象与反比例函数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的图象没有交点，则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的值可以为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（写出一个即可）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如图，双曲线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经过点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），且与直线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）有两个不同的交点，则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5" name="yt_shape_10284">
                <a:extLst>
                  <a:ext uri="{FF2B5EF4-FFF2-40B4-BE49-F238E27FC236}">
                    <a16:creationId xmlns:a16="http://schemas.microsoft.com/office/drawing/2014/main" id="{087C6A94-7365-19A9-A52B-8489A55DB9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833944"/>
                <a:ext cx="10452425" cy="4085734"/>
              </a:xfrm>
              <a:prstGeom prst="rect">
                <a:avLst/>
              </a:prstGeom>
              <a:blipFill>
                <a:blip r:embed="rId2"/>
                <a:stretch>
                  <a:fillRect l="-1749" t="-1343" r="-1691" b="-3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D4659BD-BD29-06DD-E6EA-9FBEEBEA69A1}"/>
                  </a:ext>
                </a:extLst>
              </p:cNvPr>
              <p:cNvSpPr txBox="1"/>
              <p:nvPr/>
            </p:nvSpPr>
            <p:spPr>
              <a:xfrm>
                <a:off x="1142981" y="1760708"/>
                <a:ext cx="1950149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且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D4659BD-BD29-06DD-E6EA-9FBEEBEA69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2981" y="1760708"/>
                <a:ext cx="1950149" cy="769315"/>
              </a:xfrm>
              <a:prstGeom prst="rect">
                <a:avLst/>
              </a:prstGeom>
              <a:blipFill>
                <a:blip r:embed="rId3"/>
                <a:stretch>
                  <a:fillRect l="-4688" r="-500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4ECE27F-A998-43F2-F807-1537A10F4D92}"/>
              </a:ext>
            </a:extLst>
          </p:cNvPr>
          <p:cNvSpPr txBox="1"/>
          <p:nvPr/>
        </p:nvSpPr>
        <p:spPr>
          <a:xfrm>
            <a:off x="1142981" y="329723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CFD68EC-DDDF-12DA-9A93-BDB99093C2DA}"/>
              </a:ext>
            </a:extLst>
          </p:cNvPr>
          <p:cNvSpPr txBox="1"/>
          <p:nvPr/>
        </p:nvSpPr>
        <p:spPr>
          <a:xfrm>
            <a:off x="4379073" y="4401696"/>
            <a:ext cx="15342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9" name="yt_image_10291">
            <a:extLst>
              <a:ext uri="{FF2B5EF4-FFF2-40B4-BE49-F238E27FC236}">
                <a16:creationId xmlns:a16="http://schemas.microsoft.com/office/drawing/2014/main" id="{56B5B9BC-FCBA-FE69-EDFC-F4A3E6593995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0402" y="5013176"/>
            <a:ext cx="1731196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3" name="yt_shape_10193"/>
          <p:cNvSpPr txBox="1"/>
          <p:nvPr/>
        </p:nvSpPr>
        <p:spPr>
          <a:xfrm>
            <a:off x="540000" y="1246634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192" name="yt_image_10192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46634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95" name="yt_shape_10195"/>
          <p:cNvSpPr txBox="1"/>
          <p:nvPr/>
        </p:nvSpPr>
        <p:spPr>
          <a:xfrm>
            <a:off x="540000" y="1949931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用待定系数法求反比例函数的解析式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96" name="yt_shape_10196"/>
              <p:cNvSpPr txBox="1"/>
              <p:nvPr/>
            </p:nvSpPr>
            <p:spPr>
              <a:xfrm>
                <a:off x="540000" y="2454241"/>
                <a:ext cx="6268960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的图象经过的点是（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196" name="yt_shape_10196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54241"/>
                <a:ext cx="6268960" cy="642292"/>
              </a:xfrm>
              <a:prstGeom prst="rect">
                <a:avLst/>
              </a:prstGeom>
              <a:blipFill>
                <a:blip r:embed="rId3"/>
                <a:stretch>
                  <a:fillRect l="-3016" r="-204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98" name="yt_table_1019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432454"/>
              </p:ext>
            </p:extLst>
          </p:nvPr>
        </p:nvGraphicFramePr>
        <p:xfrm>
          <a:off x="540000" y="3147321"/>
          <a:ext cx="5708968" cy="950976"/>
        </p:xfrm>
        <a:graphic>
          <a:graphicData uri="http://schemas.openxmlformats.org/drawingml/2006/table">
            <a:tbl>
              <a:tblPr/>
              <a:tblGrid>
                <a:gridCol w="3024505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  <a:gridCol w="2684463">
                  <a:extLst>
                    <a:ext uri="{9D8B030D-6E8A-4147-A177-3AD203B41FA5}">
                      <a16:colId xmlns:a16="http://schemas.microsoft.com/office/drawing/2014/main" val="100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200" name="yt_shape_10200"/>
              <p:cNvSpPr txBox="1"/>
              <p:nvPr/>
            </p:nvSpPr>
            <p:spPr>
              <a:xfrm>
                <a:off x="540119" y="4148875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）都是反比例函数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）图象上的点，则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200" name="yt_shape_10200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48875"/>
                <a:ext cx="11111999" cy="1120050"/>
              </a:xfrm>
              <a:prstGeom prst="rect">
                <a:avLst/>
              </a:prstGeom>
              <a:blipFill>
                <a:blip r:embed="rId4"/>
                <a:stretch>
                  <a:fillRect l="-170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9188714">
            <a:extLst>
              <a:ext uri="{FF2B5EF4-FFF2-40B4-BE49-F238E27FC236}">
                <a16:creationId xmlns:a16="http://schemas.microsoft.com/office/drawing/2014/main" id="{8AE080EF-6639-5ADA-5192-CC49343DAE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9160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E55D2A-66AD-8393-ABDF-34BADF8422C5}"/>
              </a:ext>
            </a:extLst>
          </p:cNvPr>
          <p:cNvSpPr txBox="1"/>
          <p:nvPr/>
        </p:nvSpPr>
        <p:spPr>
          <a:xfrm>
            <a:off x="5980458" y="2407435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87C84F-8D70-EF00-F66A-DF1D7837F661}"/>
              </a:ext>
            </a:extLst>
          </p:cNvPr>
          <p:cNvSpPr txBox="1"/>
          <p:nvPr/>
        </p:nvSpPr>
        <p:spPr>
          <a:xfrm>
            <a:off x="1059708" y="4786918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06" name="yt_shape_10206"/>
              <p:cNvSpPr txBox="1"/>
              <p:nvPr/>
            </p:nvSpPr>
            <p:spPr>
              <a:xfrm>
                <a:off x="540119" y="2333746"/>
                <a:ext cx="11111999" cy="25505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）在这个函数的图象上，则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，试判断点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）是否在这个函数的图象上，并说明理由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不在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理由：当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）在这个函数图象上，点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）不在这个函数图象上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06" name="yt_shape_10206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33746"/>
                <a:ext cx="11111999" cy="2550506"/>
              </a:xfrm>
              <a:prstGeom prst="rect">
                <a:avLst/>
              </a:prstGeom>
              <a:blipFill>
                <a:blip r:embed="rId2"/>
                <a:stretch>
                  <a:fillRect l="-1701" t="-2153" r="-1043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C59FED0-E8A6-8B68-442F-7D6A77783032}"/>
              </a:ext>
            </a:extLst>
          </p:cNvPr>
          <p:cNvSpPr txBox="1"/>
          <p:nvPr/>
        </p:nvSpPr>
        <p:spPr>
          <a:xfrm>
            <a:off x="7323982" y="2286940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1A97DF5-3696-E957-4C74-5734692D9993}"/>
                  </a:ext>
                </a:extLst>
              </p:cNvPr>
              <p:cNvSpPr txBox="1"/>
              <p:nvPr/>
            </p:nvSpPr>
            <p:spPr>
              <a:xfrm>
                <a:off x="450108" y="3713404"/>
                <a:ext cx="8622412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不在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理由：当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5, 'mathAnswerShape': 1}">
                <a:extLst>
                  <a:ext uri="{FF2B5EF4-FFF2-40B4-BE49-F238E27FC236}">
                    <a16:creationId xmlns:a16="http://schemas.microsoft.com/office/drawing/2014/main" id="{81A97DF5-3696-E957-4C74-5734692D99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13404"/>
                <a:ext cx="8622412" cy="768617"/>
              </a:xfrm>
              <a:prstGeom prst="rect">
                <a:avLst/>
              </a:prstGeom>
              <a:blipFill>
                <a:blip r:embed="rId3"/>
                <a:stretch>
                  <a:fillRect l="-1132" r="-113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0B7B717-FD6B-0CA5-5222-A2AF641698D5}"/>
              </a:ext>
            </a:extLst>
          </p:cNvPr>
          <p:cNvSpPr txBox="1"/>
          <p:nvPr/>
        </p:nvSpPr>
        <p:spPr>
          <a:xfrm>
            <a:off x="450108" y="4388409"/>
            <a:ext cx="9484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）在这个函数图象上，点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）不在这个函数图象上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0204">
                <a:extLst>
                  <a:ext uri="{FF2B5EF4-FFF2-40B4-BE49-F238E27FC236}">
                    <a16:creationId xmlns:a16="http://schemas.microsoft.com/office/drawing/2014/main" id="{61177450-1A8A-9B2A-3FCE-E225CA8F9B0D}"/>
                  </a:ext>
                </a:extLst>
              </p:cNvPr>
              <p:cNvSpPr txBox="1"/>
              <p:nvPr/>
            </p:nvSpPr>
            <p:spPr>
              <a:xfrm>
                <a:off x="450108" y="1682118"/>
                <a:ext cx="10232160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页练习第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题变式）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是常数，且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5" name="yt_shape_10204">
                <a:extLst>
                  <a:ext uri="{FF2B5EF4-FFF2-40B4-BE49-F238E27FC236}">
                    <a16:creationId xmlns:a16="http://schemas.microsoft.com/office/drawing/2014/main" id="{61177450-1A8A-9B2A-3FCE-E225CA8F9B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682118"/>
                <a:ext cx="10232160" cy="651653"/>
              </a:xfrm>
              <a:prstGeom prst="rect">
                <a:avLst/>
              </a:prstGeom>
              <a:blipFill>
                <a:blip r:embed="rId4"/>
                <a:stretch>
                  <a:fillRect l="-1847" r="-894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8" name="yt_shape_10208"/>
          <p:cNvSpPr txBox="1"/>
          <p:nvPr/>
        </p:nvSpPr>
        <p:spPr>
          <a:xfrm>
            <a:off x="540000" y="1518908"/>
            <a:ext cx="519853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反比例函数中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的几何意义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09" name="yt_shape_10209"/>
              <p:cNvSpPr txBox="1"/>
              <p:nvPr/>
            </p:nvSpPr>
            <p:spPr>
              <a:xfrm>
                <a:off x="540119" y="2023218"/>
                <a:ext cx="11111999" cy="15951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如图所示，在函数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）的图象上有三点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，过这三点分别向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轴作垂线，过每一点所作的两条垂线与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轴围成的矩形的面积分别为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209" name="yt_shape_10209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23218"/>
                <a:ext cx="11111999" cy="1595117"/>
              </a:xfrm>
              <a:prstGeom prst="rect">
                <a:avLst/>
              </a:prstGeom>
              <a:blipFill>
                <a:blip r:embed="rId2"/>
                <a:stretch>
                  <a:fillRect l="-1701" r="-1482" b="-103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12" name="yt_table_1021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575938"/>
              </p:ext>
            </p:extLst>
          </p:nvPr>
        </p:nvGraphicFramePr>
        <p:xfrm>
          <a:off x="540000" y="3669123"/>
          <a:ext cx="5542280" cy="950976"/>
        </p:xfrm>
        <a:graphic>
          <a:graphicData uri="http://schemas.openxmlformats.org/drawingml/2006/table">
            <a:tbl>
              <a:tblPr/>
              <a:tblGrid>
                <a:gridCol w="3237230">
                  <a:extLst>
                    <a:ext uri="{9D8B030D-6E8A-4147-A177-3AD203B41FA5}">
                      <a16:colId xmlns:a16="http://schemas.microsoft.com/office/drawing/2014/main" val="10020"/>
                    </a:ext>
                  </a:extLst>
                </a:gridCol>
                <a:gridCol w="2305050">
                  <a:extLst>
                    <a:ext uri="{9D8B030D-6E8A-4147-A177-3AD203B41FA5}">
                      <a16:colId xmlns:a16="http://schemas.microsoft.com/office/drawing/2014/main" val="100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</a:tbl>
          </a:graphicData>
        </a:graphic>
      </p:graphicFrame>
      <p:pic>
        <p:nvPicPr>
          <p:cNvPr id="10211" name="yt_image_10211_skip" title="H_159.84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19364" y="3669123"/>
            <a:ext cx="1830522" cy="202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188784">
            <a:extLst>
              <a:ext uri="{FF2B5EF4-FFF2-40B4-BE49-F238E27FC236}">
                <a16:creationId xmlns:a16="http://schemas.microsoft.com/office/drawing/2014/main" id="{1CF84C20-2F37-0989-0501-7212FFFBE8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6058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B736C9-1A13-B757-CF06-C2EAAFC2D982}"/>
              </a:ext>
            </a:extLst>
          </p:cNvPr>
          <p:cNvSpPr txBox="1"/>
          <p:nvPr/>
        </p:nvSpPr>
        <p:spPr>
          <a:xfrm>
            <a:off x="1804246" y="3124937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14" name="yt_shape_10214"/>
              <p:cNvSpPr txBox="1"/>
              <p:nvPr/>
            </p:nvSpPr>
            <p:spPr>
              <a:xfrm>
                <a:off x="540119" y="2146727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如图，过反比例函数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）的图象上一点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14" name="yt_shape_10214" descr="{&quot;rangeId&quot;:8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46727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16" name="yt_image_1021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3044" y="3469929"/>
            <a:ext cx="1685910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39AD33F-CE57-D438-47EF-E24E2B880D98}"/>
              </a:ext>
            </a:extLst>
          </p:cNvPr>
          <p:cNvSpPr txBox="1"/>
          <p:nvPr/>
        </p:nvSpPr>
        <p:spPr>
          <a:xfrm>
            <a:off x="3620346" y="2784769"/>
            <a:ext cx="3324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8" name="yt_shape_10218"/>
          <p:cNvSpPr txBox="1"/>
          <p:nvPr/>
        </p:nvSpPr>
        <p:spPr>
          <a:xfrm>
            <a:off x="540000" y="1309734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反比例函数的图象和性质的综合应用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19" name="yt_shape_10219"/>
              <p:cNvSpPr txBox="1"/>
              <p:nvPr/>
            </p:nvSpPr>
            <p:spPr>
              <a:xfrm>
                <a:off x="540119" y="1814044"/>
                <a:ext cx="11111999" cy="11224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若正比例函数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的图象与某反比例函数的图象有一个交点的纵坐标是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，则该反比例函数的解析式为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219" name="yt_shape_10219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14044"/>
                <a:ext cx="11111999" cy="1122423"/>
              </a:xfrm>
              <a:prstGeom prst="rect">
                <a:avLst/>
              </a:prstGeom>
              <a:blipFill>
                <a:blip r:embed="rId2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9188850">
            <a:extLst>
              <a:ext uri="{FF2B5EF4-FFF2-40B4-BE49-F238E27FC236}">
                <a16:creationId xmlns:a16="http://schemas.microsoft.com/office/drawing/2014/main" id="{8238AFE9-60A3-28F3-C85F-BC5A23ACDF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51411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12EEF51-522E-B4E2-FA76-52DB545B4EFB}"/>
                  </a:ext>
                </a:extLst>
              </p:cNvPr>
              <p:cNvSpPr txBox="1"/>
              <p:nvPr/>
            </p:nvSpPr>
            <p:spPr>
              <a:xfrm>
                <a:off x="3940404" y="2060848"/>
                <a:ext cx="1062356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12EEF51-522E-B4E2-FA76-52DB545B4E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0404" y="2060848"/>
                <a:ext cx="1062356" cy="729692"/>
              </a:xfrm>
              <a:prstGeom prst="rect">
                <a:avLst/>
              </a:prstGeom>
              <a:blipFill>
                <a:blip r:embed="rId4"/>
                <a:stretch>
                  <a:fillRect l="-8571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6" name="yt_shape_10226"/>
          <p:cNvSpPr txBox="1"/>
          <p:nvPr/>
        </p:nvSpPr>
        <p:spPr>
          <a:xfrm>
            <a:off x="551384" y="1677641"/>
            <a:ext cx="675986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）直接写出线段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27" name="yt_shape_10227"/>
              <p:cNvSpPr txBox="1"/>
              <p:nvPr/>
            </p:nvSpPr>
            <p:spPr>
              <a:xfrm>
                <a:off x="551384" y="2068061"/>
                <a:ext cx="7784375" cy="3878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）把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227" name="yt_shape_102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068061"/>
                <a:ext cx="7784375" cy="3878626"/>
              </a:xfrm>
              <a:prstGeom prst="rect">
                <a:avLst/>
              </a:prstGeom>
              <a:blipFill>
                <a:blip r:embed="rId2"/>
                <a:stretch>
                  <a:fillRect l="-2349" t="-942" r="-1488" b="-3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C7825A0-A9E7-9451-A922-7D2CE84D93DF}"/>
                  </a:ext>
                </a:extLst>
              </p:cNvPr>
              <p:cNvSpPr txBox="1"/>
              <p:nvPr/>
            </p:nvSpPr>
            <p:spPr>
              <a:xfrm>
                <a:off x="551384" y="2057403"/>
                <a:ext cx="7889177" cy="725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）把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C7825A0-A9E7-9451-A922-7D2CE84D93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057403"/>
                <a:ext cx="7889177" cy="725755"/>
              </a:xfrm>
              <a:prstGeom prst="rect">
                <a:avLst/>
              </a:prstGeom>
              <a:blipFill>
                <a:blip r:embed="rId3"/>
                <a:stretch>
                  <a:fillRect l="-1158" r="-1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94CE764-B6EA-3E72-6D68-BCC196743667}"/>
                  </a:ext>
                </a:extLst>
              </p:cNvPr>
              <p:cNvSpPr txBox="1"/>
              <p:nvPr/>
            </p:nvSpPr>
            <p:spPr>
              <a:xfrm>
                <a:off x="551384" y="2549616"/>
                <a:ext cx="1544956" cy="71489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94CE764-B6EA-3E72-6D68-BCC1967436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549616"/>
                <a:ext cx="1544956" cy="714896"/>
              </a:xfrm>
              <a:prstGeom prst="rect">
                <a:avLst/>
              </a:prstGeom>
              <a:blipFill>
                <a:blip r:embed="rId4"/>
                <a:stretch>
                  <a:fillRect l="-5906" r="-6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D47D535-7569-FAF3-7E38-EAFDE94C48A5}"/>
                  </a:ext>
                </a:extLst>
              </p:cNvPr>
              <p:cNvSpPr txBox="1"/>
              <p:nvPr/>
            </p:nvSpPr>
            <p:spPr>
              <a:xfrm>
                <a:off x="551384" y="3079714"/>
                <a:ext cx="4161155" cy="71489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D47D535-7569-FAF3-7E38-EAFDE94C48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079714"/>
                <a:ext cx="4161155" cy="714896"/>
              </a:xfrm>
              <a:prstGeom prst="rect">
                <a:avLst/>
              </a:prstGeom>
              <a:blipFill>
                <a:blip r:embed="rId5"/>
                <a:stretch>
                  <a:fillRect l="-2196" r="-2489" b="-8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6A6C80C-C39E-AB28-BF33-D9FB5BF90176}"/>
              </a:ext>
            </a:extLst>
          </p:cNvPr>
          <p:cNvSpPr txBox="1"/>
          <p:nvPr/>
        </p:nvSpPr>
        <p:spPr>
          <a:xfrm>
            <a:off x="551384" y="3629753"/>
            <a:ext cx="382181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7729A23-947B-079E-86E7-BC8F38468CD9}"/>
              </a:ext>
            </a:extLst>
          </p:cNvPr>
          <p:cNvSpPr txBox="1"/>
          <p:nvPr/>
        </p:nvSpPr>
        <p:spPr>
          <a:xfrm>
            <a:off x="551384" y="4048724"/>
            <a:ext cx="2270824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6624E8-623B-4C07-5E35-A6131EBBD6EC}"/>
              </a:ext>
            </a:extLst>
          </p:cNvPr>
          <p:cNvSpPr txBox="1"/>
          <p:nvPr/>
        </p:nvSpPr>
        <p:spPr>
          <a:xfrm>
            <a:off x="551384" y="4478233"/>
            <a:ext cx="640943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把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DA6D397-DDE8-96DE-72D1-808377895457}"/>
                  </a:ext>
                </a:extLst>
              </p:cNvPr>
              <p:cNvSpPr txBox="1"/>
              <p:nvPr/>
            </p:nvSpPr>
            <p:spPr>
              <a:xfrm>
                <a:off x="551384" y="4897204"/>
                <a:ext cx="4619498" cy="10726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DA6D397-DDE8-96DE-72D1-8083778954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897204"/>
                <a:ext cx="4619498" cy="1072655"/>
              </a:xfrm>
              <a:prstGeom prst="rect">
                <a:avLst/>
              </a:prstGeom>
              <a:blipFill>
                <a:blip r:embed="rId6"/>
                <a:stretch>
                  <a:fillRect l="-19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53D2A9BC-BEC7-B0D7-D764-F1259D796EF2}"/>
              </a:ext>
            </a:extLst>
          </p:cNvPr>
          <p:cNvSpPr txBox="1"/>
          <p:nvPr/>
        </p:nvSpPr>
        <p:spPr>
          <a:xfrm>
            <a:off x="551384" y="5842710"/>
            <a:ext cx="1999361" cy="4905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AFEC5BA-F0F5-C7CE-A59D-F7E89AED9C1C}"/>
                  </a:ext>
                </a:extLst>
              </p:cNvPr>
              <p:cNvSpPr txBox="1"/>
              <p:nvPr/>
            </p:nvSpPr>
            <p:spPr>
              <a:xfrm>
                <a:off x="554801" y="6285815"/>
                <a:ext cx="6463538" cy="5256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，当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AFEC5BA-F0F5-C7CE-A59D-F7E89AED9C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801" y="6285815"/>
                <a:ext cx="6463538" cy="525666"/>
              </a:xfrm>
              <a:prstGeom prst="rect">
                <a:avLst/>
              </a:prstGeom>
              <a:blipFill>
                <a:blip r:embed="rId7"/>
                <a:stretch>
                  <a:fillRect l="-1415" t="-3488" r="-1698" b="-244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0221">
                <a:extLst>
                  <a:ext uri="{FF2B5EF4-FFF2-40B4-BE49-F238E27FC236}">
                    <a16:creationId xmlns:a16="http://schemas.microsoft.com/office/drawing/2014/main" id="{F7097643-195F-C025-794C-6BE39B2897D7}"/>
                  </a:ext>
                </a:extLst>
              </p:cNvPr>
              <p:cNvSpPr txBox="1"/>
              <p:nvPr/>
            </p:nvSpPr>
            <p:spPr>
              <a:xfrm>
                <a:off x="551384" y="692696"/>
                <a:ext cx="10741915" cy="5319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如图，已知双曲线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" name="yt_shape_10221">
                <a:extLst>
                  <a:ext uri="{FF2B5EF4-FFF2-40B4-BE49-F238E27FC236}">
                    <a16:creationId xmlns:a16="http://schemas.microsoft.com/office/drawing/2014/main" id="{F7097643-195F-C025-794C-6BE39B2897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692696"/>
                <a:ext cx="10741915" cy="531940"/>
              </a:xfrm>
              <a:prstGeom prst="rect">
                <a:avLst/>
              </a:prstGeom>
              <a:blipFill>
                <a:blip r:embed="rId8"/>
                <a:stretch>
                  <a:fillRect l="-1702" t="-8046" r="-851" b="-183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0223">
            <a:extLst>
              <a:ext uri="{FF2B5EF4-FFF2-40B4-BE49-F238E27FC236}">
                <a16:creationId xmlns:a16="http://schemas.microsoft.com/office/drawing/2014/main" id="{7716ACD1-0404-A8BA-CAD4-1D919A9D1D45}"/>
              </a:ex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480376" y="1447783"/>
            <a:ext cx="1675393" cy="173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yt_shape_10225">
            <a:extLst>
              <a:ext uri="{FF2B5EF4-FFF2-40B4-BE49-F238E27FC236}">
                <a16:creationId xmlns:a16="http://schemas.microsoft.com/office/drawing/2014/main" id="{721E8B63-FA4F-8FF1-4666-B638666ED649}"/>
              </a:ext>
            </a:extLst>
          </p:cNvPr>
          <p:cNvSpPr txBox="1"/>
          <p:nvPr/>
        </p:nvSpPr>
        <p:spPr>
          <a:xfrm>
            <a:off x="551384" y="1271442"/>
            <a:ext cx="4462760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）求双曲线和直线的解析式；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483691B2-D08A-C1A4-89A2-4921C6435775}"/>
              </a:ext>
            </a:extLst>
          </p:cNvPr>
          <p:cNvSpPr txBox="1"/>
          <p:nvPr/>
        </p:nvSpPr>
        <p:spPr>
          <a:xfrm>
            <a:off x="539882" y="2120382"/>
            <a:ext cx="1840611" cy="5427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kumimoji="0" lang="en-US" altLang="zh-CN" sz="19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0236">
                <a:extLst>
                  <a:ext uri="{FF2B5EF4-FFF2-40B4-BE49-F238E27FC236}">
                    <a16:creationId xmlns:a16="http://schemas.microsoft.com/office/drawing/2014/main" id="{F5F27A13-72D2-B452-693F-7893BD068883}"/>
                  </a:ext>
                </a:extLst>
              </p:cNvPr>
              <p:cNvSpPr txBox="1"/>
              <p:nvPr/>
            </p:nvSpPr>
            <p:spPr>
              <a:xfrm>
                <a:off x="540119" y="2618338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）图象上的一点，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轴，垂足为点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轴，垂足为点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若矩形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PBOA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5" name="yt_shape_10236">
                <a:extLst>
                  <a:ext uri="{FF2B5EF4-FFF2-40B4-BE49-F238E27FC236}">
                    <a16:creationId xmlns:a16="http://schemas.microsoft.com/office/drawing/2014/main" id="{F5F27A13-72D2-B452-693F-7893BD0688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18338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0238">
            <a:extLst>
              <a:ext uri="{FF2B5EF4-FFF2-40B4-BE49-F238E27FC236}">
                <a16:creationId xmlns:a16="http://schemas.microsoft.com/office/drawing/2014/main" id="{224A56EE-29E2-C74A-14D9-B462FB0330BA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0229" y="3941540"/>
            <a:ext cx="1151541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0CBC288-A436-8036-E34E-1CD4CE108914}"/>
              </a:ext>
            </a:extLst>
          </p:cNvPr>
          <p:cNvSpPr txBox="1"/>
          <p:nvPr/>
        </p:nvSpPr>
        <p:spPr>
          <a:xfrm>
            <a:off x="8379671" y="3256380"/>
            <a:ext cx="637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0037">
            <a:extLst>
              <a:ext uri="{FF2B5EF4-FFF2-40B4-BE49-F238E27FC236}">
                <a16:creationId xmlns:a16="http://schemas.microsoft.com/office/drawing/2014/main" id="{93E2E705-6E0E-0AF2-E64E-5DA93D431007}"/>
              </a:ext>
            </a:extLst>
          </p:cNvPr>
          <p:cNvSpPr txBox="1"/>
          <p:nvPr/>
        </p:nvSpPr>
        <p:spPr>
          <a:xfrm>
            <a:off x="597985" y="2195841"/>
            <a:ext cx="841897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由“矩形”面积求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k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的值时，忽略了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k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的符号而致错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11" name="yt_shape_1697709168870">
            <a:extLst>
              <a:ext uri="{FF2B5EF4-FFF2-40B4-BE49-F238E27FC236}">
                <a16:creationId xmlns:a16="http://schemas.microsoft.com/office/drawing/2014/main" id="{90F08A72-7791-BC85-835F-39761B53B2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85" y="2257051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7" name="yt_shape_10237"/>
          <p:cNvSpPr txBox="1"/>
          <p:nvPr/>
        </p:nvSpPr>
        <p:spPr>
          <a:xfrm>
            <a:off x="540000" y="1897373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236" name="yt_image_10236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97373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39" name="yt_shape_10239"/>
              <p:cNvSpPr txBox="1"/>
              <p:nvPr/>
            </p:nvSpPr>
            <p:spPr>
              <a:xfrm>
                <a:off x="540119" y="2589242"/>
                <a:ext cx="11111999" cy="11169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的图象上一点，且点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到原点的距离为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，则符合条件的点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有（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239" name="yt_shape_10239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89242"/>
                <a:ext cx="11111999" cy="1116972"/>
              </a:xfrm>
              <a:prstGeom prst="rect">
                <a:avLst/>
              </a:prstGeom>
              <a:blipFill>
                <a:blip r:embed="rId3"/>
                <a:stretch>
                  <a:fillRect l="-1701" b="-15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42" name="yt_table_1024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498574"/>
              </p:ext>
            </p:extLst>
          </p:nvPr>
        </p:nvGraphicFramePr>
        <p:xfrm>
          <a:off x="540000" y="3757002"/>
          <a:ext cx="85401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022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023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024"/>
                    </a:ext>
                  </a:extLst>
                </a:gridCol>
                <a:gridCol w="1787525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无数个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</a:tbl>
          </a:graphicData>
        </a:graphic>
      </p:graphicFrame>
      <p:pic>
        <p:nvPicPr>
          <p:cNvPr id="10241" name="yt_image_10241_skip" title="H_123.12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69805" y="3757002"/>
            <a:ext cx="1580025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937632D-F303-ABDF-8AF8-A02DE9C3846C}"/>
              </a:ext>
            </a:extLst>
          </p:cNvPr>
          <p:cNvSpPr txBox="1"/>
          <p:nvPr/>
        </p:nvSpPr>
        <p:spPr>
          <a:xfrm>
            <a:off x="907308" y="3217441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2075</Words>
  <Application>Microsoft Office PowerPoint</Application>
  <PresentationFormat>宽屏</PresentationFormat>
  <Paragraphs>122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46</cp:revision>
  <dcterms:created xsi:type="dcterms:W3CDTF">2023-05-05T05:33:04Z</dcterms:created>
  <dcterms:modified xsi:type="dcterms:W3CDTF">2023-10-21T03:59:40Z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