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94" r:id="rId5"/>
    <p:sldId id="371" r:id="rId6"/>
    <p:sldId id="374" r:id="rId7"/>
    <p:sldId id="395" r:id="rId8"/>
    <p:sldId id="378" r:id="rId9"/>
    <p:sldId id="380" r:id="rId10"/>
    <p:sldId id="382" r:id="rId11"/>
    <p:sldId id="383" r:id="rId12"/>
    <p:sldId id="387" r:id="rId13"/>
    <p:sldId id="396" r:id="rId14"/>
    <p:sldId id="392" r:id="rId15"/>
    <p:sldId id="39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bin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1" name="yt_shape_10091"/>
          <p:cNvSpPr txBox="1"/>
          <p:nvPr/>
        </p:nvSpPr>
        <p:spPr>
          <a:xfrm>
            <a:off x="540000" y="149179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90" name="yt_image_1009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179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3" name="yt_shape_10093"/>
          <p:cNvSpPr txBox="1"/>
          <p:nvPr/>
        </p:nvSpPr>
        <p:spPr>
          <a:xfrm>
            <a:off x="540119" y="21893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反比例函数的图象是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双曲线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，它既是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轴对称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图形，又是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中心对称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540000" y="3148817"/>
                <a:ext cx="801520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）的图象具有以下性质：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094" name="yt_shape_10094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7018"/>
                <a:ext cx="8015208" cy="651653"/>
              </a:xfrm>
              <a:prstGeom prst="rect">
                <a:avLst/>
              </a:prstGeom>
              <a:blipFill>
                <a:blip r:embed="rId3"/>
                <a:stretch>
                  <a:fillRect l="-2359" r="-1370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6" name="yt_shape_10096"/>
          <p:cNvSpPr txBox="1"/>
          <p:nvPr/>
        </p:nvSpPr>
        <p:spPr>
          <a:xfrm>
            <a:off x="540119" y="38512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时，双曲线的两支分别位于第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一、三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象限，在每一个象限内，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097" name="yt_shape_10097"/>
          <p:cNvSpPr txBox="1"/>
          <p:nvPr/>
        </p:nvSpPr>
        <p:spPr>
          <a:xfrm>
            <a:off x="540119" y="48175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时，双曲线的两支分别位于第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二、四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象限，在每一个象限内，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0DB8AD-F314-68A4-96DB-288ED5CAA423}"/>
              </a:ext>
            </a:extLst>
          </p:cNvPr>
          <p:cNvSpPr txBox="1"/>
          <p:nvPr/>
        </p:nvSpPr>
        <p:spPr>
          <a:xfrm>
            <a:off x="3977533" y="214257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双曲线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ED6A1C-7DAF-937A-020D-72690AD55450}"/>
              </a:ext>
            </a:extLst>
          </p:cNvPr>
          <p:cNvSpPr txBox="1"/>
          <p:nvPr/>
        </p:nvSpPr>
        <p:spPr>
          <a:xfrm>
            <a:off x="6933457" y="214257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28C1A3-66CD-EAFD-546F-B79BE61B3EBA}"/>
              </a:ext>
            </a:extLst>
          </p:cNvPr>
          <p:cNvSpPr txBox="1"/>
          <p:nvPr/>
        </p:nvSpPr>
        <p:spPr>
          <a:xfrm>
            <a:off x="10213232" y="2142576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6D834D-0F9E-F9F9-FDBD-DA4625AC2EF7}"/>
              </a:ext>
            </a:extLst>
          </p:cNvPr>
          <p:cNvSpPr txBox="1"/>
          <p:nvPr/>
        </p:nvSpPr>
        <p:spPr>
          <a:xfrm>
            <a:off x="6376246" y="380445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一、三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235831-4141-4179-10F3-1AD09F66826E}"/>
              </a:ext>
            </a:extLst>
          </p:cNvPr>
          <p:cNvSpPr txBox="1"/>
          <p:nvPr/>
        </p:nvSpPr>
        <p:spPr>
          <a:xfrm>
            <a:off x="1974108" y="4279940"/>
            <a:ext cx="7896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3EB37C-04DB-3249-49A8-75274B6E4530}"/>
              </a:ext>
            </a:extLst>
          </p:cNvPr>
          <p:cNvSpPr txBox="1"/>
          <p:nvPr/>
        </p:nvSpPr>
        <p:spPr>
          <a:xfrm>
            <a:off x="6376246" y="477074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二、四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981830-716A-FED7-195B-EB329A9E123B}"/>
              </a:ext>
            </a:extLst>
          </p:cNvPr>
          <p:cNvSpPr txBox="1"/>
          <p:nvPr/>
        </p:nvSpPr>
        <p:spPr>
          <a:xfrm>
            <a:off x="1974108" y="52462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2" name="yt_shape_10152"/>
              <p:cNvSpPr txBox="1"/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的图象上，若将点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先向右平移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个单位长度，再向上平移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个单位长度，所得点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恰好落在该函数图象的另一支上，则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2" name="yt_shape_10152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16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54" name="yt_shape_10154"/>
              <p:cNvSpPr txBox="1"/>
              <p:nvPr/>
            </p:nvSpPr>
            <p:spPr>
              <a:xfrm>
                <a:off x="540000" y="2550970"/>
                <a:ext cx="8752845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图象的每一条曲线上，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4" name="yt_shape_10154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0970"/>
                <a:ext cx="8752845" cy="641394"/>
              </a:xfrm>
              <a:prstGeom prst="rect">
                <a:avLst/>
              </a:prstGeom>
              <a:blipFill>
                <a:blip r:embed="rId3"/>
                <a:stretch>
                  <a:fillRect l="-2160" r="-11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56" name="yt_shape_10156"/>
          <p:cNvSpPr txBox="1"/>
          <p:nvPr/>
        </p:nvSpPr>
        <p:spPr>
          <a:xfrm>
            <a:off x="540000" y="3243152"/>
            <a:ext cx="314669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p:sp>
        <p:nvSpPr>
          <p:cNvPr id="10157" name="yt_shape_10157"/>
          <p:cNvSpPr txBox="1"/>
          <p:nvPr/>
        </p:nvSpPr>
        <p:spPr>
          <a:xfrm>
            <a:off x="540000" y="3729316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）图象位于哪些象限？</a:t>
            </a:r>
          </a:p>
        </p:txBody>
      </p:sp>
      <p:sp>
        <p:nvSpPr>
          <p:cNvPr id="10158" name="yt_shape_10158"/>
          <p:cNvSpPr txBox="1"/>
          <p:nvPr/>
        </p:nvSpPr>
        <p:spPr>
          <a:xfrm>
            <a:off x="540000" y="4215480"/>
            <a:ext cx="9650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）都在其图象上，比较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59" name="yt_shape_10159"/>
          <p:cNvSpPr txBox="1"/>
          <p:nvPr/>
        </p:nvSpPr>
        <p:spPr>
          <a:xfrm>
            <a:off x="540000" y="4694783"/>
            <a:ext cx="54470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160" name="yt_shape_10160"/>
          <p:cNvSpPr txBox="1"/>
          <p:nvPr/>
        </p:nvSpPr>
        <p:spPr>
          <a:xfrm>
            <a:off x="540000" y="5174086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）图象位于第一、三象限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161" name="yt_shape_10161"/>
          <p:cNvSpPr txBox="1"/>
          <p:nvPr/>
        </p:nvSpPr>
        <p:spPr>
          <a:xfrm>
            <a:off x="540000" y="5653389"/>
            <a:ext cx="735137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，在第三象限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的增大而减小，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09AF11-CA53-0E36-5ED7-99B6B81B7F91}"/>
              </a:ext>
            </a:extLst>
          </p:cNvPr>
          <p:cNvSpPr txBox="1"/>
          <p:nvPr/>
        </p:nvSpPr>
        <p:spPr>
          <a:xfrm>
            <a:off x="1669308" y="2013530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DE4045-2945-DA63-CFEB-3BFB6CB53FE4}"/>
              </a:ext>
            </a:extLst>
          </p:cNvPr>
          <p:cNvSpPr txBox="1"/>
          <p:nvPr/>
        </p:nvSpPr>
        <p:spPr>
          <a:xfrm>
            <a:off x="449989" y="4647977"/>
            <a:ext cx="557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D1A824-B065-C115-DC4C-94226FFEB984}"/>
              </a:ext>
            </a:extLst>
          </p:cNvPr>
          <p:cNvSpPr txBox="1"/>
          <p:nvPr/>
        </p:nvSpPr>
        <p:spPr>
          <a:xfrm>
            <a:off x="449989" y="5127280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）图象位于第一、三象限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0E1A6E-7F82-B6ED-86A2-5B1725126223}"/>
              </a:ext>
            </a:extLst>
          </p:cNvPr>
          <p:cNvSpPr txBox="1"/>
          <p:nvPr/>
        </p:nvSpPr>
        <p:spPr>
          <a:xfrm>
            <a:off x="449989" y="5606583"/>
            <a:ext cx="7460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，在第三象限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ADD5D9-BCD7-9D8B-CD22-A1DED9F5B862}"/>
              </a:ext>
            </a:extLst>
          </p:cNvPr>
          <p:cNvSpPr txBox="1"/>
          <p:nvPr/>
        </p:nvSpPr>
        <p:spPr>
          <a:xfrm>
            <a:off x="449989" y="6082071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2" name="yt_shape_10162"/>
              <p:cNvSpPr txBox="1"/>
              <p:nvPr/>
            </p:nvSpPr>
            <p:spPr>
              <a:xfrm>
                <a:off x="540000" y="1514099"/>
                <a:ext cx="6056786" cy="41898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在每个象限内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62" name="yt_shape_10162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4099"/>
                <a:ext cx="6056786" cy="4189801"/>
              </a:xfrm>
              <a:prstGeom prst="rect">
                <a:avLst/>
              </a:prstGeom>
              <a:blipFill>
                <a:blip r:embed="rId2"/>
                <a:stretch>
                  <a:fillRect l="-3122" r="-221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85C340-0C01-5742-3C79-3DB9A191518A}"/>
                  </a:ext>
                </a:extLst>
              </p:cNvPr>
              <p:cNvSpPr txBox="1"/>
              <p:nvPr/>
            </p:nvSpPr>
            <p:spPr>
              <a:xfrm>
                <a:off x="449989" y="3093274"/>
                <a:ext cx="52616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5E85C340-0C01-5742-3C79-3DB9A19151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3274"/>
                <a:ext cx="5261673" cy="766077"/>
              </a:xfrm>
              <a:prstGeom prst="rect">
                <a:avLst/>
              </a:prstGeom>
              <a:blipFill>
                <a:blip r:embed="rId3"/>
                <a:stretch>
                  <a:fillRect l="-1854" r="-185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AB3FBEF-AA43-9006-9359-75DC35A9710B}"/>
              </a:ext>
            </a:extLst>
          </p:cNvPr>
          <p:cNvSpPr txBox="1"/>
          <p:nvPr/>
        </p:nvSpPr>
        <p:spPr>
          <a:xfrm>
            <a:off x="449989" y="376574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33E060-7DAD-74B6-FD41-B2A0971C4C96}"/>
              </a:ext>
            </a:extLst>
          </p:cNvPr>
          <p:cNvSpPr txBox="1"/>
          <p:nvPr/>
        </p:nvSpPr>
        <p:spPr>
          <a:xfrm>
            <a:off x="449989" y="4241227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在每个象限内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655221-8FA5-DD59-EB13-E398FEB252E4}"/>
              </a:ext>
            </a:extLst>
          </p:cNvPr>
          <p:cNvSpPr txBox="1"/>
          <p:nvPr/>
        </p:nvSpPr>
        <p:spPr>
          <a:xfrm>
            <a:off x="449989" y="4716715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9EC679-5708-FA2F-FED8-E93D3CAF38E6}"/>
              </a:ext>
            </a:extLst>
          </p:cNvPr>
          <p:cNvSpPr txBox="1"/>
          <p:nvPr/>
        </p:nvSpPr>
        <p:spPr>
          <a:xfrm>
            <a:off x="449989" y="5192203"/>
            <a:ext cx="357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170">
            <a:extLst>
              <a:ext uri="{FF2B5EF4-FFF2-40B4-BE49-F238E27FC236}">
                <a16:creationId xmlns:a16="http://schemas.microsoft.com/office/drawing/2014/main" id="{3FE399E1-62FB-16BF-2B29-8CFFD4EAC59A}"/>
              </a:ext>
            </a:extLst>
          </p:cNvPr>
          <p:cNvSpPr txBox="1"/>
          <p:nvPr/>
        </p:nvSpPr>
        <p:spPr>
          <a:xfrm>
            <a:off x="539881" y="931217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3" name="yt_image_10169">
            <a:extLst>
              <a:ext uri="{FF2B5EF4-FFF2-40B4-BE49-F238E27FC236}">
                <a16:creationId xmlns:a16="http://schemas.microsoft.com/office/drawing/2014/main" id="{6AC71937-BC1B-22EB-B664-11D26E0BFE95}"/>
              </a:ex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172">
                <a:extLst>
                  <a:ext uri="{FF2B5EF4-FFF2-40B4-BE49-F238E27FC236}">
                    <a16:creationId xmlns:a16="http://schemas.microsoft.com/office/drawing/2014/main" id="{2ED9354E-B147-77E6-9A6D-3282F9D56926}"/>
                  </a:ext>
                </a:extLst>
              </p:cNvPr>
              <p:cNvSpPr txBox="1"/>
              <p:nvPr/>
            </p:nvSpPr>
            <p:spPr>
              <a:xfrm>
                <a:off x="540000" y="162880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应用意识）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轴的对称点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0172">
                <a:extLst>
                  <a:ext uri="{FF2B5EF4-FFF2-40B4-BE49-F238E27FC236}">
                    <a16:creationId xmlns:a16="http://schemas.microsoft.com/office/drawing/2014/main" id="{2ED9354E-B147-77E6-9A6D-3282F9D56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8800"/>
                <a:ext cx="11111999" cy="1131785"/>
              </a:xfrm>
              <a:prstGeom prst="rect">
                <a:avLst/>
              </a:prstGeom>
              <a:blipFill>
                <a:blip r:embed="rId3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174">
            <a:extLst>
              <a:ext uri="{FF2B5EF4-FFF2-40B4-BE49-F238E27FC236}">
                <a16:creationId xmlns:a16="http://schemas.microsoft.com/office/drawing/2014/main" id="{7773C8F9-DF92-A698-D150-B1A60CF4F788}"/>
              </a:ext>
            </a:extLst>
          </p:cNvPr>
          <p:cNvSpPr txBox="1"/>
          <p:nvPr/>
        </p:nvSpPr>
        <p:spPr>
          <a:xfrm>
            <a:off x="539881" y="2811373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）求反比例函数的解析式；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175">
                <a:extLst>
                  <a:ext uri="{FF2B5EF4-FFF2-40B4-BE49-F238E27FC236}">
                    <a16:creationId xmlns:a16="http://schemas.microsoft.com/office/drawing/2014/main" id="{6E701124-5F8F-721E-CBF9-BCA4707EDA76}"/>
                  </a:ext>
                </a:extLst>
              </p:cNvPr>
              <p:cNvSpPr txBox="1"/>
              <p:nvPr/>
            </p:nvSpPr>
            <p:spPr>
              <a:xfrm>
                <a:off x="539881" y="3246749"/>
                <a:ext cx="5578450" cy="2774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轴对称点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175">
                <a:extLst>
                  <a:ext uri="{FF2B5EF4-FFF2-40B4-BE49-F238E27FC236}">
                    <a16:creationId xmlns:a16="http://schemas.microsoft.com/office/drawing/2014/main" id="{6E701124-5F8F-721E-CBF9-BCA4707ED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3246749"/>
                <a:ext cx="5578450" cy="2774221"/>
              </a:xfrm>
              <a:prstGeom prst="rect">
                <a:avLst/>
              </a:prstGeom>
              <a:blipFill>
                <a:blip r:embed="rId4"/>
                <a:stretch>
                  <a:fillRect l="-3388" t="-1978" r="-2295" b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0181">
            <a:extLst>
              <a:ext uri="{FF2B5EF4-FFF2-40B4-BE49-F238E27FC236}">
                <a16:creationId xmlns:a16="http://schemas.microsoft.com/office/drawing/2014/main" id="{4C550D7C-830F-1B19-5C8B-C258BADC1E08}"/>
              </a:ex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57630" y="2420888"/>
            <a:ext cx="185499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46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7" name="yt_shape_10177"/>
              <p:cNvSpPr txBox="1"/>
              <p:nvPr/>
            </p:nvSpPr>
            <p:spPr>
              <a:xfrm>
                <a:off x="540000" y="1981824"/>
                <a:ext cx="9274975" cy="3254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）分别写出当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时，反比例函数和一次函数自变量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轴对称点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7" name="yt_shape_10177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1824"/>
                <a:ext cx="9274975" cy="3254352"/>
              </a:xfrm>
              <a:prstGeom prst="rect">
                <a:avLst/>
              </a:prstGeom>
              <a:blipFill>
                <a:blip r:embed="rId2"/>
                <a:stretch>
                  <a:fillRect l="-2038" t="-1498" r="-1052" b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180">
            <a:extLst>
              <a:ext uri="{FF2B5EF4-FFF2-40B4-BE49-F238E27FC236}">
                <a16:creationId xmlns:a16="http://schemas.microsoft.com/office/drawing/2014/main" id="{17CA106B-D523-F975-1985-CE81AD6F01B3}"/>
              </a:ext>
            </a:extLst>
          </p:cNvPr>
          <p:cNvSpPr txBox="1"/>
          <p:nvPr/>
        </p:nvSpPr>
        <p:spPr>
          <a:xfrm>
            <a:off x="540000" y="2498649"/>
            <a:ext cx="922100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时，反比例函数自变量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；一次函数自变量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1" name="yt_image_10181">
            <a:extLst>
              <a:ext uri="{FF2B5EF4-FFF2-40B4-BE49-F238E27FC236}">
                <a16:creationId xmlns:a16="http://schemas.microsoft.com/office/drawing/2014/main" id="{4D31B21B-A8E9-9587-BA56-86212ACC2C8F}"/>
              </a:ex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7630" y="2420888"/>
            <a:ext cx="185499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1" name="yt_image_1018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823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183" name="yt_table_10183" title="H_82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287"/>
              </p:ext>
            </p:extLst>
          </p:nvPr>
        </p:nvGraphicFramePr>
        <p:xfrm>
          <a:off x="540000" y="1484784"/>
          <a:ext cx="11111999" cy="10424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画反比例函数的图象时，不可将两个分支连在一起，描述反比例函数的增减情况时，必须指出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在每一个象限内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9" name="yt_shape_10099"/>
          <p:cNvSpPr txBox="1"/>
          <p:nvPr/>
        </p:nvSpPr>
        <p:spPr>
          <a:xfrm>
            <a:off x="540000" y="186886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98" name="yt_image_1009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6886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1" name="yt_shape_10101"/>
          <p:cNvSpPr txBox="1"/>
          <p:nvPr/>
        </p:nvSpPr>
        <p:spPr>
          <a:xfrm>
            <a:off x="540000" y="2572159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反比例函数的图象及画法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2" name="yt_shape_10102"/>
              <p:cNvSpPr txBox="1"/>
              <p:nvPr/>
            </p:nvSpPr>
            <p:spPr>
              <a:xfrm>
                <a:off x="540000" y="3076469"/>
                <a:ext cx="5327997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102" name="yt_shape_1010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6469"/>
                <a:ext cx="5327997" cy="648767"/>
              </a:xfrm>
              <a:prstGeom prst="rect">
                <a:avLst/>
              </a:prstGeom>
              <a:blipFill>
                <a:blip r:embed="rId3"/>
                <a:stretch>
                  <a:fillRect l="-3547" r="-251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04" name="yt_image_101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3998" y="3928388"/>
            <a:ext cx="482400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177747">
            <a:extLst>
              <a:ext uri="{FF2B5EF4-FFF2-40B4-BE49-F238E27FC236}">
                <a16:creationId xmlns:a16="http://schemas.microsoft.com/office/drawing/2014/main" id="{E20A9B34-3AEB-9CBF-D776-4F6820B807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383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883750-20AC-C8CF-69DF-41D05CB809A2}"/>
              </a:ext>
            </a:extLst>
          </p:cNvPr>
          <p:cNvSpPr txBox="1"/>
          <p:nvPr/>
        </p:nvSpPr>
        <p:spPr>
          <a:xfrm>
            <a:off x="5066058" y="3029663"/>
            <a:ext cx="383286" cy="7361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107">
                <a:extLst>
                  <a:ext uri="{FF2B5EF4-FFF2-40B4-BE49-F238E27FC236}">
                    <a16:creationId xmlns:a16="http://schemas.microsoft.com/office/drawing/2014/main" id="{2DEEC2A7-CF00-FCCE-D2B3-458207F9B063}"/>
                  </a:ext>
                </a:extLst>
              </p:cNvPr>
              <p:cNvSpPr txBox="1"/>
              <p:nvPr/>
            </p:nvSpPr>
            <p:spPr>
              <a:xfrm>
                <a:off x="479376" y="764704"/>
                <a:ext cx="1012418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在下面平面直角坐标系中，画出函数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0107">
                <a:extLst>
                  <a:ext uri="{FF2B5EF4-FFF2-40B4-BE49-F238E27FC236}">
                    <a16:creationId xmlns:a16="http://schemas.microsoft.com/office/drawing/2014/main" id="{2DEEC2A7-CF00-FCCE-D2B3-458207F9B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764704"/>
                <a:ext cx="10124182" cy="642292"/>
              </a:xfrm>
              <a:prstGeom prst="rect">
                <a:avLst/>
              </a:prstGeom>
              <a:blipFill>
                <a:blip r:embed="rId2"/>
                <a:stretch>
                  <a:fillRect l="-1867" r="-96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0109">
            <a:extLst>
              <a:ext uri="{FF2B5EF4-FFF2-40B4-BE49-F238E27FC236}">
                <a16:creationId xmlns:a16="http://schemas.microsoft.com/office/drawing/2014/main" id="{320022B1-20B4-4765-93E6-8FD89D169F47}"/>
              </a:ex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1584" y="1405871"/>
            <a:ext cx="3388791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111">
            <a:extLst>
              <a:ext uri="{FF2B5EF4-FFF2-40B4-BE49-F238E27FC236}">
                <a16:creationId xmlns:a16="http://schemas.microsoft.com/office/drawing/2014/main" id="{B461024A-9C25-7391-A59C-BE0EF743A10F}"/>
              </a:ext>
            </a:extLst>
          </p:cNvPr>
          <p:cNvSpPr txBox="1"/>
          <p:nvPr/>
        </p:nvSpPr>
        <p:spPr>
          <a:xfrm>
            <a:off x="623392" y="4230632"/>
            <a:ext cx="21544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解：列表如下：</a:t>
            </a:r>
          </a:p>
        </p:txBody>
      </p:sp>
      <p:graphicFrame>
        <p:nvGraphicFramePr>
          <p:cNvPr id="5" name="yt_table_10112" title="H_89.28">
            <a:extLst>
              <a:ext uri="{FF2B5EF4-FFF2-40B4-BE49-F238E27FC236}">
                <a16:creationId xmlns:a16="http://schemas.microsoft.com/office/drawing/2014/main" id="{1F7635C1-EF72-8426-864F-5C7D34888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5622"/>
              </p:ext>
            </p:extLst>
          </p:nvPr>
        </p:nvGraphicFramePr>
        <p:xfrm>
          <a:off x="623392" y="4869160"/>
          <a:ext cx="998016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58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70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970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yt_shape_10114">
            <a:extLst>
              <a:ext uri="{FF2B5EF4-FFF2-40B4-BE49-F238E27FC236}">
                <a16:creationId xmlns:a16="http://schemas.microsoft.com/office/drawing/2014/main" id="{2EBD44B3-9AB3-436B-2EF4-B65672E9C4E4}"/>
              </a:ext>
            </a:extLst>
          </p:cNvPr>
          <p:cNvSpPr txBox="1"/>
          <p:nvPr/>
        </p:nvSpPr>
        <p:spPr>
          <a:xfrm>
            <a:off x="623392" y="6272766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描点、连线，画出函数图象，如图所示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0115">
            <a:extLst>
              <a:ext uri="{FF2B5EF4-FFF2-40B4-BE49-F238E27FC236}">
                <a16:creationId xmlns:a16="http://schemas.microsoft.com/office/drawing/2014/main" id="{C6102FAC-236D-563A-E74E-B8D4A5DD6CAE}"/>
              </a:ex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8048" y="1484784"/>
            <a:ext cx="3063778" cy="287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98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000" y="1212222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8" name="yt_shape_10118"/>
              <p:cNvSpPr txBox="1"/>
              <p:nvPr/>
            </p:nvSpPr>
            <p:spPr>
              <a:xfrm>
                <a:off x="540000" y="1716532"/>
                <a:ext cx="902131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（武汉市中考）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，下列结论正确的是（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18" name="yt_shape_1011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6532"/>
                <a:ext cx="9021316" cy="642292"/>
              </a:xfrm>
              <a:prstGeom prst="rect">
                <a:avLst/>
              </a:prstGeom>
              <a:blipFill>
                <a:blip r:embed="rId2"/>
                <a:stretch>
                  <a:fillRect l="-2096" r="-11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0" name="yt_table_101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094317"/>
              </p:ext>
            </p:extLst>
          </p:nvPr>
        </p:nvGraphicFramePr>
        <p:xfrm>
          <a:off x="540000" y="2409612"/>
          <a:ext cx="6916738" cy="1901952"/>
        </p:xfrm>
        <a:graphic>
          <a:graphicData uri="http://schemas.openxmlformats.org/drawingml/2006/table">
            <a:tbl>
              <a:tblPr/>
              <a:tblGrid>
                <a:gridCol w="6916738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图象位于第二、四象限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图象与坐标轴有公共点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图象所在的每一个象限内，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图象经过点（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22" name="yt_shape_10122"/>
              <p:cNvSpPr txBox="1"/>
              <p:nvPr/>
            </p:nvSpPr>
            <p:spPr>
              <a:xfrm>
                <a:off x="540000" y="4361932"/>
                <a:ext cx="1044157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图象上的两点，则（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22" name="yt_shape_1012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1932"/>
                <a:ext cx="10441576" cy="642292"/>
              </a:xfrm>
              <a:prstGeom prst="rect">
                <a:avLst/>
              </a:prstGeom>
              <a:blipFill>
                <a:blip r:embed="rId3"/>
                <a:stretch>
                  <a:fillRect l="-1811" r="-87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4" name="yt_table_101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104331"/>
              </p:ext>
            </p:extLst>
          </p:nvPr>
        </p:nvGraphicFramePr>
        <p:xfrm>
          <a:off x="540000" y="5055012"/>
          <a:ext cx="4964430" cy="950976"/>
        </p:xfrm>
        <a:graphic>
          <a:graphicData uri="http://schemas.openxmlformats.org/drawingml/2006/table">
            <a:tbl>
              <a:tblPr/>
              <a:tblGrid>
                <a:gridCol w="2948305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3" name="yt_shape_1697709177817">
            <a:extLst>
              <a:ext uri="{FF2B5EF4-FFF2-40B4-BE49-F238E27FC236}">
                <a16:creationId xmlns:a16="http://schemas.microsoft.com/office/drawing/2014/main" id="{86DA2B25-A57D-02D3-31D2-B3C2A8E199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5389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927371-CF62-1C45-40E3-B8E7E760EDE3}"/>
              </a:ext>
            </a:extLst>
          </p:cNvPr>
          <p:cNvSpPr txBox="1"/>
          <p:nvPr/>
        </p:nvSpPr>
        <p:spPr>
          <a:xfrm>
            <a:off x="8723657" y="1669726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28F77-6992-53F7-8459-5C9DC9235BC9}"/>
              </a:ext>
            </a:extLst>
          </p:cNvPr>
          <p:cNvSpPr txBox="1"/>
          <p:nvPr/>
        </p:nvSpPr>
        <p:spPr>
          <a:xfrm>
            <a:off x="10112721" y="4315126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6" name="yt_shape_10126"/>
              <p:cNvSpPr txBox="1"/>
              <p:nvPr/>
            </p:nvSpPr>
            <p:spPr>
              <a:xfrm>
                <a:off x="540119" y="270295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（成都市中考）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的图象位于第二、四象限，则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26" name="yt_shape_10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295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043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042A80-577D-5794-0CC5-E06BC6479566}"/>
              </a:ext>
            </a:extLst>
          </p:cNvPr>
          <p:cNvSpPr txBox="1"/>
          <p:nvPr/>
        </p:nvSpPr>
        <p:spPr>
          <a:xfrm>
            <a:off x="4242646" y="3340992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t_image_10130">
            <a:extLst>
              <a:ext uri="{FF2B5EF4-FFF2-40B4-BE49-F238E27FC236}">
                <a16:creationId xmlns:a16="http://schemas.microsoft.com/office/drawing/2014/main" id="{E8C330D1-F8E1-1511-2FDF-5DAB65DE4556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5882" y="1441763"/>
            <a:ext cx="1518987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0132">
            <a:extLst>
              <a:ext uri="{FF2B5EF4-FFF2-40B4-BE49-F238E27FC236}">
                <a16:creationId xmlns:a16="http://schemas.microsoft.com/office/drawing/2014/main" id="{66F0E08B-363F-8663-BCCE-37B6BD07FFF9}"/>
              </a:ext>
            </a:extLst>
          </p:cNvPr>
          <p:cNvSpPr txBox="1"/>
          <p:nvPr/>
        </p:nvSpPr>
        <p:spPr>
          <a:xfrm>
            <a:off x="479376" y="2826179"/>
            <a:ext cx="42736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yt_shape_10133">
            <a:extLst>
              <a:ext uri="{FF2B5EF4-FFF2-40B4-BE49-F238E27FC236}">
                <a16:creationId xmlns:a16="http://schemas.microsoft.com/office/drawing/2014/main" id="{C4DA87D7-FC74-2C1E-C68A-E991F03A3593}"/>
              </a:ext>
            </a:extLst>
          </p:cNvPr>
          <p:cNvSpPr txBox="1"/>
          <p:nvPr/>
        </p:nvSpPr>
        <p:spPr>
          <a:xfrm>
            <a:off x="479376" y="3312343"/>
            <a:ext cx="42736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0134">
            <a:extLst>
              <a:ext uri="{FF2B5EF4-FFF2-40B4-BE49-F238E27FC236}">
                <a16:creationId xmlns:a16="http://schemas.microsoft.com/office/drawing/2014/main" id="{1A86FEC0-B88D-B664-BD5A-70A7D654B1F7}"/>
              </a:ext>
            </a:extLst>
          </p:cNvPr>
          <p:cNvSpPr txBox="1"/>
          <p:nvPr/>
        </p:nvSpPr>
        <p:spPr>
          <a:xfrm>
            <a:off x="479376" y="3798507"/>
            <a:ext cx="41197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取何值时，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135">
                <a:extLst>
                  <a:ext uri="{FF2B5EF4-FFF2-40B4-BE49-F238E27FC236}">
                    <a16:creationId xmlns:a16="http://schemas.microsoft.com/office/drawing/2014/main" id="{62370E76-689F-4EBE-6A66-A8CE26384D6E}"/>
                  </a:ext>
                </a:extLst>
              </p:cNvPr>
              <p:cNvSpPr txBox="1"/>
              <p:nvPr/>
            </p:nvSpPr>
            <p:spPr>
              <a:xfrm>
                <a:off x="479376" y="4284671"/>
                <a:ext cx="5196935" cy="15882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在第一象限内，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 xmlns="">
          <p:sp>
            <p:nvSpPr>
              <p:cNvPr id="6" name="yt_shape_10135">
                <a:extLst>
                  <a:ext uri="{FF2B5EF4-FFF2-40B4-BE49-F238E27FC236}">
                    <a16:creationId xmlns:a16="http://schemas.microsoft.com/office/drawing/2014/main" id="{62370E76-689F-4EBE-6A66-A8CE26384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84671"/>
                <a:ext cx="5196935" cy="1588255"/>
              </a:xfrm>
              <a:prstGeom prst="rect">
                <a:avLst/>
              </a:prstGeom>
              <a:blipFill>
                <a:blip r:embed="rId3"/>
                <a:stretch>
                  <a:fillRect l="-3638" r="-258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169AB17-841C-8689-ECE9-87905C1DCC48}"/>
              </a:ext>
            </a:extLst>
          </p:cNvPr>
          <p:cNvSpPr txBox="1"/>
          <p:nvPr/>
        </p:nvSpPr>
        <p:spPr>
          <a:xfrm>
            <a:off x="3554840" y="2779373"/>
            <a:ext cx="637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3A6030-2674-1B81-286C-2713357B2E4B}"/>
              </a:ext>
            </a:extLst>
          </p:cNvPr>
          <p:cNvSpPr txBox="1"/>
          <p:nvPr/>
        </p:nvSpPr>
        <p:spPr>
          <a:xfrm>
            <a:off x="3859640" y="3265537"/>
            <a:ext cx="3324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1C7BF5-19AD-58FD-5567-41F033F19400}"/>
                  </a:ext>
                </a:extLst>
              </p:cNvPr>
              <p:cNvSpPr txBox="1"/>
              <p:nvPr/>
            </p:nvSpPr>
            <p:spPr>
              <a:xfrm>
                <a:off x="479376" y="764704"/>
                <a:ext cx="7194124" cy="7327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如图是反比例函数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在第一象限内的图象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E1C7BF5-19AD-58FD-5567-41F033F19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764704"/>
                <a:ext cx="7194124" cy="732765"/>
              </a:xfrm>
              <a:prstGeom prst="rect">
                <a:avLst/>
              </a:prstGeom>
              <a:blipFill>
                <a:blip r:embed="rId4"/>
                <a:stretch>
                  <a:fillRect l="-1356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539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" name="yt_shape_10137"/>
          <p:cNvSpPr txBox="1"/>
          <p:nvPr/>
        </p:nvSpPr>
        <p:spPr>
          <a:xfrm>
            <a:off x="540000" y="3402982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【易错易混】　忽视不同象限性质的区别而出错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C506FDE1-9937-2DE6-CA9E-2888423C346C}"/>
              </a:ext>
            </a:extLst>
          </p:cNvPr>
          <p:cNvSpPr txBox="1"/>
          <p:nvPr/>
        </p:nvSpPr>
        <p:spPr>
          <a:xfrm>
            <a:off x="540000" y="2132856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忽视不同象限性质的区别而出错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5" name="yt_shape_1697709168870">
            <a:extLst>
              <a:ext uri="{FF2B5EF4-FFF2-40B4-BE49-F238E27FC236}">
                <a16:creationId xmlns:a16="http://schemas.microsoft.com/office/drawing/2014/main" id="{D5AF1FDB-461C-ECB7-BD2C-8FE2FE3FB6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4533"/>
            <a:ext cx="1355917" cy="3657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D67F0E-D043-1E42-A6EB-129EB602D8CE}"/>
              </a:ext>
            </a:extLst>
          </p:cNvPr>
          <p:cNvSpPr txBox="1"/>
          <p:nvPr/>
        </p:nvSpPr>
        <p:spPr>
          <a:xfrm>
            <a:off x="449989" y="2086050"/>
            <a:ext cx="1840611" cy="5427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kumimoji="0" lang="en-US" altLang="zh-CN" sz="19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138">
                <a:extLst>
                  <a:ext uri="{FF2B5EF4-FFF2-40B4-BE49-F238E27FC236}">
                    <a16:creationId xmlns:a16="http://schemas.microsoft.com/office/drawing/2014/main" id="{2C2CE210-6B72-6F44-B4E6-3E5BAA3F4E2C}"/>
                  </a:ext>
                </a:extLst>
              </p:cNvPr>
              <p:cNvSpPr txBox="1"/>
              <p:nvPr/>
            </p:nvSpPr>
            <p:spPr>
              <a:xfrm>
                <a:off x="540001" y="2626174"/>
                <a:ext cx="11111999" cy="13214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138">
                <a:extLst>
                  <a:ext uri="{FF2B5EF4-FFF2-40B4-BE49-F238E27FC236}">
                    <a16:creationId xmlns:a16="http://schemas.microsoft.com/office/drawing/2014/main" id="{2C2CE210-6B72-6F44-B4E6-3E5BAA3F4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2626174"/>
                <a:ext cx="11111999" cy="1321452"/>
              </a:xfrm>
              <a:prstGeom prst="rect">
                <a:avLst/>
              </a:prstGeom>
              <a:blipFill>
                <a:blip r:embed="rId3"/>
                <a:stretch>
                  <a:fillRect l="-1701" r="-1372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EFC4F83-D73E-86E8-0B46-967A3825B813}"/>
                  </a:ext>
                </a:extLst>
              </p:cNvPr>
              <p:cNvSpPr txBox="1"/>
              <p:nvPr/>
            </p:nvSpPr>
            <p:spPr>
              <a:xfrm>
                <a:off x="1991426" y="3092612"/>
                <a:ext cx="14437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EFC4F83-D73E-86E8-0B46-967A3825B8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426" y="3092612"/>
                <a:ext cx="1443737" cy="727279"/>
              </a:xfrm>
              <a:prstGeom prst="rect">
                <a:avLst/>
              </a:prstGeom>
              <a:blipFill>
                <a:blip r:embed="rId4"/>
                <a:stretch>
                  <a:fillRect l="-675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1" name="yt_shape_10141"/>
          <p:cNvSpPr txBox="1"/>
          <p:nvPr/>
        </p:nvSpPr>
        <p:spPr>
          <a:xfrm>
            <a:off x="540000" y="105678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40" name="yt_image_1014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678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43" name="yt_shape_10143"/>
              <p:cNvSpPr txBox="1"/>
              <p:nvPr/>
            </p:nvSpPr>
            <p:spPr>
              <a:xfrm>
                <a:off x="540119" y="1748653"/>
                <a:ext cx="11111999" cy="10778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（德阳市中考）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在同一平面直角坐标系中的大致图象是（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43" name="yt_shape_1014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8653"/>
                <a:ext cx="11111999" cy="1077859"/>
              </a:xfrm>
              <a:prstGeom prst="rect">
                <a:avLst/>
              </a:prstGeom>
              <a:blipFill>
                <a:blip r:embed="rId3"/>
                <a:stretch>
                  <a:fillRect l="-1701" b="-15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45" name="yt_table_10145" title="H_263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571795"/>
              </p:ext>
            </p:extLst>
          </p:nvPr>
        </p:nvGraphicFramePr>
        <p:xfrm>
          <a:off x="540000" y="2877300"/>
          <a:ext cx="5234306" cy="3348228"/>
        </p:xfrm>
        <a:graphic>
          <a:graphicData uri="http://schemas.openxmlformats.org/drawingml/2006/table">
            <a:tbl>
              <a:tblPr/>
              <a:tblGrid>
                <a:gridCol w="308324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8450" b="0" i="0" u="none">
                          <a:noFill/>
                          <a:effectLst/>
                          <a:latin typeface="Times New Roman" pitchFamily="84"/>
                          <a:ea typeface="Times New Roman" pitchFamily="84"/>
                          <a:cs typeface="宋体" pitchFamily="8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8450" b="0" i="0" u="none">
                          <a:noFill/>
                          <a:effectLst/>
                          <a:latin typeface="Times New Roman" pitchFamily="84"/>
                          <a:ea typeface="Times New Roman" pitchFamily="84"/>
                          <a:cs typeface="宋体" pitchFamily="8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8450" b="0" i="0" u="none">
                          <a:noFill/>
                          <a:effectLst/>
                          <a:latin typeface="Times New Roman" pitchFamily="84"/>
                          <a:ea typeface="Times New Roman" pitchFamily="84"/>
                          <a:cs typeface="宋体" pitchFamily="8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宋体" pitchFamily="20"/>
                          <a:cs typeface="宋体" pitchFamily="2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8450" b="0" i="0" u="none">
                          <a:noFill/>
                          <a:effectLst/>
                          <a:latin typeface="Times New Roman" pitchFamily="84"/>
                          <a:ea typeface="Times New Roman" pitchFamily="84"/>
                          <a:cs typeface="宋体" pitchFamily="84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3" name="yt_shape_1697709177901">
            <a:extLst>
              <a:ext uri="{FF2B5EF4-FFF2-40B4-BE49-F238E27FC236}">
                <a16:creationId xmlns:a16="http://schemas.microsoft.com/office/drawing/2014/main" id="{F2AABF14-402E-451C-42C7-1D8FCAE0C3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941613"/>
            <a:ext cx="1270189" cy="1545487"/>
          </a:xfrm>
          <a:prstGeom prst="rect">
            <a:avLst/>
          </a:prstGeom>
        </p:spPr>
      </p:pic>
      <p:pic>
        <p:nvPicPr>
          <p:cNvPr id="5" name="yt_shape_1697709177949">
            <a:extLst>
              <a:ext uri="{FF2B5EF4-FFF2-40B4-BE49-F238E27FC236}">
                <a16:creationId xmlns:a16="http://schemas.microsoft.com/office/drawing/2014/main" id="{A474C939-DC88-4217-3D82-3DD77639FB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643" y="2941611"/>
            <a:ext cx="1270192" cy="1545491"/>
          </a:xfrm>
          <a:prstGeom prst="rect">
            <a:avLst/>
          </a:prstGeom>
        </p:spPr>
      </p:pic>
      <p:pic>
        <p:nvPicPr>
          <p:cNvPr id="7" name="yt_shape_1697709177997">
            <a:extLst>
              <a:ext uri="{FF2B5EF4-FFF2-40B4-BE49-F238E27FC236}">
                <a16:creationId xmlns:a16="http://schemas.microsoft.com/office/drawing/2014/main" id="{B34111FE-D41F-2563-AB71-66AC5C48D6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614641"/>
            <a:ext cx="1282892" cy="1547659"/>
          </a:xfrm>
          <a:prstGeom prst="rect">
            <a:avLst/>
          </a:prstGeom>
        </p:spPr>
      </p:pic>
      <p:pic>
        <p:nvPicPr>
          <p:cNvPr id="9" name="yt_shape_1697709178046">
            <a:extLst>
              <a:ext uri="{FF2B5EF4-FFF2-40B4-BE49-F238E27FC236}">
                <a16:creationId xmlns:a16="http://schemas.microsoft.com/office/drawing/2014/main" id="{4D38A733-E6F2-BAC1-2FF9-2A6E26FAA1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106" y="4615727"/>
            <a:ext cx="1270189" cy="154548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3602D5-94E7-98EF-B662-210A252DC64C}"/>
              </a:ext>
            </a:extLst>
          </p:cNvPr>
          <p:cNvSpPr txBox="1"/>
          <p:nvPr/>
        </p:nvSpPr>
        <p:spPr>
          <a:xfrm>
            <a:off x="2736108" y="233811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7" name="yt_shape_10147"/>
              <p:cNvSpPr txBox="1"/>
              <p:nvPr/>
            </p:nvSpPr>
            <p:spPr>
              <a:xfrm>
                <a:off x="540119" y="2288479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轴的正半轴上，反比例函数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）的图象经过其顶点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47" name="yt_shape_1014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8479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301" r="-714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50" name="yt_table_101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80706"/>
              </p:ext>
            </p:extLst>
          </p:nvPr>
        </p:nvGraphicFramePr>
        <p:xfrm>
          <a:off x="540000" y="3471052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10149" name="yt_image_10149_skip" title="H_114.8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6395" y="3471052"/>
            <a:ext cx="1783481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CE3EC0-232C-6992-5631-5D645BDF1A55}"/>
              </a:ext>
            </a:extLst>
          </p:cNvPr>
          <p:cNvSpPr txBox="1"/>
          <p:nvPr/>
        </p:nvSpPr>
        <p:spPr>
          <a:xfrm>
            <a:off x="7278136" y="2717161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1607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2023-10-21T03:54:56Z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